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256" r:id="rId2"/>
    <p:sldId id="260" r:id="rId3"/>
    <p:sldId id="261" r:id="rId4"/>
    <p:sldId id="259" r:id="rId5"/>
    <p:sldId id="262" r:id="rId6"/>
    <p:sldId id="263" r:id="rId7"/>
    <p:sldId id="264" r:id="rId8"/>
    <p:sldId id="265" r:id="rId9"/>
    <p:sldId id="266" r:id="rId10"/>
    <p:sldId id="267" r:id="rId11"/>
    <p:sldId id="268" r:id="rId12"/>
    <p:sldId id="270" r:id="rId13"/>
    <p:sldId id="269" r:id="rId14"/>
    <p:sldId id="271" r:id="rId15"/>
    <p:sldId id="272" r:id="rId16"/>
    <p:sldId id="273" r:id="rId17"/>
    <p:sldId id="274" r:id="rId18"/>
    <p:sldId id="275" r:id="rId19"/>
    <p:sldId id="276" r:id="rId20"/>
    <p:sldId id="278" r:id="rId21"/>
    <p:sldId id="279" r:id="rId22"/>
    <p:sldId id="280" r:id="rId23"/>
    <p:sldId id="281" r:id="rId24"/>
    <p:sldId id="282" r:id="rId25"/>
    <p:sldId id="283" r:id="rId26"/>
    <p:sldId id="284" r:id="rId27"/>
    <p:sldId id="286" r:id="rId28"/>
    <p:sldId id="285" r:id="rId29"/>
    <p:sldId id="292" r:id="rId30"/>
    <p:sldId id="287" r:id="rId31"/>
    <p:sldId id="290" r:id="rId32"/>
    <p:sldId id="288" r:id="rId33"/>
    <p:sldId id="289" r:id="rId34"/>
    <p:sldId id="291" r:id="rId35"/>
    <p:sldId id="293" r:id="rId36"/>
    <p:sldId id="295" r:id="rId37"/>
    <p:sldId id="294" r:id="rId38"/>
    <p:sldId id="296" r:id="rId39"/>
    <p:sldId id="297" r:id="rId40"/>
    <p:sldId id="298" r:id="rId41"/>
    <p:sldId id="299" r:id="rId42"/>
    <p:sldId id="300" r:id="rId43"/>
    <p:sldId id="301" r:id="rId44"/>
    <p:sldId id="302" r:id="rId45"/>
    <p:sldId id="304" r:id="rId46"/>
    <p:sldId id="303" r:id="rId47"/>
    <p:sldId id="305" r:id="rId48"/>
    <p:sldId id="306" r:id="rId49"/>
    <p:sldId id="309" r:id="rId50"/>
    <p:sldId id="307" r:id="rId51"/>
    <p:sldId id="310" r:id="rId52"/>
    <p:sldId id="311" r:id="rId53"/>
    <p:sldId id="312" r:id="rId54"/>
    <p:sldId id="313" r:id="rId55"/>
    <p:sldId id="314" r:id="rId56"/>
    <p:sldId id="315" r:id="rId57"/>
    <p:sldId id="316" r:id="rId58"/>
    <p:sldId id="318" r:id="rId59"/>
    <p:sldId id="317" r:id="rId60"/>
    <p:sldId id="320" r:id="rId61"/>
    <p:sldId id="321" r:id="rId62"/>
    <p:sldId id="322" r:id="rId63"/>
    <p:sldId id="323" r:id="rId64"/>
    <p:sldId id="324" r:id="rId65"/>
    <p:sldId id="326" r:id="rId66"/>
    <p:sldId id="325" r:id="rId67"/>
    <p:sldId id="327" r:id="rId6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075"/>
    <p:restoredTop sz="79864"/>
  </p:normalViewPr>
  <p:slideViewPr>
    <p:cSldViewPr snapToGrid="0" snapToObjects="1">
      <p:cViewPr varScale="1">
        <p:scale>
          <a:sx n="101" d="100"/>
          <a:sy n="101" d="100"/>
        </p:scale>
        <p:origin x="10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B6FF9B-9639-BA45-8BC4-F8FB2AB9FFB8}" type="datetimeFigureOut">
              <a:rPr lang="en-US" smtClean="0"/>
              <a:t>6/27/22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11944C-5C53-6843-8C06-64791FFF13AD}" type="slidenum">
              <a:rPr lang="en-US" smtClean="0"/>
              <a:t>‹#›</a:t>
            </a:fld>
            <a:endParaRPr lang="en-US"/>
          </a:p>
        </p:txBody>
      </p:sp>
    </p:spTree>
    <p:extLst>
      <p:ext uri="{BB962C8B-B14F-4D97-AF65-F5344CB8AC3E}">
        <p14:creationId xmlns:p14="http://schemas.microsoft.com/office/powerpoint/2010/main" val="6096272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 convolutional layer is the first layer of a convolutional network. While convolutional layers can be followed by additional convolutional layers or pooling layers, the fully-connected layer is the final layer. With each layer, the CNN increases in its complexity, identifying greater portions of the image. Earlier layers focus on simple features, such as colors and edges. As the image data progresses through the layers of the CNN, it starts to recognize larger elements or shapes of the object until it finally identifies the intended object.</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2</a:t>
            </a:fld>
            <a:endParaRPr lang="en-US"/>
          </a:p>
        </p:txBody>
      </p:sp>
    </p:spTree>
    <p:extLst>
      <p:ext uri="{BB962C8B-B14F-4D97-AF65-F5344CB8AC3E}">
        <p14:creationId xmlns:p14="http://schemas.microsoft.com/office/powerpoint/2010/main" val="19026041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When people report the number of layers in a neural network usually people just record the number of layers that have weight, that have parameters. And because the pooling layer has no weights, has no parameters, only a few hyper parameters, I'm going to use a convention that Conv 1 and Pool 1 shared together. </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26</a:t>
            </a:fld>
            <a:endParaRPr lang="en-US"/>
          </a:p>
        </p:txBody>
      </p:sp>
    </p:spTree>
    <p:extLst>
      <p:ext uri="{BB962C8B-B14F-4D97-AF65-F5344CB8AC3E}">
        <p14:creationId xmlns:p14="http://schemas.microsoft.com/office/powerpoint/2010/main" val="284826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the reason that a convnet has run to these small parameters is really two reasons. One is parameter sharing. And parameter sharing is motivated by the observation that feature detector such as vertical edge detector, that's useful in one part of the image is probably useful in another part of the image. And what that means is that, if you've figured out say a three by three filter for detecting vertical edges, you can then apply the same three by three filter over here, and then the next position over, and the next position over, and so on. And so, each of these feature detectors, each of these outputs can use the same parameters in lots of different positions in your input image in order to detect say a vertical edge or some other feature.</a:t>
            </a:r>
          </a:p>
        </p:txBody>
      </p:sp>
      <p:sp>
        <p:nvSpPr>
          <p:cNvPr id="4" name="Slide Number Placeholder 3"/>
          <p:cNvSpPr>
            <a:spLocks noGrp="1"/>
          </p:cNvSpPr>
          <p:nvPr>
            <p:ph type="sldNum" sz="quarter" idx="5"/>
          </p:nvPr>
        </p:nvSpPr>
        <p:spPr/>
        <p:txBody>
          <a:bodyPr/>
          <a:lstStyle/>
          <a:p>
            <a:fld id="{0611944C-5C53-6843-8C06-64791FFF13AD}" type="slidenum">
              <a:rPr lang="en-US" smtClean="0"/>
              <a:t>27</a:t>
            </a:fld>
            <a:endParaRPr lang="en-US"/>
          </a:p>
        </p:txBody>
      </p:sp>
    </p:spTree>
    <p:extLst>
      <p:ext uri="{BB962C8B-B14F-4D97-AF65-F5344CB8AC3E}">
        <p14:creationId xmlns:p14="http://schemas.microsoft.com/office/powerpoint/2010/main" val="75162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save on computation as well as some parameters, the original LeNet-5 had some crazy complicated way where different filters would look at different channels of the input block. And so the paper talks about those details, but the more modern implementation wouldn't have that type of complexity these days.</a:t>
            </a:r>
          </a:p>
          <a:p>
            <a:endParaRPr lang="en-US" dirty="0"/>
          </a:p>
          <a:p>
            <a:r>
              <a:rPr lang="en-US" dirty="0"/>
              <a:t>individual convolutional kernels in the layer C2 do not use all of the features produced by the layer S2, which is very unusual by today’s standard. One reason for that is to made the network less computationally demanding. The other reason was to make convolutional kernels learn different patterns. This makes perfect sense: if different kernels receive different inputs, they will learn different patterns.</a:t>
            </a:r>
          </a:p>
        </p:txBody>
      </p:sp>
      <p:sp>
        <p:nvSpPr>
          <p:cNvPr id="4" name="Slide Number Placeholder 3"/>
          <p:cNvSpPr>
            <a:spLocks noGrp="1"/>
          </p:cNvSpPr>
          <p:nvPr>
            <p:ph type="sldNum" sz="quarter" idx="5"/>
          </p:nvPr>
        </p:nvSpPr>
        <p:spPr/>
        <p:txBody>
          <a:bodyPr/>
          <a:lstStyle/>
          <a:p>
            <a:fld id="{0611944C-5C53-6843-8C06-64791FFF13AD}" type="slidenum">
              <a:rPr lang="en-US" smtClean="0"/>
              <a:t>32</a:t>
            </a:fld>
            <a:endParaRPr lang="en-US"/>
          </a:p>
        </p:txBody>
      </p:sp>
    </p:spTree>
    <p:extLst>
      <p:ext uri="{BB962C8B-B14F-4D97-AF65-F5344CB8AC3E}">
        <p14:creationId xmlns:p14="http://schemas.microsoft.com/office/powerpoint/2010/main" val="7046977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VGGNet</a:t>
            </a:r>
            <a:r>
              <a:rPr lang="en-US" dirty="0"/>
              <a:t> is a pretty large network, this network has a total of about 138 million parameters. And that's pretty large even by modern standards. But the simplicity of the VGG-16 architecture made it quite appealing. You can tell his architecture is really quite uniform. There is a few conv-layers followed by a pulling layer, which reduces the height and width,</a:t>
            </a:r>
          </a:p>
        </p:txBody>
      </p:sp>
      <p:sp>
        <p:nvSpPr>
          <p:cNvPr id="4" name="Slide Number Placeholder 3"/>
          <p:cNvSpPr>
            <a:spLocks noGrp="1"/>
          </p:cNvSpPr>
          <p:nvPr>
            <p:ph type="sldNum" sz="quarter" idx="5"/>
          </p:nvPr>
        </p:nvSpPr>
        <p:spPr/>
        <p:txBody>
          <a:bodyPr/>
          <a:lstStyle/>
          <a:p>
            <a:fld id="{0611944C-5C53-6843-8C06-64791FFF13AD}" type="slidenum">
              <a:rPr lang="en-US" smtClean="0"/>
              <a:t>35</a:t>
            </a:fld>
            <a:endParaRPr lang="en-US"/>
          </a:p>
        </p:txBody>
      </p:sp>
    </p:spTree>
    <p:extLst>
      <p:ext uri="{BB962C8B-B14F-4D97-AF65-F5344CB8AC3E}">
        <p14:creationId xmlns:p14="http://schemas.microsoft.com/office/powerpoint/2010/main" val="6026312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37</a:t>
            </a:fld>
            <a:endParaRPr lang="en-US"/>
          </a:p>
        </p:txBody>
      </p:sp>
    </p:spTree>
    <p:extLst>
      <p:ext uri="{BB962C8B-B14F-4D97-AF65-F5344CB8AC3E}">
        <p14:creationId xmlns:p14="http://schemas.microsoft.com/office/powerpoint/2010/main" val="3839662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go through one example that illustrates why </a:t>
            </a:r>
            <a:r>
              <a:rPr lang="en-CA" sz="1200" kern="1200" dirty="0" err="1">
                <a:solidFill>
                  <a:schemeClr val="tx1"/>
                </a:solidFill>
                <a:effectLst/>
                <a:latin typeface="+mn-lt"/>
                <a:ea typeface="+mn-ea"/>
                <a:cs typeface="+mn-cs"/>
              </a:rPr>
              <a:t>ResNets</a:t>
            </a:r>
            <a:r>
              <a:rPr lang="en-CA" sz="1200" kern="1200" dirty="0">
                <a:solidFill>
                  <a:schemeClr val="tx1"/>
                </a:solidFill>
                <a:effectLst/>
                <a:latin typeface="+mn-lt"/>
                <a:ea typeface="+mn-ea"/>
                <a:cs typeface="+mn-cs"/>
              </a:rPr>
              <a:t> work so well. What we saw on the last video was that if you make a network deeper, it can hurt your ability to train the network to do well on the training set. </a:t>
            </a:r>
          </a:p>
          <a:p>
            <a:r>
              <a:rPr lang="en-CA" sz="1200" kern="1200" dirty="0">
                <a:solidFill>
                  <a:schemeClr val="tx1"/>
                </a:solidFill>
                <a:effectLst/>
                <a:latin typeface="+mn-lt"/>
                <a:ea typeface="+mn-ea"/>
                <a:cs typeface="+mn-cs"/>
              </a:rPr>
              <a:t>Let's say you have X feeding in to some big neural network and just outputs some activation a[l]. if  you modify the neural network to make it a little bit deeper. we're using the </a:t>
            </a:r>
            <a:r>
              <a:rPr lang="en-CA" sz="1200" kern="1200" dirty="0" err="1">
                <a:solidFill>
                  <a:schemeClr val="tx1"/>
                </a:solidFill>
                <a:effectLst/>
                <a:latin typeface="+mn-lt"/>
                <a:ea typeface="+mn-ea"/>
                <a:cs typeface="+mn-cs"/>
              </a:rPr>
              <a:t>ReLU</a:t>
            </a:r>
            <a:r>
              <a:rPr lang="en-CA" sz="1200" kern="1200" dirty="0">
                <a:solidFill>
                  <a:schemeClr val="tx1"/>
                </a:solidFill>
                <a:effectLst/>
                <a:latin typeface="+mn-lt"/>
                <a:ea typeface="+mn-ea"/>
                <a:cs typeface="+mn-cs"/>
              </a:rPr>
              <a:t> activation functions. So, all the activations are going to be greater than or equal to zero, with the possible exception of the input X. let's look at what's a[l+2] will be.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Now notice something, if you are using L two regularisation away to K, that will tend to shrink the value of w[l+2]. If you are applying way to K to B that will also shrink this although I guess in practice sometimes you do and sometimes you don't apply way to K to B, but W is really the key term to pay attention to here. And if w[l+2] is equal to zero. And let's say for the sake of argument that B is also equal to zero, then these terms go away because they're equal to zero, and then g of a[l], this is just equal to a[l] because we assumed we're using the </a:t>
            </a:r>
            <a:r>
              <a:rPr lang="en-CA" sz="1200" kern="1200" dirty="0" err="1">
                <a:solidFill>
                  <a:schemeClr val="tx1"/>
                </a:solidFill>
                <a:effectLst/>
                <a:latin typeface="+mn-lt"/>
                <a:ea typeface="+mn-ea"/>
                <a:cs typeface="+mn-cs"/>
              </a:rPr>
              <a:t>ReLU</a:t>
            </a:r>
            <a:r>
              <a:rPr lang="en-CA" sz="1200" kern="1200" dirty="0">
                <a:solidFill>
                  <a:schemeClr val="tx1"/>
                </a:solidFill>
                <a:effectLst/>
                <a:latin typeface="+mn-lt"/>
                <a:ea typeface="+mn-ea"/>
                <a:cs typeface="+mn-cs"/>
              </a:rPr>
              <a:t> activation function. So, g of a[l] is a[l]. So, what this shows is that the identity function is easy for residual block to learn. And it's easy to get a[l+2] equals to a[l] because of this skip connection. And what that means is that adding these two layers in your neural network, it doesn't really hurt your neural network's ability to do as well as this simpler network without these two extra layers, because it's quite easy for it to learn the identity function to just copy a[l] to a[l+2] using despite the addition of these two layers. And this is why adding two extra layers, adding this residual block to somewhere in the middle or the end of this big neural network it doesn't hurt performance. But of course our goal is to not just not hurt performance, is to help performance and so you can imagine that if they actually learned something useful then maybe you can do even better than learning the identity function. </a:t>
            </a:r>
          </a:p>
          <a:p>
            <a:r>
              <a:rPr lang="en-CA" sz="1200" kern="1200" dirty="0">
                <a:solidFill>
                  <a:schemeClr val="tx1"/>
                </a:solidFill>
                <a:effectLst/>
                <a:latin typeface="+mn-lt"/>
                <a:ea typeface="+mn-ea"/>
                <a:cs typeface="+mn-cs"/>
              </a:rPr>
              <a:t>the main reason the residual network works is that it's so easy for these extra layers to learn the identity function that you're kind of guaranteed that it doesn't hurt performance and then a lot the time you maybe get lucky and then even helps performance. </a:t>
            </a:r>
          </a:p>
          <a:p>
            <a:r>
              <a:rPr lang="en-CA" sz="1200" kern="1200" dirty="0">
                <a:solidFill>
                  <a:schemeClr val="tx1"/>
                </a:solidFill>
                <a:effectLst/>
                <a:latin typeface="+mn-lt"/>
                <a:ea typeface="+mn-ea"/>
                <a:cs typeface="+mn-cs"/>
              </a:rPr>
              <a:t>So, one more detail, we're assuming that z[l+2] and a[l] have the same dimension. And </a:t>
            </a:r>
            <a:r>
              <a:rPr lang="en-CA" sz="1200" kern="1200" dirty="0" err="1">
                <a:solidFill>
                  <a:schemeClr val="tx1"/>
                </a:solidFill>
                <a:effectLst/>
                <a:latin typeface="+mn-lt"/>
                <a:ea typeface="+mn-ea"/>
                <a:cs typeface="+mn-cs"/>
              </a:rPr>
              <a:t>ResNet</a:t>
            </a:r>
            <a:r>
              <a:rPr lang="en-CA" sz="1200" kern="1200" dirty="0">
                <a:solidFill>
                  <a:schemeClr val="tx1"/>
                </a:solidFill>
                <a:effectLst/>
                <a:latin typeface="+mn-lt"/>
                <a:ea typeface="+mn-ea"/>
                <a:cs typeface="+mn-cs"/>
              </a:rPr>
              <a:t> use a lot of same convolutions. because the same convolution preserve dimensions,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and so makes that easier for you to carry out this short circle and then carry out this addition of two equal dimension vectors. In case the input and output have different dimensions so for example, if this is a 128 dimensional and Z or therefore, a[l] is 256 dimensional as an example. What you would do is add an extra matrix and then call that </a:t>
            </a:r>
            <a:r>
              <a:rPr lang="en-CA" sz="1200" kern="1200" dirty="0" err="1">
                <a:solidFill>
                  <a:schemeClr val="tx1"/>
                </a:solidFill>
                <a:effectLst/>
                <a:latin typeface="+mn-lt"/>
                <a:ea typeface="+mn-ea"/>
                <a:cs typeface="+mn-cs"/>
              </a:rPr>
              <a:t>Ws</a:t>
            </a:r>
            <a:r>
              <a:rPr lang="en-CA" sz="1200" kern="1200" dirty="0">
                <a:solidFill>
                  <a:schemeClr val="tx1"/>
                </a:solidFill>
                <a:effectLst/>
                <a:latin typeface="+mn-lt"/>
                <a:ea typeface="+mn-ea"/>
                <a:cs typeface="+mn-cs"/>
              </a:rPr>
              <a:t> over here, and </a:t>
            </a:r>
            <a:r>
              <a:rPr lang="en-CA" sz="1200" kern="1200" dirty="0" err="1">
                <a:solidFill>
                  <a:schemeClr val="tx1"/>
                </a:solidFill>
                <a:effectLst/>
                <a:latin typeface="+mn-lt"/>
                <a:ea typeface="+mn-ea"/>
                <a:cs typeface="+mn-cs"/>
              </a:rPr>
              <a:t>Ws</a:t>
            </a:r>
            <a:r>
              <a:rPr lang="en-CA" sz="1200" kern="1200" dirty="0">
                <a:solidFill>
                  <a:schemeClr val="tx1"/>
                </a:solidFill>
                <a:effectLst/>
                <a:latin typeface="+mn-lt"/>
                <a:ea typeface="+mn-ea"/>
                <a:cs typeface="+mn-cs"/>
              </a:rPr>
              <a:t> in this example would be a[l] 256 by 128 dimensional matrix. So then </a:t>
            </a:r>
            <a:r>
              <a:rPr lang="en-CA" sz="1200" kern="1200" dirty="0" err="1">
                <a:solidFill>
                  <a:schemeClr val="tx1"/>
                </a:solidFill>
                <a:effectLst/>
                <a:latin typeface="+mn-lt"/>
                <a:ea typeface="+mn-ea"/>
                <a:cs typeface="+mn-cs"/>
              </a:rPr>
              <a:t>Ws</a:t>
            </a:r>
            <a:r>
              <a:rPr lang="en-CA" sz="1200" kern="1200" dirty="0">
                <a:solidFill>
                  <a:schemeClr val="tx1"/>
                </a:solidFill>
                <a:effectLst/>
                <a:latin typeface="+mn-lt"/>
                <a:ea typeface="+mn-ea"/>
                <a:cs typeface="+mn-cs"/>
              </a:rPr>
              <a:t> times a[l] becomes 256 dimensional and this addition is now between two 256 dimensional vectors and there are few things you could do with </a:t>
            </a:r>
            <a:r>
              <a:rPr lang="en-CA" sz="1200" kern="1200" dirty="0" err="1">
                <a:solidFill>
                  <a:schemeClr val="tx1"/>
                </a:solidFill>
                <a:effectLst/>
                <a:latin typeface="+mn-lt"/>
                <a:ea typeface="+mn-ea"/>
                <a:cs typeface="+mn-cs"/>
              </a:rPr>
              <a:t>Ws</a:t>
            </a:r>
            <a:r>
              <a:rPr lang="en-CA" sz="1200" kern="1200" dirty="0">
                <a:solidFill>
                  <a:schemeClr val="tx1"/>
                </a:solidFill>
                <a:effectLst/>
                <a:latin typeface="+mn-lt"/>
                <a:ea typeface="+mn-ea"/>
                <a:cs typeface="+mn-cs"/>
              </a:rPr>
              <a:t>, it could be a matrix of parameters we learned, it could be a fixed matrix that just implements zero paddings that takes a[l] and then zero pads it to be 256 dimensional </a:t>
            </a:r>
          </a:p>
          <a:p>
            <a:r>
              <a:rPr lang="en-CA" sz="1200" kern="1200" dirty="0">
                <a:solidFill>
                  <a:schemeClr val="tx1"/>
                </a:solidFill>
                <a:effectLst/>
                <a:latin typeface="+mn-lt"/>
                <a:ea typeface="+mn-ea"/>
                <a:cs typeface="+mn-cs"/>
              </a:rPr>
              <a:t>because the same convolutions, the dimensions are preserved and so the z[l+2] plus a[l] by addition makes sense. </a:t>
            </a:r>
            <a:r>
              <a:rPr lang="en-CA" sz="1200" kern="1200" dirty="0" err="1">
                <a:solidFill>
                  <a:schemeClr val="tx1"/>
                </a:solidFill>
                <a:effectLst/>
                <a:latin typeface="+mn-lt"/>
                <a:ea typeface="+mn-ea"/>
                <a:cs typeface="+mn-cs"/>
              </a:rPr>
              <a:t>ResNet</a:t>
            </a:r>
            <a:r>
              <a:rPr lang="en-CA" sz="1200" kern="1200" dirty="0">
                <a:solidFill>
                  <a:schemeClr val="tx1"/>
                </a:solidFill>
                <a:effectLst/>
                <a:latin typeface="+mn-lt"/>
                <a:ea typeface="+mn-ea"/>
                <a:cs typeface="+mn-cs"/>
              </a:rPr>
              <a:t> have a bunch of convolutional layers and then there are occasionally pulling layers as well or pulling a pulling likely is. And whenever one of those things happen, then you need to make an adjustment to the dimension </a:t>
            </a:r>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40</a:t>
            </a:fld>
            <a:endParaRPr lang="en-US"/>
          </a:p>
        </p:txBody>
      </p:sp>
    </p:spTree>
    <p:extLst>
      <p:ext uri="{BB962C8B-B14F-4D97-AF65-F5344CB8AC3E}">
        <p14:creationId xmlns:p14="http://schemas.microsoft.com/office/powerpoint/2010/main" val="16398873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convolution with a one-by-one filter can do something that makes much more sense when we apply it to multiple channels</a:t>
            </a:r>
          </a:p>
        </p:txBody>
      </p:sp>
      <p:sp>
        <p:nvSpPr>
          <p:cNvPr id="4" name="Slide Number Placeholder 3"/>
          <p:cNvSpPr>
            <a:spLocks noGrp="1"/>
          </p:cNvSpPr>
          <p:nvPr>
            <p:ph type="sldNum" sz="quarter" idx="5"/>
          </p:nvPr>
        </p:nvSpPr>
        <p:spPr/>
        <p:txBody>
          <a:bodyPr/>
          <a:lstStyle/>
          <a:p>
            <a:fld id="{0611944C-5C53-6843-8C06-64791FFF13AD}" type="slidenum">
              <a:rPr lang="en-US" smtClean="0"/>
              <a:t>41</a:t>
            </a:fld>
            <a:endParaRPr lang="en-US"/>
          </a:p>
        </p:txBody>
      </p:sp>
    </p:spTree>
    <p:extLst>
      <p:ext uri="{BB962C8B-B14F-4D97-AF65-F5344CB8AC3E}">
        <p14:creationId xmlns:p14="http://schemas.microsoft.com/office/powerpoint/2010/main" val="5063046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“naive” inception module. It performs convolution on an input, with 3 different sizes of filters (1x1, 3x3, 5x5). Additionally, max pooling is also performed. The outputs are concatenated and sent to the next inception module.</a:t>
            </a:r>
          </a:p>
          <a:p>
            <a:r>
              <a:rPr lang="en-CA" sz="1200" kern="1200" dirty="0">
                <a:solidFill>
                  <a:schemeClr val="tx1"/>
                </a:solidFill>
                <a:effectLst/>
                <a:latin typeface="+mn-lt"/>
                <a:ea typeface="+mn-ea"/>
                <a:cs typeface="+mn-cs"/>
              </a:rPr>
              <a:t>you have inputted a 28 by 28 by 192-dimensional volume. So what the inception network or what an inception layer says is, instead choosing what filter size you want in a Conv layer, or even do you want a convolutional layer or a pooling layer? Let's do them all. So what if you can use a 1 by 1 convolution, and that will output a 28 by 28 by 64 output, and you just have a volume there. But maybe you also want to try a 3 by 3 and that might output a 20 by 20 by 128. And then what you do is just stack up this second volume next to the first volume. And to make the dimensions match up, let's make this a same convolution. So the output dimension is still 28 by 28, same as the input dimension in terms of height and width. But 28 by 28 by in this example 128. And maybe you might say well I want to hedge my bets. Maybe a 5 by 5 filter works better. So let's do that too and have that output a 28 by 28 by 32. And again you use the same convolution to keep the dimensions the same. And maybe you don't want to convolutional layer. Let's apply pooling, and that has some other output and let's stack that up as well. And here pooling outputs 28 by 28 by 32. Now in order to make all the dimensions match, you actually need to use padding for max pooling. So this is an unusual formal pooling because if you want the input to have a higher than 28 by 28 and have the output, you'll match the dimension everything else also by 28 by 28, then you need to use the same padding as well as a stride of one for pooling. So this detail might seem a bit funny to you now, but let's keep going. And we'll make this all work later. But with a inception module like this, you can input some volume and output. In this case, I guess if you add up all these numbers, 32 plus 32 plus 128 plus 64, that's equal to 256. So you will</a:t>
            </a:r>
            <a:r>
              <a:rPr lang="en-CA" dirty="0">
                <a:effectLst/>
              </a:rPr>
              <a:t> </a:t>
            </a:r>
            <a:endParaRPr lang="en-US" dirty="0"/>
          </a:p>
          <a:p>
            <a:r>
              <a:rPr lang="en-US" dirty="0"/>
              <a:t>there is a problem with the inception layer as we've described it here, which is computational cost. </a:t>
            </a:r>
          </a:p>
        </p:txBody>
      </p:sp>
      <p:sp>
        <p:nvSpPr>
          <p:cNvPr id="4" name="Slide Number Placeholder 3"/>
          <p:cNvSpPr>
            <a:spLocks noGrp="1"/>
          </p:cNvSpPr>
          <p:nvPr>
            <p:ph type="sldNum" sz="quarter" idx="5"/>
          </p:nvPr>
        </p:nvSpPr>
        <p:spPr/>
        <p:txBody>
          <a:bodyPr/>
          <a:lstStyle/>
          <a:p>
            <a:fld id="{0611944C-5C53-6843-8C06-64791FFF13AD}" type="slidenum">
              <a:rPr lang="en-US" smtClean="0"/>
              <a:t>44</a:t>
            </a:fld>
            <a:endParaRPr lang="en-US"/>
          </a:p>
        </p:txBody>
      </p:sp>
    </p:spTree>
    <p:extLst>
      <p:ext uri="{BB962C8B-B14F-4D97-AF65-F5344CB8AC3E}">
        <p14:creationId xmlns:p14="http://schemas.microsoft.com/office/powerpoint/2010/main" val="58192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what you saw here was how using a 1 by 1 convolution, you can create this bottleneck layer thereby reducing the computational cost significantly. Now you might be wondering, does shrinking down the representation size so dramatically, does it hurt the performance of your neural network? It turns out that so long as you implement this bottleneck layer so that within reason, you can shrink down the representation size significantly, and it doesn't seem to hurt the performance, but saves you a lot of computation. So these are the key ideas of the inception module.</a:t>
            </a:r>
          </a:p>
        </p:txBody>
      </p:sp>
      <p:sp>
        <p:nvSpPr>
          <p:cNvPr id="4" name="Slide Number Placeholder 3"/>
          <p:cNvSpPr>
            <a:spLocks noGrp="1"/>
          </p:cNvSpPr>
          <p:nvPr>
            <p:ph type="sldNum" sz="quarter" idx="5"/>
          </p:nvPr>
        </p:nvSpPr>
        <p:spPr/>
        <p:txBody>
          <a:bodyPr/>
          <a:lstStyle/>
          <a:p>
            <a:fld id="{0611944C-5C53-6843-8C06-64791FFF13AD}" type="slidenum">
              <a:rPr lang="en-US" smtClean="0"/>
              <a:t>46</a:t>
            </a:fld>
            <a:endParaRPr lang="en-US"/>
          </a:p>
        </p:txBody>
      </p:sp>
    </p:spTree>
    <p:extLst>
      <p:ext uri="{BB962C8B-B14F-4D97-AF65-F5344CB8AC3E}">
        <p14:creationId xmlns:p14="http://schemas.microsoft.com/office/powerpoint/2010/main" val="2957936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the normal convolution, we are</a:t>
            </a:r>
            <a:r>
              <a:rPr lang="en-CA" b="1" dirty="0"/>
              <a:t> transforming the image 256 times</a:t>
            </a:r>
            <a:r>
              <a:rPr lang="en-CA" dirty="0"/>
              <a:t>. And every transformation uses up 5x5x3x8x8=4800 multiplications.</a:t>
            </a:r>
          </a:p>
          <a:p>
            <a:r>
              <a:rPr lang="en-CA" dirty="0"/>
              <a:t>In the separable convolution, we only really </a:t>
            </a:r>
            <a:r>
              <a:rPr lang="en-CA" b="1" dirty="0"/>
              <a:t>transform the image once </a:t>
            </a:r>
            <a:r>
              <a:rPr lang="en-CA" dirty="0"/>
              <a:t>— in the </a:t>
            </a:r>
            <a:r>
              <a:rPr lang="en-CA" dirty="0" err="1"/>
              <a:t>depthwise</a:t>
            </a:r>
            <a:r>
              <a:rPr lang="en-CA" dirty="0"/>
              <a:t> convolution. Then, we take the transformed image and </a:t>
            </a:r>
            <a:r>
              <a:rPr lang="en-CA" b="1" dirty="0"/>
              <a:t>simply elongate it to 256 channels</a:t>
            </a:r>
            <a:r>
              <a:rPr lang="en-CA" dirty="0"/>
              <a:t>. </a:t>
            </a:r>
            <a:r>
              <a:rPr lang="en-CA" sz="1200" b="0" i="0" u="none" strike="noStrike" kern="1200" dirty="0">
                <a:solidFill>
                  <a:schemeClr val="tx1"/>
                </a:solidFill>
                <a:effectLst/>
                <a:latin typeface="+mn-lt"/>
                <a:ea typeface="+mn-ea"/>
                <a:cs typeface="+mn-cs"/>
              </a:rPr>
              <a:t> Without having to transform the image over and over again, we can save up on computational power.</a:t>
            </a:r>
            <a:endParaRPr lang="en-US" dirty="0"/>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52</a:t>
            </a:fld>
            <a:endParaRPr lang="en-US"/>
          </a:p>
        </p:txBody>
      </p:sp>
    </p:spTree>
    <p:extLst>
      <p:ext uri="{BB962C8B-B14F-4D97-AF65-F5344CB8AC3E}">
        <p14:creationId xmlns:p14="http://schemas.microsoft.com/office/powerpoint/2010/main" val="1449222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CA" sz="1200" b="0" i="0" kern="1200" dirty="0">
                <a:solidFill>
                  <a:schemeClr val="tx1"/>
                </a:solidFill>
                <a:effectLst/>
                <a:latin typeface="+mn-lt"/>
                <a:ea typeface="+mn-ea"/>
                <a:cs typeface="+mn-cs"/>
              </a:rPr>
              <a:t>he convolutional layer is the core building block of a CNN, and it is where the majority of computation occurs. It requires a few components, which are input data, a filter, and a feature map. Let’s assume that the input will be a color image, which is made up of a matrix of pixels in 3D. This means that the input will have three dimensions—a height, width, and depth—which correspond to RGB in an image. We also have a feature detector, also known as a kernel or a filter, which will move across the receptive fields of the image, checking if the feature is present. This process is known as a convolution.</a:t>
            </a:r>
          </a:p>
          <a:p>
            <a:pPr fontAlgn="base"/>
            <a:r>
              <a:rPr lang="en-CA" sz="1200" b="0" i="0" kern="1200" dirty="0">
                <a:solidFill>
                  <a:schemeClr val="tx1"/>
                </a:solidFill>
                <a:effectLst/>
                <a:latin typeface="+mn-lt"/>
                <a:ea typeface="+mn-ea"/>
                <a:cs typeface="+mn-cs"/>
              </a:rPr>
              <a:t>The feature detector is a two-dimensional (2-D) array of weights, which represents part of the image. While they can vary in size, the filter size is typically a 3x3 matrix; this also determines the size of the receptive field. The filter is then applied to an area of the image, and a dot product is calculated between the input pixels and the filter. This dot product is then fed into an output array. Afterwards, the filter shifts by a stride, repeating the process until the kernel has swept across the entire image. The final output from the series of dot products from the input and the filter is known as a feature map, activation map, or a convolved feature.</a:t>
            </a:r>
          </a:p>
        </p:txBody>
      </p:sp>
      <p:sp>
        <p:nvSpPr>
          <p:cNvPr id="4" name="Slide Number Placeholder 3"/>
          <p:cNvSpPr>
            <a:spLocks noGrp="1"/>
          </p:cNvSpPr>
          <p:nvPr>
            <p:ph type="sldNum" sz="quarter" idx="5"/>
          </p:nvPr>
        </p:nvSpPr>
        <p:spPr/>
        <p:txBody>
          <a:bodyPr/>
          <a:lstStyle/>
          <a:p>
            <a:fld id="{0611944C-5C53-6843-8C06-64791FFF13AD}" type="slidenum">
              <a:rPr lang="en-US" smtClean="0"/>
              <a:t>3</a:t>
            </a:fld>
            <a:endParaRPr lang="en-US"/>
          </a:p>
        </p:txBody>
      </p:sp>
    </p:spTree>
    <p:extLst>
      <p:ext uri="{BB962C8B-B14F-4D97-AF65-F5344CB8AC3E}">
        <p14:creationId xmlns:p14="http://schemas.microsoft.com/office/powerpoint/2010/main" val="231089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53</a:t>
            </a:fld>
            <a:endParaRPr lang="en-US"/>
          </a:p>
        </p:txBody>
      </p:sp>
    </p:spTree>
    <p:extLst>
      <p:ext uri="{BB962C8B-B14F-4D97-AF65-F5344CB8AC3E}">
        <p14:creationId xmlns:p14="http://schemas.microsoft.com/office/powerpoint/2010/main" val="2470364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In </a:t>
            </a:r>
            <a:r>
              <a:rPr lang="en-CA" sz="1200" kern="1200" dirty="0" err="1">
                <a:solidFill>
                  <a:schemeClr val="tx1"/>
                </a:solidFill>
                <a:effectLst/>
                <a:latin typeface="+mn-lt"/>
                <a:ea typeface="+mn-ea"/>
                <a:cs typeface="+mn-cs"/>
              </a:rPr>
              <a:t>MobileNet</a:t>
            </a:r>
            <a:r>
              <a:rPr lang="en-CA" sz="1200" kern="1200" dirty="0">
                <a:solidFill>
                  <a:schemeClr val="tx1"/>
                </a:solidFill>
                <a:effectLst/>
                <a:latin typeface="+mn-lt"/>
                <a:ea typeface="+mn-ea"/>
                <a:cs typeface="+mn-cs"/>
              </a:rPr>
              <a:t> v2, there are two main changes. One is the addition of a residual connection. This residual connection or skip connection, takes the input from the previous layer and sums it or passes it directly to the next layer, does allow ingredients to propagate backward more efficiently. The second change is that it also has an expansion layer, before the </a:t>
            </a:r>
            <a:r>
              <a:rPr lang="en-CA" sz="1200" kern="1200" dirty="0" err="1">
                <a:solidFill>
                  <a:schemeClr val="tx1"/>
                </a:solidFill>
                <a:effectLst/>
                <a:latin typeface="+mn-lt"/>
                <a:ea typeface="+mn-ea"/>
                <a:cs typeface="+mn-cs"/>
              </a:rPr>
              <a:t>depthwise</a:t>
            </a:r>
            <a:r>
              <a:rPr lang="en-CA" sz="1200" kern="1200" dirty="0">
                <a:solidFill>
                  <a:schemeClr val="tx1"/>
                </a:solidFill>
                <a:effectLst/>
                <a:latin typeface="+mn-lt"/>
                <a:ea typeface="+mn-ea"/>
                <a:cs typeface="+mn-cs"/>
              </a:rPr>
              <a:t> convolution, followed by the pointwise convolution, which we're going to call projection in a point-wise convolution. Is really the same operation, but we'll give it a different name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54</a:t>
            </a:fld>
            <a:endParaRPr lang="en-US"/>
          </a:p>
        </p:txBody>
      </p:sp>
    </p:spTree>
    <p:extLst>
      <p:ext uri="{BB962C8B-B14F-4D97-AF65-F5344CB8AC3E}">
        <p14:creationId xmlns:p14="http://schemas.microsoft.com/office/powerpoint/2010/main" val="32729711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But when deploying on a mobile device, you will often be heavy memory constraints. The bottleneck block uses the pointwise convolution or the projection operation in order to project it back down to a smaller set of values, so that when you pass this the next block, the amount of memory needed to store these values is reduced back down. The clever idea, The cool thing about the bottleneck block is that it enables a richer set of computations, thus allow your neural network to learn richer and more complex functions, while also keeping the amounts of memory that is the size of the activations you need to pass from layer to layer, relatively small. That's why the </a:t>
            </a:r>
            <a:r>
              <a:rPr lang="en-CA" sz="1200" kern="1200" dirty="0" err="1">
                <a:solidFill>
                  <a:schemeClr val="tx1"/>
                </a:solidFill>
                <a:effectLst/>
                <a:latin typeface="+mn-lt"/>
                <a:ea typeface="+mn-ea"/>
                <a:cs typeface="+mn-cs"/>
              </a:rPr>
              <a:t>MobileNet</a:t>
            </a:r>
            <a:r>
              <a:rPr lang="en-CA" sz="1200" kern="1200" dirty="0">
                <a:solidFill>
                  <a:schemeClr val="tx1"/>
                </a:solidFill>
                <a:effectLst/>
                <a:latin typeface="+mn-lt"/>
                <a:ea typeface="+mn-ea"/>
                <a:cs typeface="+mn-cs"/>
              </a:rPr>
              <a:t> v2 can get a better performance than </a:t>
            </a:r>
            <a:r>
              <a:rPr lang="en-CA" sz="1200" kern="1200" dirty="0" err="1">
                <a:solidFill>
                  <a:schemeClr val="tx1"/>
                </a:solidFill>
                <a:effectLst/>
                <a:latin typeface="+mn-lt"/>
                <a:ea typeface="+mn-ea"/>
                <a:cs typeface="+mn-cs"/>
              </a:rPr>
              <a:t>MobileNet</a:t>
            </a:r>
            <a:r>
              <a:rPr lang="en-CA" sz="1200" kern="1200" dirty="0">
                <a:solidFill>
                  <a:schemeClr val="tx1"/>
                </a:solidFill>
                <a:effectLst/>
                <a:latin typeface="+mn-lt"/>
                <a:ea typeface="+mn-ea"/>
                <a:cs typeface="+mn-cs"/>
              </a:rPr>
              <a:t> v1, while still continuing to use only a modest amount of compute and memory resources.</a:t>
            </a:r>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55</a:t>
            </a:fld>
            <a:endParaRPr lang="en-US"/>
          </a:p>
        </p:txBody>
      </p:sp>
    </p:spTree>
    <p:extLst>
      <p:ext uri="{BB962C8B-B14F-4D97-AF65-F5344CB8AC3E}">
        <p14:creationId xmlns:p14="http://schemas.microsoft.com/office/powerpoint/2010/main" val="1289722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Vanishing gradients is one of the most common problems that arises as we go deep</a:t>
            </a:r>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56</a:t>
            </a:fld>
            <a:endParaRPr lang="en-US"/>
          </a:p>
        </p:txBody>
      </p:sp>
    </p:spTree>
    <p:extLst>
      <p:ext uri="{BB962C8B-B14F-4D97-AF65-F5344CB8AC3E}">
        <p14:creationId xmlns:p14="http://schemas.microsoft.com/office/powerpoint/2010/main" val="835134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u="none" strike="noStrike" kern="1200" dirty="0">
                <a:solidFill>
                  <a:schemeClr val="tx1"/>
                </a:solidFill>
                <a:effectLst/>
                <a:latin typeface="+mn-lt"/>
                <a:ea typeface="+mn-ea"/>
                <a:cs typeface="+mn-cs"/>
              </a:rPr>
              <a:t>In a CNN, </a:t>
            </a:r>
            <a:r>
              <a:rPr lang="en-CA" sz="1200" b="0" i="1" u="none" strike="noStrike" kern="1200" dirty="0">
                <a:solidFill>
                  <a:schemeClr val="tx1"/>
                </a:solidFill>
                <a:effectLst/>
                <a:latin typeface="+mn-lt"/>
                <a:ea typeface="+mn-ea"/>
                <a:cs typeface="+mn-cs"/>
              </a:rPr>
              <a:t>Conv</a:t>
            </a:r>
            <a:r>
              <a:rPr lang="en-CA" sz="1200" b="0" i="0" u="none" strike="noStrike" kern="1200" dirty="0">
                <a:solidFill>
                  <a:schemeClr val="tx1"/>
                </a:solidFill>
                <a:effectLst/>
                <a:latin typeface="+mn-lt"/>
                <a:ea typeface="+mn-ea"/>
                <a:cs typeface="+mn-cs"/>
              </a:rPr>
              <a:t> layers are the most compute expensive part of the network. Also, FLOPS of a regular convolution op is </a:t>
            </a:r>
            <a:r>
              <a:rPr lang="en-CA" sz="1200" b="1" i="1" u="none" strike="noStrike" kern="1200" dirty="0">
                <a:solidFill>
                  <a:schemeClr val="tx1"/>
                </a:solidFill>
                <a:effectLst/>
                <a:latin typeface="+mn-lt"/>
                <a:ea typeface="+mn-ea"/>
                <a:cs typeface="+mn-cs"/>
              </a:rPr>
              <a:t>almost </a:t>
            </a:r>
            <a:r>
              <a:rPr lang="en-CA" sz="1200" b="0" i="0" u="none" strike="noStrike" kern="1200" dirty="0">
                <a:solidFill>
                  <a:schemeClr val="tx1"/>
                </a:solidFill>
                <a:effectLst/>
                <a:latin typeface="+mn-lt"/>
                <a:ea typeface="+mn-ea"/>
                <a:cs typeface="+mn-cs"/>
              </a:rPr>
              <a:t>proportional to </a:t>
            </a:r>
            <a:r>
              <a:rPr lang="en-CA" sz="1200" b="1" i="1" u="none" strike="noStrike" kern="1200" dirty="0">
                <a:solidFill>
                  <a:schemeClr val="tx1"/>
                </a:solidFill>
                <a:effectLst/>
                <a:latin typeface="+mn-lt"/>
                <a:ea typeface="+mn-ea"/>
                <a:cs typeface="+mn-cs"/>
              </a:rPr>
              <a:t>d, w², r², </a:t>
            </a:r>
            <a:r>
              <a:rPr lang="en-CA" sz="1200" b="0" i="0" u="none" strike="noStrike" kern="1200" dirty="0">
                <a:solidFill>
                  <a:schemeClr val="tx1"/>
                </a:solidFill>
                <a:effectLst/>
                <a:latin typeface="+mn-lt"/>
                <a:ea typeface="+mn-ea"/>
                <a:cs typeface="+mn-cs"/>
              </a:rPr>
              <a:t>i.e. doubling the depth will double the FLOPS while doubling width or resolution increases FLOPS almost by four times. Hence, in order to make sure that the total FLOPS don’t exceed 2^</a:t>
            </a:r>
            <a:r>
              <a:rPr lang="el-GR" sz="1200" b="0" i="0" u="none" strike="noStrike" kern="1200" dirty="0" err="1">
                <a:solidFill>
                  <a:schemeClr val="tx1"/>
                </a:solidFill>
                <a:effectLst/>
                <a:latin typeface="+mn-lt"/>
                <a:ea typeface="+mn-ea"/>
                <a:cs typeface="+mn-cs"/>
              </a:rPr>
              <a:t>ϕ</a:t>
            </a:r>
            <a:r>
              <a:rPr lang="el-GR" sz="1200" b="0" i="0" u="none" strike="noStrike" kern="1200" dirty="0">
                <a:solidFill>
                  <a:schemeClr val="tx1"/>
                </a:solidFill>
                <a:effectLst/>
                <a:latin typeface="+mn-lt"/>
                <a:ea typeface="+mn-ea"/>
                <a:cs typeface="+mn-cs"/>
              </a:rPr>
              <a:t>, </a:t>
            </a:r>
            <a:r>
              <a:rPr lang="en-CA" sz="1200" b="0" i="0" u="none" strike="noStrike" kern="1200" dirty="0">
                <a:solidFill>
                  <a:schemeClr val="tx1"/>
                </a:solidFill>
                <a:effectLst/>
                <a:latin typeface="+mn-lt"/>
                <a:ea typeface="+mn-ea"/>
                <a:cs typeface="+mn-cs"/>
              </a:rPr>
              <a:t>the constraint applied is that (</a:t>
            </a:r>
            <a:r>
              <a:rPr lang="el-GR" sz="1200" b="0" i="0" u="none" strike="noStrike" kern="1200" dirty="0">
                <a:solidFill>
                  <a:schemeClr val="tx1"/>
                </a:solidFill>
                <a:effectLst/>
                <a:latin typeface="+mn-lt"/>
                <a:ea typeface="+mn-ea"/>
                <a:cs typeface="+mn-cs"/>
              </a:rPr>
              <a:t>α * β² * γ²) ≈ 2</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59</a:t>
            </a:fld>
            <a:endParaRPr lang="en-US"/>
          </a:p>
        </p:txBody>
      </p:sp>
    </p:spTree>
    <p:extLst>
      <p:ext uri="{BB962C8B-B14F-4D97-AF65-F5344CB8AC3E}">
        <p14:creationId xmlns:p14="http://schemas.microsoft.com/office/powerpoint/2010/main" val="32971424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researchers have trained their algorithms for  several weeks and might take many GPUs and the fact that someone else has done this and gone through the painful high-performance search process, means that you can often download open-source weights that took someone else many weeks or months to figure out and use that as a very good initialization for your own neural network. And use transfer learning to sort of transfer knowledge from some of these very large public data sets to your own problem.</a:t>
            </a:r>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60</a:t>
            </a:fld>
            <a:endParaRPr lang="en-US"/>
          </a:p>
        </p:txBody>
      </p:sp>
    </p:spTree>
    <p:extLst>
      <p:ext uri="{BB962C8B-B14F-4D97-AF65-F5344CB8AC3E}">
        <p14:creationId xmlns:p14="http://schemas.microsoft.com/office/powerpoint/2010/main" val="3951793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err="1">
                <a:solidFill>
                  <a:schemeClr val="tx1"/>
                </a:solidFill>
                <a:effectLst/>
                <a:latin typeface="+mn-lt"/>
                <a:ea typeface="+mn-ea"/>
                <a:cs typeface="+mn-cs"/>
              </a:rPr>
              <a:t>trategy</a:t>
            </a:r>
            <a:r>
              <a:rPr lang="en-CA" sz="1200" b="1" i="0" kern="1200" dirty="0">
                <a:solidFill>
                  <a:schemeClr val="tx1"/>
                </a:solidFill>
                <a:effectLst/>
                <a:latin typeface="+mn-lt"/>
                <a:ea typeface="+mn-ea"/>
                <a:cs typeface="+mn-cs"/>
              </a:rPr>
              <a:t> 1 </a:t>
            </a:r>
            <a:r>
              <a:rPr lang="en-CA" sz="1200" b="0" i="0" kern="1200" dirty="0">
                <a:solidFill>
                  <a:schemeClr val="tx1"/>
                </a:solidFill>
                <a:effectLst/>
                <a:latin typeface="+mn-lt"/>
                <a:ea typeface="+mn-ea"/>
                <a:cs typeface="+mn-cs"/>
              </a:rPr>
              <a:t>and</a:t>
            </a:r>
            <a:r>
              <a:rPr lang="en-CA" sz="1200" b="1" i="0" kern="1200" dirty="0">
                <a:solidFill>
                  <a:schemeClr val="tx1"/>
                </a:solidFill>
                <a:effectLst/>
                <a:latin typeface="+mn-lt"/>
                <a:ea typeface="+mn-ea"/>
                <a:cs typeface="+mn-cs"/>
              </a:rPr>
              <a:t> Strategy 2</a:t>
            </a:r>
            <a:r>
              <a:rPr lang="en-CA" sz="1200" b="0" i="0" kern="1200" dirty="0">
                <a:solidFill>
                  <a:schemeClr val="tx1"/>
                </a:solidFill>
                <a:effectLst/>
                <a:latin typeface="+mn-lt"/>
                <a:ea typeface="+mn-ea"/>
                <a:cs typeface="+mn-cs"/>
              </a:rPr>
              <a:t> require you to </a:t>
            </a:r>
            <a:r>
              <a:rPr lang="en-CA" sz="1200" b="1" i="0" kern="1200" dirty="0">
                <a:solidFill>
                  <a:schemeClr val="tx1"/>
                </a:solidFill>
                <a:effectLst/>
                <a:latin typeface="+mn-lt"/>
                <a:ea typeface="+mn-ea"/>
                <a:cs typeface="+mn-cs"/>
              </a:rPr>
              <a:t>be careful</a:t>
            </a:r>
            <a:r>
              <a:rPr lang="en-CA" sz="1200" b="0" i="0" kern="1200" dirty="0">
                <a:solidFill>
                  <a:schemeClr val="tx1"/>
                </a:solidFill>
                <a:effectLst/>
                <a:latin typeface="+mn-lt"/>
                <a:ea typeface="+mn-ea"/>
                <a:cs typeface="+mn-cs"/>
              </a:rPr>
              <a:t> with the learning rate used in the convolutional part. The learning rate is a hyper-parameter that controls how much you adjust the weights of your network. When you’re using a pre-trained model based on CNN, it’s smart to use a small learning rate because high learning rates increase the risk of losing previous knowledge. Assuming that the pre-trained model has been well trained, which is a fair assumption, keeping a small learning rate will ensure that you don’t distort the CNN weights too soon and too much.</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62</a:t>
            </a:fld>
            <a:endParaRPr lang="en-US"/>
          </a:p>
        </p:txBody>
      </p:sp>
    </p:spTree>
    <p:extLst>
      <p:ext uri="{BB962C8B-B14F-4D97-AF65-F5344CB8AC3E}">
        <p14:creationId xmlns:p14="http://schemas.microsoft.com/office/powerpoint/2010/main" val="20251637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CA" sz="1200" b="1" kern="1200" dirty="0">
                <a:solidFill>
                  <a:schemeClr val="tx1"/>
                </a:solidFill>
                <a:effectLst/>
                <a:latin typeface="+mn-lt"/>
                <a:ea typeface="+mn-ea"/>
                <a:cs typeface="+mn-cs"/>
              </a:rPr>
              <a:t>Quadrant 1</a:t>
            </a:r>
            <a:r>
              <a:rPr lang="en-CA" sz="1200" kern="1200" dirty="0">
                <a:solidFill>
                  <a:schemeClr val="tx1"/>
                </a:solidFill>
                <a:effectLst/>
                <a:latin typeface="+mn-lt"/>
                <a:ea typeface="+mn-ea"/>
                <a:cs typeface="+mn-cs"/>
              </a:rPr>
              <a:t>. Large dataset, but different from the pre-trained model’s dataset. This situation will lead you to </a:t>
            </a:r>
            <a:r>
              <a:rPr lang="en-CA" sz="1200" i="1" kern="1200" dirty="0">
                <a:solidFill>
                  <a:schemeClr val="tx1"/>
                </a:solidFill>
                <a:effectLst/>
                <a:latin typeface="+mn-lt"/>
                <a:ea typeface="+mn-ea"/>
                <a:cs typeface="+mn-cs"/>
              </a:rPr>
              <a:t>Strategy 1</a:t>
            </a:r>
            <a:r>
              <a:rPr lang="en-CA" sz="1200" kern="1200" dirty="0">
                <a:solidFill>
                  <a:schemeClr val="tx1"/>
                </a:solidFill>
                <a:effectLst/>
                <a:latin typeface="+mn-lt"/>
                <a:ea typeface="+mn-ea"/>
                <a:cs typeface="+mn-cs"/>
              </a:rPr>
              <a:t>. Since you have a large dataset, you’re able to train a model from scratch and do whatever you want. Despite the dataset dissimilarity, in practice, it can still be useful to use pretrained architecture and weights.</a:t>
            </a:r>
          </a:p>
          <a:p>
            <a:pPr lvl="0"/>
            <a:r>
              <a:rPr lang="en-CA" sz="1200" b="1" kern="1200" dirty="0">
                <a:solidFill>
                  <a:schemeClr val="tx1"/>
                </a:solidFill>
                <a:effectLst/>
                <a:latin typeface="+mn-lt"/>
                <a:ea typeface="+mn-ea"/>
                <a:cs typeface="+mn-cs"/>
              </a:rPr>
              <a:t>Quadrant 2.</a:t>
            </a:r>
            <a:r>
              <a:rPr lang="en-CA" sz="1200" kern="1200" dirty="0">
                <a:solidFill>
                  <a:schemeClr val="tx1"/>
                </a:solidFill>
                <a:effectLst/>
                <a:latin typeface="+mn-lt"/>
                <a:ea typeface="+mn-ea"/>
                <a:cs typeface="+mn-cs"/>
              </a:rPr>
              <a:t> Large dataset and similar to the pre-trained model’s dataset. the most efficient option is </a:t>
            </a:r>
            <a:r>
              <a:rPr lang="en-CA" sz="1200" i="1" kern="1200" dirty="0">
                <a:solidFill>
                  <a:schemeClr val="tx1"/>
                </a:solidFill>
                <a:effectLst/>
                <a:latin typeface="+mn-lt"/>
                <a:ea typeface="+mn-ea"/>
                <a:cs typeface="+mn-cs"/>
              </a:rPr>
              <a:t>Strategy 2</a:t>
            </a:r>
            <a:r>
              <a:rPr lang="en-CA" sz="1200" kern="1200" dirty="0">
                <a:solidFill>
                  <a:schemeClr val="tx1"/>
                </a:solidFill>
                <a:effectLst/>
                <a:latin typeface="+mn-lt"/>
                <a:ea typeface="+mn-ea"/>
                <a:cs typeface="+mn-cs"/>
              </a:rPr>
              <a:t>. Since since the datasets are similar, we can save ourselves from a huge training effort by leveraging previous knowledge. Therefore, it should be enough to train the classifier and the top layers of the convolutional base.</a:t>
            </a:r>
          </a:p>
          <a:p>
            <a:pPr lvl="0"/>
            <a:r>
              <a:rPr lang="en-CA" sz="1200" b="1" kern="1200" dirty="0">
                <a:solidFill>
                  <a:schemeClr val="tx1"/>
                </a:solidFill>
                <a:effectLst/>
                <a:latin typeface="+mn-lt"/>
                <a:ea typeface="+mn-ea"/>
                <a:cs typeface="+mn-cs"/>
              </a:rPr>
              <a:t>Quadrant 3.</a:t>
            </a:r>
            <a:r>
              <a:rPr lang="en-CA" sz="1200" kern="1200" dirty="0">
                <a:solidFill>
                  <a:schemeClr val="tx1"/>
                </a:solidFill>
                <a:effectLst/>
                <a:latin typeface="+mn-lt"/>
                <a:ea typeface="+mn-ea"/>
                <a:cs typeface="+mn-cs"/>
              </a:rPr>
              <a:t> Small dataset and different from the pre-trained model’s dataset. the only hope you have is </a:t>
            </a:r>
            <a:r>
              <a:rPr lang="en-CA" sz="1200" i="1" kern="1200" dirty="0">
                <a:solidFill>
                  <a:schemeClr val="tx1"/>
                </a:solidFill>
                <a:effectLst/>
                <a:latin typeface="+mn-lt"/>
                <a:ea typeface="+mn-ea"/>
                <a:cs typeface="+mn-cs"/>
              </a:rPr>
              <a:t>Strategy 2</a:t>
            </a:r>
            <a:r>
              <a:rPr lang="en-CA" sz="1200" kern="1200" dirty="0">
                <a:solidFill>
                  <a:schemeClr val="tx1"/>
                </a:solidFill>
                <a:effectLst/>
                <a:latin typeface="+mn-lt"/>
                <a:ea typeface="+mn-ea"/>
                <a:cs typeface="+mn-cs"/>
              </a:rPr>
              <a:t>. It will be hard to find a balance between the number of layers to train and freeze. If you go too deep your model can overfit, if you stay in the shallow end you won’t learn anything useful. you’ll need to consider data augmentation techniques </a:t>
            </a:r>
          </a:p>
          <a:p>
            <a:pPr lvl="0"/>
            <a:r>
              <a:rPr lang="en-CA" sz="1200" b="1" kern="1200" dirty="0">
                <a:solidFill>
                  <a:schemeClr val="tx1"/>
                </a:solidFill>
                <a:effectLst/>
                <a:latin typeface="+mn-lt"/>
                <a:ea typeface="+mn-ea"/>
                <a:cs typeface="+mn-cs"/>
              </a:rPr>
              <a:t>Quadrant 4.</a:t>
            </a:r>
            <a:r>
              <a:rPr lang="en-CA" sz="1200" kern="1200" dirty="0">
                <a:solidFill>
                  <a:schemeClr val="tx1"/>
                </a:solidFill>
                <a:effectLst/>
                <a:latin typeface="+mn-lt"/>
                <a:ea typeface="+mn-ea"/>
                <a:cs typeface="+mn-cs"/>
              </a:rPr>
              <a:t> Small dataset, but similar to the pre-trained model’s dataset. </a:t>
            </a:r>
            <a:r>
              <a:rPr lang="en-CA" sz="1200" i="1" kern="1200" dirty="0">
                <a:solidFill>
                  <a:schemeClr val="tx1"/>
                </a:solidFill>
                <a:effectLst/>
                <a:latin typeface="+mn-lt"/>
                <a:ea typeface="+mn-ea"/>
                <a:cs typeface="+mn-cs"/>
              </a:rPr>
              <a:t> the best option, Strategy</a:t>
            </a:r>
            <a:r>
              <a:rPr lang="en-CA" sz="1200" kern="1200" dirty="0">
                <a:solidFill>
                  <a:schemeClr val="tx1"/>
                </a:solidFill>
                <a:effectLst/>
                <a:latin typeface="+mn-lt"/>
                <a:ea typeface="+mn-ea"/>
                <a:cs typeface="+mn-cs"/>
              </a:rPr>
              <a:t>. You just need to remove the last fully-connected layer (output layer), run the pre-trained model as a fixed feature extractor, and then use the resulting features to train a new classifier.</a:t>
            </a:r>
          </a:p>
        </p:txBody>
      </p:sp>
      <p:sp>
        <p:nvSpPr>
          <p:cNvPr id="4" name="Slide Number Placeholder 3"/>
          <p:cNvSpPr>
            <a:spLocks noGrp="1"/>
          </p:cNvSpPr>
          <p:nvPr>
            <p:ph type="sldNum" sz="quarter" idx="5"/>
          </p:nvPr>
        </p:nvSpPr>
        <p:spPr/>
        <p:txBody>
          <a:bodyPr/>
          <a:lstStyle/>
          <a:p>
            <a:fld id="{0611944C-5C53-6843-8C06-64791FFF13AD}" type="slidenum">
              <a:rPr lang="en-US" smtClean="0"/>
              <a:t>63</a:t>
            </a:fld>
            <a:endParaRPr lang="en-US"/>
          </a:p>
        </p:txBody>
      </p:sp>
    </p:spTree>
    <p:extLst>
      <p:ext uri="{BB962C8B-B14F-4D97-AF65-F5344CB8AC3E}">
        <p14:creationId xmlns:p14="http://schemas.microsoft.com/office/powerpoint/2010/main" val="2316799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which is just very, very large. And with that many parameters, it's difficult to get enough data to prevent a neural network from overfitting And also, the computational requirements and the memory requirements to train a neural network with three billion parameters is just a bit infeasible. But for computer vision applications, you don't want to be stuck using only tiny little images. You want to use large images. To do that, you need to better implement the convolution operation, which is one of the fundamental building blocks of convolutional neural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Using edge detection as the motivating example, you will see how the convolution operation works. We will talk about how the early layers of the neural network might detect edges and then the some later layers might detect cause of objects and then even later layers may detect cause of complete objects like people's faces in this case.</a:t>
            </a:r>
            <a:endParaRPr lang="en-CA"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4</a:t>
            </a:fld>
            <a:endParaRPr lang="en-US"/>
          </a:p>
        </p:txBody>
      </p:sp>
    </p:spTree>
    <p:extLst>
      <p:ext uri="{BB962C8B-B14F-4D97-AF65-F5344CB8AC3E}">
        <p14:creationId xmlns:p14="http://schemas.microsoft.com/office/powerpoint/2010/main" val="14530507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with the rise of deep learning, one of the things we learned is that when you really want to detect edges in some complicated image, maybe you don't need to have computer vision researchers handpick these nine numbers. Maybe you can just learn them and treat the nine numbers of this matrix as parameters, which you can then learn using back propagation. And the goal is to learn nine parameters so that when you take the image, the six by six image, and convolve it with your three by three filter, that this gives you a good edge detector. the idea you can treat these nine numbers as parameters to be learned has been one of the most powerful ideas in computer vision</a:t>
            </a:r>
          </a:p>
        </p:txBody>
      </p:sp>
      <p:sp>
        <p:nvSpPr>
          <p:cNvPr id="4" name="Slide Number Placeholder 3"/>
          <p:cNvSpPr>
            <a:spLocks noGrp="1"/>
          </p:cNvSpPr>
          <p:nvPr>
            <p:ph type="sldNum" sz="quarter" idx="5"/>
          </p:nvPr>
        </p:nvSpPr>
        <p:spPr/>
        <p:txBody>
          <a:bodyPr/>
          <a:lstStyle/>
          <a:p>
            <a:fld id="{0611944C-5C53-6843-8C06-64791FFF13AD}" type="slidenum">
              <a:rPr lang="en-US" smtClean="0"/>
              <a:t>11</a:t>
            </a:fld>
            <a:endParaRPr lang="en-US"/>
          </a:p>
        </p:txBody>
      </p:sp>
    </p:spTree>
    <p:extLst>
      <p:ext uri="{BB962C8B-B14F-4D97-AF65-F5344CB8AC3E}">
        <p14:creationId xmlns:p14="http://schemas.microsoft.com/office/powerpoint/2010/main" val="24025839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we saw in earlier videos is that if you take a six by six image and convolve it with a three by three filter, you end up with a four by four output with a four by four matrix, and that's because the number of possible positions with the three by three filter, there are only, sort of, four by four possible positions, for the three by three filter to fit in your six by six matrix</a:t>
            </a:r>
          </a:p>
        </p:txBody>
      </p:sp>
      <p:sp>
        <p:nvSpPr>
          <p:cNvPr id="4" name="Slide Number Placeholder 3"/>
          <p:cNvSpPr>
            <a:spLocks noGrp="1"/>
          </p:cNvSpPr>
          <p:nvPr>
            <p:ph type="sldNum" sz="quarter" idx="5"/>
          </p:nvPr>
        </p:nvSpPr>
        <p:spPr/>
        <p:txBody>
          <a:bodyPr/>
          <a:lstStyle/>
          <a:p>
            <a:fld id="{0611944C-5C53-6843-8C06-64791FFF13AD}" type="slidenum">
              <a:rPr lang="en-US" smtClean="0"/>
              <a:t>12</a:t>
            </a:fld>
            <a:endParaRPr lang="en-US"/>
          </a:p>
        </p:txBody>
      </p:sp>
    </p:spTree>
    <p:extLst>
      <p:ext uri="{BB962C8B-B14F-4D97-AF65-F5344CB8AC3E}">
        <p14:creationId xmlns:p14="http://schemas.microsoft.com/office/powerpoint/2010/main" val="1330514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13</a:t>
            </a:fld>
            <a:endParaRPr lang="en-US"/>
          </a:p>
        </p:txBody>
      </p:sp>
    </p:spTree>
    <p:extLst>
      <p:ext uri="{BB962C8B-B14F-4D97-AF65-F5344CB8AC3E}">
        <p14:creationId xmlns:p14="http://schemas.microsoft.com/office/powerpoint/2010/main" val="36166735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After each convolution operation, a CNN applies a Rectified Linear Unit (</a:t>
            </a:r>
            <a:r>
              <a:rPr lang="en-CA" sz="1200" b="0" i="0" kern="1200" dirty="0" err="1">
                <a:solidFill>
                  <a:schemeClr val="tx1"/>
                </a:solidFill>
                <a:effectLst/>
                <a:latin typeface="+mn-lt"/>
                <a:ea typeface="+mn-ea"/>
                <a:cs typeface="+mn-cs"/>
              </a:rPr>
              <a:t>ReLU</a:t>
            </a:r>
            <a:r>
              <a:rPr lang="en-CA" sz="1200" b="0" i="0" kern="1200" dirty="0">
                <a:solidFill>
                  <a:schemeClr val="tx1"/>
                </a:solidFill>
                <a:effectLst/>
                <a:latin typeface="+mn-lt"/>
                <a:ea typeface="+mn-ea"/>
                <a:cs typeface="+mn-cs"/>
              </a:rPr>
              <a:t>) transformation to the feature map, introducing nonlinearity to the model.</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20</a:t>
            </a:fld>
            <a:endParaRPr lang="en-US"/>
          </a:p>
        </p:txBody>
      </p:sp>
    </p:spTree>
    <p:extLst>
      <p:ext uri="{BB962C8B-B14F-4D97-AF65-F5344CB8AC3E}">
        <p14:creationId xmlns:p14="http://schemas.microsoft.com/office/powerpoint/2010/main" val="2135786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As we mentioned earlier, another convolution layer can follow the initial convolution layer. When this happens, the structure of the CNN can become hierarchical as the later layers can see the pixels within the receptive fields of prior layers.  As an example, let’s assume that we’re trying to determine if an image contains a bicycle. You can think of the bicycle as a sum of parts. It is comprised of a frame, handlebars, wheels, pedals, et cetera. Each individual part of the bicycle makes up a lower-level pattern in the neural net, and the combination of its parts represents a higher-level pattern, creating a feature hierarchy within the CNN.</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23</a:t>
            </a:fld>
            <a:endParaRPr lang="en-US"/>
          </a:p>
        </p:txBody>
      </p:sp>
    </p:spTree>
    <p:extLst>
      <p:ext uri="{BB962C8B-B14F-4D97-AF65-F5344CB8AC3E}">
        <p14:creationId xmlns:p14="http://schemas.microsoft.com/office/powerpoint/2010/main" val="1699900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Pooling layers, also known as </a:t>
            </a:r>
            <a:r>
              <a:rPr lang="en-CA" sz="1200" b="0" i="0" kern="1200" dirty="0" err="1">
                <a:solidFill>
                  <a:schemeClr val="tx1"/>
                </a:solidFill>
                <a:effectLst/>
                <a:latin typeface="+mn-lt"/>
                <a:ea typeface="+mn-ea"/>
                <a:cs typeface="+mn-cs"/>
              </a:rPr>
              <a:t>downsampling</a:t>
            </a:r>
            <a:r>
              <a:rPr lang="en-CA" sz="1200" b="0" i="0" kern="1200" dirty="0">
                <a:solidFill>
                  <a:schemeClr val="tx1"/>
                </a:solidFill>
                <a:effectLst/>
                <a:latin typeface="+mn-lt"/>
                <a:ea typeface="+mn-ea"/>
                <a:cs typeface="+mn-cs"/>
              </a:rPr>
              <a:t>, conducts dimensionality reduction, reducing the number of parameters in the input. Similar to the convolutional layer, the pooling operation sweeps a filter across the entire input, but the difference is that this filter does not have any weights. Instead, the kernel applies an aggregation function to the values within the receptive field, populating the output array. There are two main types of pooling</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24</a:t>
            </a:fld>
            <a:endParaRPr lang="en-US"/>
          </a:p>
        </p:txBody>
      </p:sp>
    </p:spTree>
    <p:extLst>
      <p:ext uri="{BB962C8B-B14F-4D97-AF65-F5344CB8AC3E}">
        <p14:creationId xmlns:p14="http://schemas.microsoft.com/office/powerpoint/2010/main" val="21789479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03F48-BA1F-4ACE-80F5-11E1A1559BC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64709DE-F6FA-558E-6548-4F29E4878E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9C9386-FC7B-95B5-CF22-DDCBACDF03D7}"/>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A663242A-7D79-960E-C2CA-F227319DB2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CBFD34-230E-DDE6-F52A-BDF40149111E}"/>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16282691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7BB38E-0051-0E58-9927-643FD270B02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10E246-9594-DC4F-C451-5EDC325C857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C632F7-D7FD-F56A-D835-2896D6B183A9}"/>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AF910FEE-E241-4A81-AF7C-585D37D8D8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7F788A-9780-5930-2420-5F20CF9644AF}"/>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29516711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DBDAE73-B09A-8FB8-B3CC-1DCDCB1FE58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D6A6402-1E5C-9393-0448-2DFFED6F1E2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DC7FF2-B6A7-56A9-4FE6-6CF38CE64F9D}"/>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191EBC3B-56C4-5212-F0AC-5EB6FA828E7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3874DD-278D-E332-6EAE-5D037316A383}"/>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2066112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430086-5BE1-D485-B7EB-CA4A8BD3B2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E29AAF-1542-22FF-9764-AE98079B37D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EAACB0-1205-741B-1640-4F30559A1569}"/>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D5FF8C26-E8C0-4C59-02A0-3A19FCF9B2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05355F-C8A7-7416-ED9E-EDB331D08414}"/>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18852626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CB0812-D3A1-9FBF-5F85-1886EE7D23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8025BB0-42C4-4C66-4ECE-3E6D52C33A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1908D2-4101-C6FA-1B5A-7A1B710E0E64}"/>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4B1D3610-F58A-A4DB-72FB-3FCB5813AD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5E5178-F7FF-BD24-78EF-D3ACFA29F86D}"/>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20142996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F3864A-EEA5-79A4-01E3-AAC45EE1FF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3C0E13-5806-4947-059A-5F8DDC1C88E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EAC2AD-1C8A-B341-B1B4-3194D57AD4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570113F-8D80-DDF4-4AC6-E0E52D0FABB9}"/>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6" name="Footer Placeholder 5">
            <a:extLst>
              <a:ext uri="{FF2B5EF4-FFF2-40B4-BE49-F238E27FC236}">
                <a16:creationId xmlns:a16="http://schemas.microsoft.com/office/drawing/2014/main" id="{BECC2DFE-88E6-A779-C95A-9B84B83195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287A4A-45FF-512C-3F6E-1C96EEF5C2A6}"/>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3937456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43E5FE-4EA8-4EB1-6027-73217E31C89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7E1B37-F59F-5850-46AA-93BEA31DF40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13D3858-93E4-2FD9-D173-F37D0ED519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4F76E65-FF8B-0AD2-A814-4876A6BE4C0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F50725F-D346-8C33-D694-6E7CB1571D5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F9AFD9-24A3-BE94-B01A-8D35B535EF9B}"/>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8" name="Footer Placeholder 7">
            <a:extLst>
              <a:ext uri="{FF2B5EF4-FFF2-40B4-BE49-F238E27FC236}">
                <a16:creationId xmlns:a16="http://schemas.microsoft.com/office/drawing/2014/main" id="{A1500657-604B-AD50-9560-9760791F15B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CDE1809-9A82-34C3-80EF-D539E42583BB}"/>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9784148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B5E85-062D-0B16-60A9-88C410FB682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209736-464F-F9F7-ED10-394C3DE94291}"/>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4" name="Footer Placeholder 3">
            <a:extLst>
              <a:ext uri="{FF2B5EF4-FFF2-40B4-BE49-F238E27FC236}">
                <a16:creationId xmlns:a16="http://schemas.microsoft.com/office/drawing/2014/main" id="{645CC811-5DDC-C2BF-B242-364DD45ED52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45D26E7-C900-9517-C0DD-98566D886CDB}"/>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3472638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7C32503-14E6-C98A-F511-8FA83178BA67}"/>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3" name="Footer Placeholder 2">
            <a:extLst>
              <a:ext uri="{FF2B5EF4-FFF2-40B4-BE49-F238E27FC236}">
                <a16:creationId xmlns:a16="http://schemas.microsoft.com/office/drawing/2014/main" id="{8AA9C0AC-940A-BCFE-9C67-F9D488FC33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5ACDEF-9044-BE0E-0C40-CA06CDF8BE6F}"/>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1028420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7F775A-B1A7-BA93-2B89-74D12FC3B01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25D15F-0212-D4E0-5A55-97BBD62D24B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6A39547-B592-A4DA-08DC-D40F0F0ED4B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9F474-9BC4-201D-0E39-ADF2F4EDD72B}"/>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6" name="Footer Placeholder 5">
            <a:extLst>
              <a:ext uri="{FF2B5EF4-FFF2-40B4-BE49-F238E27FC236}">
                <a16:creationId xmlns:a16="http://schemas.microsoft.com/office/drawing/2014/main" id="{67AB08CE-E18C-6C7F-EEA4-D5867028C0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F688FF-E4D0-1125-9449-11537115D114}"/>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8489067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F5CB18-6B03-E3E2-644E-5392E499412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2FDEEE-06FB-AAEB-80B2-58B71B44042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0758BCD-AF30-98CA-FF1E-3B54B48DA44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CB6F2A2-F023-7101-D5BD-473EEF185852}"/>
              </a:ext>
            </a:extLst>
          </p:cNvPr>
          <p:cNvSpPr>
            <a:spLocks noGrp="1"/>
          </p:cNvSpPr>
          <p:nvPr>
            <p:ph type="dt" sz="half" idx="10"/>
          </p:nvPr>
        </p:nvSpPr>
        <p:spPr/>
        <p:txBody>
          <a:bodyPr/>
          <a:lstStyle/>
          <a:p>
            <a:fld id="{0FFB1755-E57F-1648-A121-0D65E97B79EC}" type="datetimeFigureOut">
              <a:rPr lang="en-US" smtClean="0"/>
              <a:t>6/27/22</a:t>
            </a:fld>
            <a:endParaRPr lang="en-US"/>
          </a:p>
        </p:txBody>
      </p:sp>
      <p:sp>
        <p:nvSpPr>
          <p:cNvPr id="6" name="Footer Placeholder 5">
            <a:extLst>
              <a:ext uri="{FF2B5EF4-FFF2-40B4-BE49-F238E27FC236}">
                <a16:creationId xmlns:a16="http://schemas.microsoft.com/office/drawing/2014/main" id="{DDE26333-A89F-695A-20E9-91D125AA89B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9007C5-BA6B-D1D1-F453-8F9DB6EE9465}"/>
              </a:ext>
            </a:extLst>
          </p:cNvPr>
          <p:cNvSpPr>
            <a:spLocks noGrp="1"/>
          </p:cNvSpPr>
          <p:nvPr>
            <p:ph type="sldNum" sz="quarter" idx="12"/>
          </p:nvPr>
        </p:nvSpPr>
        <p:spPr/>
        <p:txBody>
          <a:bodyPr/>
          <a:lstStyle/>
          <a:p>
            <a:fld id="{6E703611-16C5-864C-A7F1-50B09E7A1E20}" type="slidenum">
              <a:rPr lang="en-US" smtClean="0"/>
              <a:t>‹#›</a:t>
            </a:fld>
            <a:endParaRPr lang="en-US"/>
          </a:p>
        </p:txBody>
      </p:sp>
    </p:spTree>
    <p:extLst>
      <p:ext uri="{BB962C8B-B14F-4D97-AF65-F5344CB8AC3E}">
        <p14:creationId xmlns:p14="http://schemas.microsoft.com/office/powerpoint/2010/main" val="40214379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62D2EA5-2780-550B-5C7D-838127CC2D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F6C0562-4CF9-C04A-6E52-111060AC66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BE844E-0B95-38E6-EFAB-3E6041A9F79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FB1755-E57F-1648-A121-0D65E97B79EC}" type="datetimeFigureOut">
              <a:rPr lang="en-US" smtClean="0"/>
              <a:t>6/27/22</a:t>
            </a:fld>
            <a:endParaRPr lang="en-US"/>
          </a:p>
        </p:txBody>
      </p:sp>
      <p:sp>
        <p:nvSpPr>
          <p:cNvPr id="5" name="Footer Placeholder 4">
            <a:extLst>
              <a:ext uri="{FF2B5EF4-FFF2-40B4-BE49-F238E27FC236}">
                <a16:creationId xmlns:a16="http://schemas.microsoft.com/office/drawing/2014/main" id="{F23B6B77-9C92-4400-DA3B-D7E3F9D2A7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D1D9C6-4C91-55D0-CED9-735BAAA1C8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703611-16C5-864C-A7F1-50B09E7A1E20}" type="slidenum">
              <a:rPr lang="en-US" smtClean="0"/>
              <a:t>‹#›</a:t>
            </a:fld>
            <a:endParaRPr lang="en-US"/>
          </a:p>
        </p:txBody>
      </p:sp>
    </p:spTree>
    <p:extLst>
      <p:ext uri="{BB962C8B-B14F-4D97-AF65-F5344CB8AC3E}">
        <p14:creationId xmlns:p14="http://schemas.microsoft.com/office/powerpoint/2010/main" val="38037036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3.png"/><Relationship Id="rId7"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4.png"/><Relationship Id="rId10" Type="http://schemas.openxmlformats.org/officeDocument/2006/relationships/image" Target="../media/image41.png"/><Relationship Id="rId4" Type="http://schemas.openxmlformats.org/officeDocument/2006/relationships/image" Target="../media/image36.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10" Type="http://schemas.openxmlformats.org/officeDocument/2006/relationships/image" Target="../media/image88.png"/><Relationship Id="rId4" Type="http://schemas.openxmlformats.org/officeDocument/2006/relationships/image" Target="../media/image82.png"/><Relationship Id="rId9"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4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jpeg"/><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5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07.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hyperlink" Target="https://keras.io/api/application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hyperlink" Target="https://colab.research.google.com/github/tensorflow/docs/blob/snapshot-keras/site/en/guide/keras/transfer_learning.ipynb"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s://www.kaggle.com/datasets/sid4sal/alpaca-dataset-smal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7.png"/><Relationship Id="rId10"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6B6663-C936-3791-06F9-4188B0B911D1}"/>
              </a:ext>
            </a:extLst>
          </p:cNvPr>
          <p:cNvSpPr>
            <a:spLocks noGrp="1"/>
          </p:cNvSpPr>
          <p:nvPr>
            <p:ph type="ctrTitle"/>
          </p:nvPr>
        </p:nvSpPr>
        <p:spPr/>
        <p:txBody>
          <a:bodyPr>
            <a:normAutofit/>
          </a:bodyPr>
          <a:lstStyle/>
          <a:p>
            <a:r>
              <a:rPr lang="en-CA" b="1" dirty="0"/>
              <a:t>Convolutional Neural Networks</a:t>
            </a:r>
            <a:endParaRPr lang="en-US" dirty="0"/>
          </a:p>
        </p:txBody>
      </p:sp>
      <p:sp>
        <p:nvSpPr>
          <p:cNvPr id="3" name="Subtitle 2">
            <a:extLst>
              <a:ext uri="{FF2B5EF4-FFF2-40B4-BE49-F238E27FC236}">
                <a16:creationId xmlns:a16="http://schemas.microsoft.com/office/drawing/2014/main" id="{1E069794-BD0E-5EB6-E0EE-FBF9AC132205}"/>
              </a:ext>
            </a:extLst>
          </p:cNvPr>
          <p:cNvSpPr>
            <a:spLocks noGrp="1"/>
          </p:cNvSpPr>
          <p:nvPr>
            <p:ph type="subTitle" idx="1"/>
          </p:nvPr>
        </p:nvSpPr>
        <p:spPr/>
        <p:txBody>
          <a:bodyPr/>
          <a:lstStyle/>
          <a:p>
            <a:r>
              <a:rPr lang="en-US" dirty="0"/>
              <a:t>Qingrun Zhang</a:t>
            </a:r>
          </a:p>
        </p:txBody>
      </p:sp>
    </p:spTree>
    <p:extLst>
      <p:ext uri="{BB962C8B-B14F-4D97-AF65-F5344CB8AC3E}">
        <p14:creationId xmlns:p14="http://schemas.microsoft.com/office/powerpoint/2010/main" val="36192606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1D47D-E95B-DBA0-2F87-893BFDFE85A6}"/>
              </a:ext>
            </a:extLst>
          </p:cNvPr>
          <p:cNvSpPr>
            <a:spLocks noGrp="1"/>
          </p:cNvSpPr>
          <p:nvPr>
            <p:ph type="title"/>
          </p:nvPr>
        </p:nvSpPr>
        <p:spPr>
          <a:xfrm>
            <a:off x="838200" y="365125"/>
            <a:ext cx="10515600" cy="930275"/>
          </a:xfrm>
        </p:spPr>
        <p:txBody>
          <a:bodyPr>
            <a:normAutofit/>
          </a:bodyPr>
          <a:lstStyle/>
          <a:p>
            <a:r>
              <a:rPr lang="en-CA" b="1" dirty="0"/>
              <a:t>Laplacian Operator</a:t>
            </a:r>
            <a:endParaRPr lang="en-US" dirty="0"/>
          </a:p>
        </p:txBody>
      </p:sp>
      <p:pic>
        <p:nvPicPr>
          <p:cNvPr id="5" name="Content Placeholder 4" descr="A picture containing text, crossword puzzle&#10;&#10;Description automatically generated">
            <a:extLst>
              <a:ext uri="{FF2B5EF4-FFF2-40B4-BE49-F238E27FC236}">
                <a16:creationId xmlns:a16="http://schemas.microsoft.com/office/drawing/2014/main" id="{D3DF70E7-54CB-0BAF-9705-63352B0F590F}"/>
              </a:ext>
            </a:extLst>
          </p:cNvPr>
          <p:cNvPicPr>
            <a:picLocks noGrp="1" noChangeAspect="1"/>
          </p:cNvPicPr>
          <p:nvPr>
            <p:ph idx="1"/>
          </p:nvPr>
        </p:nvPicPr>
        <p:blipFill>
          <a:blip r:embed="rId2"/>
          <a:stretch>
            <a:fillRect/>
          </a:stretch>
        </p:blipFill>
        <p:spPr>
          <a:xfrm>
            <a:off x="2254249" y="2533776"/>
            <a:ext cx="5826431" cy="2620170"/>
          </a:xfrm>
        </p:spPr>
      </p:pic>
      <p:sp>
        <p:nvSpPr>
          <p:cNvPr id="6" name="Rectangle 5">
            <a:extLst>
              <a:ext uri="{FF2B5EF4-FFF2-40B4-BE49-F238E27FC236}">
                <a16:creationId xmlns:a16="http://schemas.microsoft.com/office/drawing/2014/main" id="{F078EC6C-A82F-AE2D-213A-146D564713D6}"/>
              </a:ext>
            </a:extLst>
          </p:cNvPr>
          <p:cNvSpPr/>
          <p:nvPr/>
        </p:nvSpPr>
        <p:spPr>
          <a:xfrm>
            <a:off x="939800" y="6392322"/>
            <a:ext cx="10312400" cy="369332"/>
          </a:xfrm>
          <a:prstGeom prst="rect">
            <a:avLst/>
          </a:prstGeom>
        </p:spPr>
        <p:txBody>
          <a:bodyPr wrap="square">
            <a:spAutoFit/>
          </a:bodyPr>
          <a:lstStyle/>
          <a:p>
            <a:r>
              <a:rPr lang="en-US" dirty="0"/>
              <a:t>Source: https://</a:t>
            </a:r>
            <a:r>
              <a:rPr lang="en-US" dirty="0" err="1"/>
              <a:t>docs.opencv.org</a:t>
            </a:r>
            <a:r>
              <a:rPr lang="en-US" dirty="0"/>
              <a:t>/3.4/d5/db5/</a:t>
            </a:r>
            <a:r>
              <a:rPr lang="en-US" dirty="0" err="1"/>
              <a:t>tutorial_laplace_operator.html</a:t>
            </a:r>
            <a:endParaRPr lang="en-US" dirty="0"/>
          </a:p>
        </p:txBody>
      </p:sp>
      <p:sp>
        <p:nvSpPr>
          <p:cNvPr id="7" name="TextBox 6">
            <a:extLst>
              <a:ext uri="{FF2B5EF4-FFF2-40B4-BE49-F238E27FC236}">
                <a16:creationId xmlns:a16="http://schemas.microsoft.com/office/drawing/2014/main" id="{CDF8D839-0431-E62C-6736-C64BA97058DC}"/>
              </a:ext>
            </a:extLst>
          </p:cNvPr>
          <p:cNvSpPr txBox="1"/>
          <p:nvPr/>
        </p:nvSpPr>
        <p:spPr>
          <a:xfrm>
            <a:off x="1143000" y="1540571"/>
            <a:ext cx="9486900" cy="830997"/>
          </a:xfrm>
          <a:prstGeom prst="rect">
            <a:avLst/>
          </a:prstGeom>
          <a:noFill/>
        </p:spPr>
        <p:txBody>
          <a:bodyPr wrap="square" rtlCol="0">
            <a:spAutoFit/>
          </a:bodyPr>
          <a:lstStyle/>
          <a:p>
            <a:r>
              <a:rPr lang="en-CA" sz="2400" dirty="0"/>
              <a:t>The Laplacian edge detector uses only one kernel. It calculates second order derivatives in a single pass. Two commonly used small kernels are:</a:t>
            </a:r>
            <a:endParaRPr lang="en-US" sz="2400" dirty="0"/>
          </a:p>
        </p:txBody>
      </p:sp>
      <p:sp>
        <p:nvSpPr>
          <p:cNvPr id="8" name="TextBox 7">
            <a:extLst>
              <a:ext uri="{FF2B5EF4-FFF2-40B4-BE49-F238E27FC236}">
                <a16:creationId xmlns:a16="http://schemas.microsoft.com/office/drawing/2014/main" id="{100843E5-0589-21B9-5623-A44CB2EE5E88}"/>
              </a:ext>
            </a:extLst>
          </p:cNvPr>
          <p:cNvSpPr txBox="1"/>
          <p:nvPr/>
        </p:nvSpPr>
        <p:spPr>
          <a:xfrm>
            <a:off x="736600" y="5191993"/>
            <a:ext cx="10515600" cy="1200329"/>
          </a:xfrm>
          <a:prstGeom prst="rect">
            <a:avLst/>
          </a:prstGeom>
          <a:noFill/>
        </p:spPr>
        <p:txBody>
          <a:bodyPr wrap="square" rtlCol="0">
            <a:spAutoFit/>
          </a:bodyPr>
          <a:lstStyle/>
          <a:p>
            <a:r>
              <a:rPr lang="en-CA" sz="2400" dirty="0"/>
              <a:t>Because these masks are approximating a second derivative measurement on the image, they are very sensitive to noise. To correct this, the image is often Gaussian smoothed before applying the Laplacian filter.</a:t>
            </a:r>
            <a:endParaRPr lang="en-US" sz="2400" dirty="0"/>
          </a:p>
        </p:txBody>
      </p:sp>
    </p:spTree>
    <p:extLst>
      <p:ext uri="{BB962C8B-B14F-4D97-AF65-F5344CB8AC3E}">
        <p14:creationId xmlns:p14="http://schemas.microsoft.com/office/powerpoint/2010/main" val="11327714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FFF63-94EA-B9AF-DA98-4A60842D0A57}"/>
              </a:ext>
            </a:extLst>
          </p:cNvPr>
          <p:cNvSpPr>
            <a:spLocks noGrp="1"/>
          </p:cNvSpPr>
          <p:nvPr>
            <p:ph type="title"/>
          </p:nvPr>
        </p:nvSpPr>
        <p:spPr/>
        <p:txBody>
          <a:bodyPr/>
          <a:lstStyle/>
          <a:p>
            <a:r>
              <a:rPr lang="en-US" dirty="0"/>
              <a:t>Learning weight for the filter</a:t>
            </a:r>
          </a:p>
        </p:txBody>
      </p:sp>
      <p:graphicFrame>
        <p:nvGraphicFramePr>
          <p:cNvPr id="4" name="Table 8">
            <a:extLst>
              <a:ext uri="{FF2B5EF4-FFF2-40B4-BE49-F238E27FC236}">
                <a16:creationId xmlns:a16="http://schemas.microsoft.com/office/drawing/2014/main" id="{793FFCF0-C1BF-821A-5535-67C2A393AE70}"/>
              </a:ext>
            </a:extLst>
          </p:cNvPr>
          <p:cNvGraphicFramePr>
            <a:graphicFrameLocks/>
          </p:cNvGraphicFramePr>
          <p:nvPr>
            <p:extLst>
              <p:ext uri="{D42A27DB-BD31-4B8C-83A1-F6EECF244321}">
                <p14:modId xmlns:p14="http://schemas.microsoft.com/office/powerpoint/2010/main" val="4033067997"/>
              </p:ext>
            </p:extLst>
          </p:nvPr>
        </p:nvGraphicFramePr>
        <p:xfrm>
          <a:off x="609600" y="2323325"/>
          <a:ext cx="4406898" cy="3198774"/>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2471437838"/>
                    </a:ext>
                  </a:extLst>
                </a:gridCol>
                <a:gridCol w="734483">
                  <a:extLst>
                    <a:ext uri="{9D8B030D-6E8A-4147-A177-3AD203B41FA5}">
                      <a16:colId xmlns:a16="http://schemas.microsoft.com/office/drawing/2014/main" val="4254794061"/>
                    </a:ext>
                  </a:extLst>
                </a:gridCol>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gridCol w="734483">
                  <a:extLst>
                    <a:ext uri="{9D8B030D-6E8A-4147-A177-3AD203B41FA5}">
                      <a16:colId xmlns:a16="http://schemas.microsoft.com/office/drawing/2014/main" val="1043152028"/>
                    </a:ext>
                  </a:extLst>
                </a:gridCol>
                <a:gridCol w="734483">
                  <a:extLst>
                    <a:ext uri="{9D8B030D-6E8A-4147-A177-3AD203B41FA5}">
                      <a16:colId xmlns:a16="http://schemas.microsoft.com/office/drawing/2014/main" val="2063554531"/>
                    </a:ext>
                  </a:extLst>
                </a:gridCol>
              </a:tblGrid>
              <a:tr h="533129">
                <a:tc>
                  <a:txBody>
                    <a:bodyPr/>
                    <a:lstStyle/>
                    <a:p>
                      <a:pPr algn="ctr"/>
                      <a:r>
                        <a:rPr lang="en-US" sz="2800" dirty="0"/>
                        <a:t>5</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8</a:t>
                      </a:r>
                    </a:p>
                  </a:txBody>
                  <a:tcPr/>
                </a:tc>
                <a:tc>
                  <a:txBody>
                    <a:bodyPr/>
                    <a:lstStyle/>
                    <a:p>
                      <a:pPr algn="ctr"/>
                      <a:r>
                        <a:rPr lang="en-US" sz="2800" dirty="0"/>
                        <a:t>2</a:t>
                      </a:r>
                    </a:p>
                  </a:txBody>
                  <a:tcPr/>
                </a:tc>
                <a:extLst>
                  <a:ext uri="{0D108BD9-81ED-4DB2-BD59-A6C34878D82A}">
                    <a16:rowId xmlns:a16="http://schemas.microsoft.com/office/drawing/2014/main" val="2942916105"/>
                  </a:ext>
                </a:extLst>
              </a:tr>
              <a:tr h="533129">
                <a:tc>
                  <a:txBody>
                    <a:bodyPr/>
                    <a:lstStyle/>
                    <a:p>
                      <a:pPr algn="ctr"/>
                      <a:r>
                        <a:rPr lang="en-US" sz="2800" dirty="0"/>
                        <a:t>1</a:t>
                      </a:r>
                    </a:p>
                  </a:txBody>
                  <a:tcPr/>
                </a:tc>
                <a:tc>
                  <a:txBody>
                    <a:bodyPr/>
                    <a:lstStyle/>
                    <a:p>
                      <a:pPr algn="ctr"/>
                      <a:r>
                        <a:rPr lang="en-US" sz="2800" dirty="0"/>
                        <a:t>8</a:t>
                      </a:r>
                    </a:p>
                  </a:txBody>
                  <a:tcPr/>
                </a:tc>
                <a:tc>
                  <a:txBody>
                    <a:bodyPr/>
                    <a:lstStyle/>
                    <a:p>
                      <a:pPr algn="ctr"/>
                      <a:r>
                        <a:rPr lang="en-US" sz="2800" dirty="0"/>
                        <a:t>5</a:t>
                      </a:r>
                    </a:p>
                  </a:txBody>
                  <a:tcPr/>
                </a:tc>
                <a:tc>
                  <a:txBody>
                    <a:bodyPr/>
                    <a:lstStyle/>
                    <a:p>
                      <a:pPr algn="ctr"/>
                      <a:r>
                        <a:rPr lang="en-US" sz="2800" dirty="0"/>
                        <a:t>9</a:t>
                      </a:r>
                    </a:p>
                  </a:txBody>
                  <a:tcPr/>
                </a:tc>
                <a:tc>
                  <a:txBody>
                    <a:bodyPr/>
                    <a:lstStyle/>
                    <a:p>
                      <a:pPr algn="ctr"/>
                      <a:r>
                        <a:rPr lang="en-US" sz="2800" dirty="0"/>
                        <a:t>3</a:t>
                      </a:r>
                    </a:p>
                  </a:txBody>
                  <a:tcPr/>
                </a:tc>
                <a:tc>
                  <a:txBody>
                    <a:bodyPr/>
                    <a:lstStyle/>
                    <a:p>
                      <a:pPr algn="ctr"/>
                      <a:r>
                        <a:rPr lang="en-US" sz="2800" dirty="0"/>
                        <a:t>4</a:t>
                      </a:r>
                    </a:p>
                  </a:txBody>
                  <a:tcPr/>
                </a:tc>
                <a:extLst>
                  <a:ext uri="{0D108BD9-81ED-4DB2-BD59-A6C34878D82A}">
                    <a16:rowId xmlns:a16="http://schemas.microsoft.com/office/drawing/2014/main" val="3446499360"/>
                  </a:ext>
                </a:extLst>
              </a:tr>
              <a:tr h="533129">
                <a:tc>
                  <a:txBody>
                    <a:bodyPr/>
                    <a:lstStyle/>
                    <a:p>
                      <a:pPr algn="ctr"/>
                      <a:r>
                        <a:rPr lang="en-US" sz="2800" dirty="0"/>
                        <a:t>2</a:t>
                      </a:r>
                    </a:p>
                  </a:txBody>
                  <a:tcPr/>
                </a:tc>
                <a:tc>
                  <a:txBody>
                    <a:bodyPr/>
                    <a:lstStyle/>
                    <a:p>
                      <a:pPr algn="ctr"/>
                      <a:r>
                        <a:rPr lang="en-US" sz="2800" dirty="0"/>
                        <a:t>7</a:t>
                      </a:r>
                    </a:p>
                  </a:txBody>
                  <a:tcPr/>
                </a:tc>
                <a:tc>
                  <a:txBody>
                    <a:bodyPr/>
                    <a:lstStyle/>
                    <a:p>
                      <a:pPr algn="ctr"/>
                      <a:r>
                        <a:rPr lang="en-US" sz="2800" dirty="0"/>
                        <a:t>2</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1</a:t>
                      </a:r>
                    </a:p>
                  </a:txBody>
                  <a:tcPr/>
                </a:tc>
                <a:extLst>
                  <a:ext uri="{0D108BD9-81ED-4DB2-BD59-A6C34878D82A}">
                    <a16:rowId xmlns:a16="http://schemas.microsoft.com/office/drawing/2014/main" val="3214812796"/>
                  </a:ext>
                </a:extLst>
              </a:tr>
              <a:tr h="533129">
                <a:tc>
                  <a:txBody>
                    <a:bodyPr/>
                    <a:lstStyle/>
                    <a:p>
                      <a:pPr algn="ctr"/>
                      <a:r>
                        <a:rPr lang="en-US" sz="2800" dirty="0"/>
                        <a:t>0</a:t>
                      </a:r>
                    </a:p>
                  </a:txBody>
                  <a:tcPr/>
                </a:tc>
                <a:tc>
                  <a:txBody>
                    <a:bodyPr/>
                    <a:lstStyle/>
                    <a:p>
                      <a:pPr algn="ctr"/>
                      <a:r>
                        <a:rPr lang="en-US" sz="2800" dirty="0"/>
                        <a:t>1</a:t>
                      </a:r>
                    </a:p>
                  </a:txBody>
                  <a:tcPr/>
                </a:tc>
                <a:tc>
                  <a:txBody>
                    <a:bodyPr/>
                    <a:lstStyle/>
                    <a:p>
                      <a:pPr algn="ctr"/>
                      <a:r>
                        <a:rPr lang="en-US" sz="2800" dirty="0"/>
                        <a:t>3</a:t>
                      </a:r>
                    </a:p>
                  </a:txBody>
                  <a:tcPr/>
                </a:tc>
                <a:tc>
                  <a:txBody>
                    <a:bodyPr/>
                    <a:lstStyle/>
                    <a:p>
                      <a:pPr algn="ctr"/>
                      <a:r>
                        <a:rPr lang="en-US" sz="2800" dirty="0"/>
                        <a:t>1</a:t>
                      </a:r>
                    </a:p>
                  </a:txBody>
                  <a:tcPr/>
                </a:tc>
                <a:tc>
                  <a:txBody>
                    <a:bodyPr/>
                    <a:lstStyle/>
                    <a:p>
                      <a:pPr algn="ctr"/>
                      <a:r>
                        <a:rPr lang="en-US" sz="2800" dirty="0"/>
                        <a:t>7</a:t>
                      </a:r>
                    </a:p>
                  </a:txBody>
                  <a:tcPr/>
                </a:tc>
                <a:tc>
                  <a:txBody>
                    <a:bodyPr/>
                    <a:lstStyle/>
                    <a:p>
                      <a:pPr algn="ctr"/>
                      <a:r>
                        <a:rPr lang="en-US" sz="2800" dirty="0"/>
                        <a:t>8</a:t>
                      </a:r>
                    </a:p>
                  </a:txBody>
                  <a:tcPr/>
                </a:tc>
                <a:extLst>
                  <a:ext uri="{0D108BD9-81ED-4DB2-BD59-A6C34878D82A}">
                    <a16:rowId xmlns:a16="http://schemas.microsoft.com/office/drawing/2014/main" val="530532713"/>
                  </a:ext>
                </a:extLst>
              </a:tr>
              <a:tr h="533129">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8</a:t>
                      </a:r>
                    </a:p>
                  </a:txBody>
                  <a:tcPr/>
                </a:tc>
                <a:extLst>
                  <a:ext uri="{0D108BD9-81ED-4DB2-BD59-A6C34878D82A}">
                    <a16:rowId xmlns:a16="http://schemas.microsoft.com/office/drawing/2014/main" val="3095325727"/>
                  </a:ext>
                </a:extLst>
              </a:tr>
              <a:tr h="533129">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9</a:t>
                      </a:r>
                    </a:p>
                  </a:txBody>
                  <a:tcPr/>
                </a:tc>
                <a:extLst>
                  <a:ext uri="{0D108BD9-81ED-4DB2-BD59-A6C34878D82A}">
                    <a16:rowId xmlns:a16="http://schemas.microsoft.com/office/drawing/2014/main" val="4245982981"/>
                  </a:ext>
                </a:extLst>
              </a:tr>
            </a:tbl>
          </a:graphicData>
        </a:graphic>
      </p:graphicFrame>
      <mc:AlternateContent xmlns:mc="http://schemas.openxmlformats.org/markup-compatibility/2006" xmlns:a14="http://schemas.microsoft.com/office/drawing/2010/main">
        <mc:Choice Requires="a14">
          <p:graphicFrame>
            <p:nvGraphicFramePr>
              <p:cNvPr id="5" name="Table 10">
                <a:extLst>
                  <a:ext uri="{FF2B5EF4-FFF2-40B4-BE49-F238E27FC236}">
                    <a16:creationId xmlns:a16="http://schemas.microsoft.com/office/drawing/2014/main" id="{BDDB4F8A-5F39-C573-478F-91796BFB37C8}"/>
                  </a:ext>
                </a:extLst>
              </p:cNvPr>
              <p:cNvGraphicFramePr>
                <a:graphicFrameLocks noGrp="1"/>
              </p:cNvGraphicFramePr>
              <p:nvPr>
                <p:extLst>
                  <p:ext uri="{D42A27DB-BD31-4B8C-83A1-F6EECF244321}">
                    <p14:modId xmlns:p14="http://schemas.microsoft.com/office/powerpoint/2010/main" val="37683193"/>
                  </p:ext>
                </p:extLst>
              </p:nvPr>
            </p:nvGraphicFramePr>
            <p:xfrm>
              <a:off x="5985308" y="3360915"/>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2</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3</m:t>
                                    </m:r>
                                  </m:sub>
                                </m:sSub>
                              </m:oMath>
                            </m:oMathPara>
                          </a14:m>
                          <a:endParaRPr lang="en-US" sz="2800" dirty="0"/>
                        </a:p>
                      </a:txBody>
                      <a:tcPr/>
                    </a:tc>
                    <a:extLst>
                      <a:ext uri="{0D108BD9-81ED-4DB2-BD59-A6C34878D82A}">
                        <a16:rowId xmlns:a16="http://schemas.microsoft.com/office/drawing/2014/main" val="396928043"/>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4</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5</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6</m:t>
                                    </m:r>
                                  </m:sub>
                                </m:sSub>
                              </m:oMath>
                            </m:oMathPara>
                          </a14:m>
                          <a:endParaRPr lang="en-US" sz="2800" dirty="0"/>
                        </a:p>
                      </a:txBody>
                      <a:tcPr/>
                    </a:tc>
                    <a:extLst>
                      <a:ext uri="{0D108BD9-81ED-4DB2-BD59-A6C34878D82A}">
                        <a16:rowId xmlns:a16="http://schemas.microsoft.com/office/drawing/2014/main" val="210014181"/>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7</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8</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9</m:t>
                                    </m:r>
                                  </m:sub>
                                </m:sSub>
                              </m:oMath>
                            </m:oMathPara>
                          </a14:m>
                          <a:endParaRPr lang="en-US" sz="2800" dirty="0"/>
                        </a:p>
                      </a:txBody>
                      <a:tcPr/>
                    </a:tc>
                    <a:extLst>
                      <a:ext uri="{0D108BD9-81ED-4DB2-BD59-A6C34878D82A}">
                        <a16:rowId xmlns:a16="http://schemas.microsoft.com/office/drawing/2014/main" val="2822648509"/>
                      </a:ext>
                    </a:extLst>
                  </a:tr>
                </a:tbl>
              </a:graphicData>
            </a:graphic>
          </p:graphicFrame>
        </mc:Choice>
        <mc:Fallback xmlns="">
          <p:graphicFrame>
            <p:nvGraphicFramePr>
              <p:cNvPr id="5" name="Table 10">
                <a:extLst>
                  <a:ext uri="{FF2B5EF4-FFF2-40B4-BE49-F238E27FC236}">
                    <a16:creationId xmlns:a16="http://schemas.microsoft.com/office/drawing/2014/main" id="{BDDB4F8A-5F39-C573-478F-91796BFB37C8}"/>
                  </a:ext>
                </a:extLst>
              </p:cNvPr>
              <p:cNvGraphicFramePr>
                <a:graphicFrameLocks noGrp="1"/>
              </p:cNvGraphicFramePr>
              <p:nvPr>
                <p:extLst>
                  <p:ext uri="{D42A27DB-BD31-4B8C-83A1-F6EECF244321}">
                    <p14:modId xmlns:p14="http://schemas.microsoft.com/office/powerpoint/2010/main" val="37683193"/>
                  </p:ext>
                </p:extLst>
              </p:nvPr>
            </p:nvGraphicFramePr>
            <p:xfrm>
              <a:off x="5985308" y="3360915"/>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3"/>
                          <a:stretch>
                            <a:fillRect l="-2083" r="-202083" b="-207317"/>
                          </a:stretch>
                        </a:blipFill>
                      </a:tcPr>
                    </a:tc>
                    <a:tc>
                      <a:txBody>
                        <a:bodyPr/>
                        <a:lstStyle/>
                        <a:p>
                          <a:endParaRPr lang="en-US"/>
                        </a:p>
                      </a:txBody>
                      <a:tcPr>
                        <a:blipFill>
                          <a:blip r:embed="rId3"/>
                          <a:stretch>
                            <a:fillRect l="-102083" r="-102083" b="-207317"/>
                          </a:stretch>
                        </a:blipFill>
                      </a:tcPr>
                    </a:tc>
                    <a:tc>
                      <a:txBody>
                        <a:bodyPr/>
                        <a:lstStyle/>
                        <a:p>
                          <a:endParaRPr lang="en-US"/>
                        </a:p>
                      </a:txBody>
                      <a:tcPr>
                        <a:blipFill>
                          <a:blip r:embed="rId3"/>
                          <a:stretch>
                            <a:fillRect l="-202083" r="-2083" b="-207317"/>
                          </a:stretch>
                        </a:blipFill>
                      </a:tcPr>
                    </a:tc>
                    <a:extLst>
                      <a:ext uri="{0D108BD9-81ED-4DB2-BD59-A6C34878D82A}">
                        <a16:rowId xmlns:a16="http://schemas.microsoft.com/office/drawing/2014/main" val="396928043"/>
                      </a:ext>
                    </a:extLst>
                  </a:tr>
                  <a:tr h="518160">
                    <a:tc>
                      <a:txBody>
                        <a:bodyPr/>
                        <a:lstStyle/>
                        <a:p>
                          <a:endParaRPr lang="en-US"/>
                        </a:p>
                      </a:txBody>
                      <a:tcPr>
                        <a:blipFill>
                          <a:blip r:embed="rId3"/>
                          <a:stretch>
                            <a:fillRect l="-2083" t="-97619" r="-202083" b="-102381"/>
                          </a:stretch>
                        </a:blipFill>
                      </a:tcPr>
                    </a:tc>
                    <a:tc>
                      <a:txBody>
                        <a:bodyPr/>
                        <a:lstStyle/>
                        <a:p>
                          <a:endParaRPr lang="en-US"/>
                        </a:p>
                      </a:txBody>
                      <a:tcPr>
                        <a:blipFill>
                          <a:blip r:embed="rId3"/>
                          <a:stretch>
                            <a:fillRect l="-102083" t="-97619" r="-102083" b="-102381"/>
                          </a:stretch>
                        </a:blipFill>
                      </a:tcPr>
                    </a:tc>
                    <a:tc>
                      <a:txBody>
                        <a:bodyPr/>
                        <a:lstStyle/>
                        <a:p>
                          <a:endParaRPr lang="en-US"/>
                        </a:p>
                      </a:txBody>
                      <a:tcPr>
                        <a:blipFill>
                          <a:blip r:embed="rId3"/>
                          <a:stretch>
                            <a:fillRect l="-202083" t="-97619" r="-2083" b="-102381"/>
                          </a:stretch>
                        </a:blipFill>
                      </a:tcPr>
                    </a:tc>
                    <a:extLst>
                      <a:ext uri="{0D108BD9-81ED-4DB2-BD59-A6C34878D82A}">
                        <a16:rowId xmlns:a16="http://schemas.microsoft.com/office/drawing/2014/main" val="210014181"/>
                      </a:ext>
                    </a:extLst>
                  </a:tr>
                  <a:tr h="518160">
                    <a:tc>
                      <a:txBody>
                        <a:bodyPr/>
                        <a:lstStyle/>
                        <a:p>
                          <a:endParaRPr lang="en-US"/>
                        </a:p>
                      </a:txBody>
                      <a:tcPr>
                        <a:blipFill>
                          <a:blip r:embed="rId3"/>
                          <a:stretch>
                            <a:fillRect l="-2083" t="-202439" r="-202083" b="-4878"/>
                          </a:stretch>
                        </a:blipFill>
                      </a:tcPr>
                    </a:tc>
                    <a:tc>
                      <a:txBody>
                        <a:bodyPr/>
                        <a:lstStyle/>
                        <a:p>
                          <a:endParaRPr lang="en-US"/>
                        </a:p>
                      </a:txBody>
                      <a:tcPr>
                        <a:blipFill>
                          <a:blip r:embed="rId3"/>
                          <a:stretch>
                            <a:fillRect l="-102083" t="-202439" r="-102083" b="-4878"/>
                          </a:stretch>
                        </a:blipFill>
                      </a:tcPr>
                    </a:tc>
                    <a:tc>
                      <a:txBody>
                        <a:bodyPr/>
                        <a:lstStyle/>
                        <a:p>
                          <a:endParaRPr lang="en-US"/>
                        </a:p>
                      </a:txBody>
                      <a:tcPr>
                        <a:blipFill>
                          <a:blip r:embed="rId3"/>
                          <a:stretch>
                            <a:fillRect l="-202083" t="-202439" r="-2083" b="-4878"/>
                          </a:stretch>
                        </a:blipFill>
                      </a:tcPr>
                    </a:tc>
                    <a:extLst>
                      <a:ext uri="{0D108BD9-81ED-4DB2-BD59-A6C34878D82A}">
                        <a16:rowId xmlns:a16="http://schemas.microsoft.com/office/drawing/2014/main" val="2822648509"/>
                      </a:ext>
                    </a:extLst>
                  </a:tr>
                </a:tbl>
              </a:graphicData>
            </a:graphic>
          </p:graphicFrame>
        </mc:Fallback>
      </mc:AlternateContent>
      <p:graphicFrame>
        <p:nvGraphicFramePr>
          <p:cNvPr id="6" name="Table 15">
            <a:extLst>
              <a:ext uri="{FF2B5EF4-FFF2-40B4-BE49-F238E27FC236}">
                <a16:creationId xmlns:a16="http://schemas.microsoft.com/office/drawing/2014/main" id="{7B167716-30DC-6E82-EC85-F1F2584F4BBD}"/>
              </a:ext>
            </a:extLst>
          </p:cNvPr>
          <p:cNvGraphicFramePr>
            <a:graphicFrameLocks noGrp="1"/>
          </p:cNvGraphicFramePr>
          <p:nvPr>
            <p:extLst>
              <p:ext uri="{D42A27DB-BD31-4B8C-83A1-F6EECF244321}">
                <p14:modId xmlns:p14="http://schemas.microsoft.com/office/powerpoint/2010/main" val="3896138316"/>
              </p:ext>
            </p:extLst>
          </p:nvPr>
        </p:nvGraphicFramePr>
        <p:xfrm>
          <a:off x="8776564" y="2886392"/>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92017860"/>
                  </a:ext>
                </a:extLst>
              </a:tr>
              <a:tr h="465887">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070618621"/>
                  </a:ext>
                </a:extLst>
              </a:tr>
              <a:tr h="465887">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109981387"/>
                  </a:ext>
                </a:extLst>
              </a:tr>
              <a:tr h="465887">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E5D65F7-CFD6-5DB9-7D6A-5978724958BD}"/>
                  </a:ext>
                </a:extLst>
              </p:cNvPr>
              <p:cNvSpPr txBox="1"/>
              <p:nvPr/>
            </p:nvSpPr>
            <p:spPr>
              <a:xfrm>
                <a:off x="5297264" y="3922712"/>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6E5D65F7-CFD6-5DB9-7D6A-5978724958BD}"/>
                  </a:ext>
                </a:extLst>
              </p:cNvPr>
              <p:cNvSpPr txBox="1">
                <a:spLocks noRot="1" noChangeAspect="1" noMove="1" noResize="1" noEditPoints="1" noAdjustHandles="1" noChangeArrowheads="1" noChangeShapeType="1" noTextEdit="1"/>
              </p:cNvSpPr>
              <p:nvPr/>
            </p:nvSpPr>
            <p:spPr>
              <a:xfrm>
                <a:off x="5297264" y="3922712"/>
                <a:ext cx="407278"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358DFD5-13F2-FE20-F75A-A7F3382A5EB9}"/>
                  </a:ext>
                </a:extLst>
              </p:cNvPr>
              <p:cNvSpPr txBox="1"/>
              <p:nvPr/>
            </p:nvSpPr>
            <p:spPr>
              <a:xfrm>
                <a:off x="7956588" y="380647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B358DFD5-13F2-FE20-F75A-A7F3382A5EB9}"/>
                  </a:ext>
                </a:extLst>
              </p:cNvPr>
              <p:cNvSpPr txBox="1">
                <a:spLocks noRot="1" noChangeAspect="1" noMove="1" noResize="1" noEditPoints="1" noAdjustHandles="1" noChangeArrowheads="1" noChangeShapeType="1" noTextEdit="1"/>
              </p:cNvSpPr>
              <p:nvPr/>
            </p:nvSpPr>
            <p:spPr>
              <a:xfrm>
                <a:off x="7956588" y="3806470"/>
                <a:ext cx="349455" cy="430887"/>
              </a:xfrm>
              <a:prstGeom prst="rect">
                <a:avLst/>
              </a:prstGeom>
              <a:blipFill>
                <a:blip r:embed="rId5"/>
                <a:stretch>
                  <a:fillRect l="-10345" r="-10345"/>
                </a:stretch>
              </a:blipFill>
            </p:spPr>
            <p:txBody>
              <a:bodyPr/>
              <a:lstStyle/>
              <a:p>
                <a:r>
                  <a:rPr lang="en-US">
                    <a:noFill/>
                  </a:rPr>
                  <a:t> </a:t>
                </a:r>
              </a:p>
            </p:txBody>
          </p:sp>
        </mc:Fallback>
      </mc:AlternateContent>
    </p:spTree>
    <p:extLst>
      <p:ext uri="{BB962C8B-B14F-4D97-AF65-F5344CB8AC3E}">
        <p14:creationId xmlns:p14="http://schemas.microsoft.com/office/powerpoint/2010/main" val="41173177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CF71D2-17F2-6696-1ADD-A63566398A0C}"/>
              </a:ext>
            </a:extLst>
          </p:cNvPr>
          <p:cNvSpPr>
            <a:spLocks noGrp="1"/>
          </p:cNvSpPr>
          <p:nvPr>
            <p:ph type="title"/>
          </p:nvPr>
        </p:nvSpPr>
        <p:spPr>
          <a:xfrm>
            <a:off x="838200" y="365125"/>
            <a:ext cx="10515600" cy="955675"/>
          </a:xfrm>
        </p:spPr>
        <p:txBody>
          <a:bodyPr/>
          <a:lstStyle/>
          <a:p>
            <a:r>
              <a:rPr lang="en-US" dirty="0"/>
              <a:t>Padding</a:t>
            </a:r>
          </a:p>
        </p:txBody>
      </p:sp>
      <p:graphicFrame>
        <p:nvGraphicFramePr>
          <p:cNvPr id="4" name="Table 8">
            <a:extLst>
              <a:ext uri="{FF2B5EF4-FFF2-40B4-BE49-F238E27FC236}">
                <a16:creationId xmlns:a16="http://schemas.microsoft.com/office/drawing/2014/main" id="{4907C255-4DB9-2554-BE20-1489B726F7A2}"/>
              </a:ext>
            </a:extLst>
          </p:cNvPr>
          <p:cNvGraphicFramePr>
            <a:graphicFrameLocks/>
          </p:cNvGraphicFramePr>
          <p:nvPr>
            <p:extLst>
              <p:ext uri="{D42A27DB-BD31-4B8C-83A1-F6EECF244321}">
                <p14:modId xmlns:p14="http://schemas.microsoft.com/office/powerpoint/2010/main" val="261252683"/>
              </p:ext>
            </p:extLst>
          </p:nvPr>
        </p:nvGraphicFramePr>
        <p:xfrm>
          <a:off x="838200" y="2331295"/>
          <a:ext cx="3327402" cy="3108960"/>
        </p:xfrm>
        <a:graphic>
          <a:graphicData uri="http://schemas.openxmlformats.org/drawingml/2006/table">
            <a:tbl>
              <a:tblPr firstRow="1" bandRow="1">
                <a:tableStyleId>{5940675A-B579-460E-94D1-54222C63F5DA}</a:tableStyleId>
              </a:tblPr>
              <a:tblGrid>
                <a:gridCol w="545222">
                  <a:extLst>
                    <a:ext uri="{9D8B030D-6E8A-4147-A177-3AD203B41FA5}">
                      <a16:colId xmlns:a16="http://schemas.microsoft.com/office/drawing/2014/main" val="2471437838"/>
                    </a:ext>
                  </a:extLst>
                </a:gridCol>
                <a:gridCol w="563912">
                  <a:extLst>
                    <a:ext uri="{9D8B030D-6E8A-4147-A177-3AD203B41FA5}">
                      <a16:colId xmlns:a16="http://schemas.microsoft.com/office/drawing/2014/main" val="4254794061"/>
                    </a:ext>
                  </a:extLst>
                </a:gridCol>
                <a:gridCol w="554567">
                  <a:extLst>
                    <a:ext uri="{9D8B030D-6E8A-4147-A177-3AD203B41FA5}">
                      <a16:colId xmlns:a16="http://schemas.microsoft.com/office/drawing/2014/main" val="3296321481"/>
                    </a:ext>
                  </a:extLst>
                </a:gridCol>
                <a:gridCol w="554567">
                  <a:extLst>
                    <a:ext uri="{9D8B030D-6E8A-4147-A177-3AD203B41FA5}">
                      <a16:colId xmlns:a16="http://schemas.microsoft.com/office/drawing/2014/main" val="2684408139"/>
                    </a:ext>
                  </a:extLst>
                </a:gridCol>
                <a:gridCol w="554567">
                  <a:extLst>
                    <a:ext uri="{9D8B030D-6E8A-4147-A177-3AD203B41FA5}">
                      <a16:colId xmlns:a16="http://schemas.microsoft.com/office/drawing/2014/main" val="1043152028"/>
                    </a:ext>
                  </a:extLst>
                </a:gridCol>
                <a:gridCol w="554567">
                  <a:extLst>
                    <a:ext uri="{9D8B030D-6E8A-4147-A177-3AD203B41FA5}">
                      <a16:colId xmlns:a16="http://schemas.microsoft.com/office/drawing/2014/main" val="2063554531"/>
                    </a:ext>
                  </a:extLst>
                </a:gridCol>
              </a:tblGrid>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42916105"/>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446499360"/>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14812796"/>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530532713"/>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095325727"/>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45982981"/>
                  </a:ext>
                </a:extLst>
              </a:tr>
            </a:tbl>
          </a:graphicData>
        </a:graphic>
      </p:graphicFrame>
      <mc:AlternateContent xmlns:mc="http://schemas.openxmlformats.org/markup-compatibility/2006" xmlns:a14="http://schemas.microsoft.com/office/drawing/2010/main">
        <mc:Choice Requires="a14">
          <p:graphicFrame>
            <p:nvGraphicFramePr>
              <p:cNvPr id="5" name="Table 10">
                <a:extLst>
                  <a:ext uri="{FF2B5EF4-FFF2-40B4-BE49-F238E27FC236}">
                    <a16:creationId xmlns:a16="http://schemas.microsoft.com/office/drawing/2014/main" id="{43020CDD-712B-1516-C8DB-B447263BC69B}"/>
                  </a:ext>
                </a:extLst>
              </p:cNvPr>
              <p:cNvGraphicFramePr>
                <a:graphicFrameLocks noGrp="1"/>
              </p:cNvGraphicFramePr>
              <p:nvPr>
                <p:extLst>
                  <p:ext uri="{D42A27DB-BD31-4B8C-83A1-F6EECF244321}">
                    <p14:modId xmlns:p14="http://schemas.microsoft.com/office/powerpoint/2010/main" val="2710389149"/>
                  </p:ext>
                </p:extLst>
              </p:nvPr>
            </p:nvGraphicFramePr>
            <p:xfrm>
              <a:off x="5985308" y="3360915"/>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2</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3</m:t>
                                    </m:r>
                                  </m:sub>
                                </m:sSub>
                              </m:oMath>
                            </m:oMathPara>
                          </a14:m>
                          <a:endParaRPr lang="en-US" sz="2800" dirty="0"/>
                        </a:p>
                      </a:txBody>
                      <a:tcPr/>
                    </a:tc>
                    <a:extLst>
                      <a:ext uri="{0D108BD9-81ED-4DB2-BD59-A6C34878D82A}">
                        <a16:rowId xmlns:a16="http://schemas.microsoft.com/office/drawing/2014/main" val="396928043"/>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4</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5</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6</m:t>
                                    </m:r>
                                  </m:sub>
                                </m:sSub>
                              </m:oMath>
                            </m:oMathPara>
                          </a14:m>
                          <a:endParaRPr lang="en-US" sz="2800" dirty="0"/>
                        </a:p>
                      </a:txBody>
                      <a:tcPr/>
                    </a:tc>
                    <a:extLst>
                      <a:ext uri="{0D108BD9-81ED-4DB2-BD59-A6C34878D82A}">
                        <a16:rowId xmlns:a16="http://schemas.microsoft.com/office/drawing/2014/main" val="210014181"/>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7</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8</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9</m:t>
                                    </m:r>
                                  </m:sub>
                                </m:sSub>
                              </m:oMath>
                            </m:oMathPara>
                          </a14:m>
                          <a:endParaRPr lang="en-US" sz="2800" dirty="0"/>
                        </a:p>
                      </a:txBody>
                      <a:tcPr/>
                    </a:tc>
                    <a:extLst>
                      <a:ext uri="{0D108BD9-81ED-4DB2-BD59-A6C34878D82A}">
                        <a16:rowId xmlns:a16="http://schemas.microsoft.com/office/drawing/2014/main" val="2822648509"/>
                      </a:ext>
                    </a:extLst>
                  </a:tr>
                </a:tbl>
              </a:graphicData>
            </a:graphic>
          </p:graphicFrame>
        </mc:Choice>
        <mc:Fallback xmlns="">
          <p:graphicFrame>
            <p:nvGraphicFramePr>
              <p:cNvPr id="5" name="Table 10">
                <a:extLst>
                  <a:ext uri="{FF2B5EF4-FFF2-40B4-BE49-F238E27FC236}">
                    <a16:creationId xmlns:a16="http://schemas.microsoft.com/office/drawing/2014/main" id="{43020CDD-712B-1516-C8DB-B447263BC69B}"/>
                  </a:ext>
                </a:extLst>
              </p:cNvPr>
              <p:cNvGraphicFramePr>
                <a:graphicFrameLocks noGrp="1"/>
              </p:cNvGraphicFramePr>
              <p:nvPr>
                <p:extLst>
                  <p:ext uri="{D42A27DB-BD31-4B8C-83A1-F6EECF244321}">
                    <p14:modId xmlns:p14="http://schemas.microsoft.com/office/powerpoint/2010/main" val="2710389149"/>
                  </p:ext>
                </p:extLst>
              </p:nvPr>
            </p:nvGraphicFramePr>
            <p:xfrm>
              <a:off x="5985308" y="3360915"/>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3"/>
                          <a:stretch>
                            <a:fillRect l="-2083" r="-202083" b="-207317"/>
                          </a:stretch>
                        </a:blipFill>
                      </a:tcPr>
                    </a:tc>
                    <a:tc>
                      <a:txBody>
                        <a:bodyPr/>
                        <a:lstStyle/>
                        <a:p>
                          <a:endParaRPr lang="en-US"/>
                        </a:p>
                      </a:txBody>
                      <a:tcPr>
                        <a:blipFill>
                          <a:blip r:embed="rId3"/>
                          <a:stretch>
                            <a:fillRect l="-102083" r="-102083" b="-207317"/>
                          </a:stretch>
                        </a:blipFill>
                      </a:tcPr>
                    </a:tc>
                    <a:tc>
                      <a:txBody>
                        <a:bodyPr/>
                        <a:lstStyle/>
                        <a:p>
                          <a:endParaRPr lang="en-US"/>
                        </a:p>
                      </a:txBody>
                      <a:tcPr>
                        <a:blipFill>
                          <a:blip r:embed="rId3"/>
                          <a:stretch>
                            <a:fillRect l="-202083" r="-2083" b="-207317"/>
                          </a:stretch>
                        </a:blipFill>
                      </a:tcPr>
                    </a:tc>
                    <a:extLst>
                      <a:ext uri="{0D108BD9-81ED-4DB2-BD59-A6C34878D82A}">
                        <a16:rowId xmlns:a16="http://schemas.microsoft.com/office/drawing/2014/main" val="396928043"/>
                      </a:ext>
                    </a:extLst>
                  </a:tr>
                  <a:tr h="518160">
                    <a:tc>
                      <a:txBody>
                        <a:bodyPr/>
                        <a:lstStyle/>
                        <a:p>
                          <a:endParaRPr lang="en-US"/>
                        </a:p>
                      </a:txBody>
                      <a:tcPr>
                        <a:blipFill>
                          <a:blip r:embed="rId3"/>
                          <a:stretch>
                            <a:fillRect l="-2083" t="-97619" r="-202083" b="-102381"/>
                          </a:stretch>
                        </a:blipFill>
                      </a:tcPr>
                    </a:tc>
                    <a:tc>
                      <a:txBody>
                        <a:bodyPr/>
                        <a:lstStyle/>
                        <a:p>
                          <a:endParaRPr lang="en-US"/>
                        </a:p>
                      </a:txBody>
                      <a:tcPr>
                        <a:blipFill>
                          <a:blip r:embed="rId3"/>
                          <a:stretch>
                            <a:fillRect l="-102083" t="-97619" r="-102083" b="-102381"/>
                          </a:stretch>
                        </a:blipFill>
                      </a:tcPr>
                    </a:tc>
                    <a:tc>
                      <a:txBody>
                        <a:bodyPr/>
                        <a:lstStyle/>
                        <a:p>
                          <a:endParaRPr lang="en-US"/>
                        </a:p>
                      </a:txBody>
                      <a:tcPr>
                        <a:blipFill>
                          <a:blip r:embed="rId3"/>
                          <a:stretch>
                            <a:fillRect l="-202083" t="-97619" r="-2083" b="-102381"/>
                          </a:stretch>
                        </a:blipFill>
                      </a:tcPr>
                    </a:tc>
                    <a:extLst>
                      <a:ext uri="{0D108BD9-81ED-4DB2-BD59-A6C34878D82A}">
                        <a16:rowId xmlns:a16="http://schemas.microsoft.com/office/drawing/2014/main" val="210014181"/>
                      </a:ext>
                    </a:extLst>
                  </a:tr>
                  <a:tr h="518160">
                    <a:tc>
                      <a:txBody>
                        <a:bodyPr/>
                        <a:lstStyle/>
                        <a:p>
                          <a:endParaRPr lang="en-US"/>
                        </a:p>
                      </a:txBody>
                      <a:tcPr>
                        <a:blipFill>
                          <a:blip r:embed="rId3"/>
                          <a:stretch>
                            <a:fillRect l="-2083" t="-202439" r="-202083" b="-4878"/>
                          </a:stretch>
                        </a:blipFill>
                      </a:tcPr>
                    </a:tc>
                    <a:tc>
                      <a:txBody>
                        <a:bodyPr/>
                        <a:lstStyle/>
                        <a:p>
                          <a:endParaRPr lang="en-US"/>
                        </a:p>
                      </a:txBody>
                      <a:tcPr>
                        <a:blipFill>
                          <a:blip r:embed="rId3"/>
                          <a:stretch>
                            <a:fillRect l="-102083" t="-202439" r="-102083" b="-4878"/>
                          </a:stretch>
                        </a:blipFill>
                      </a:tcPr>
                    </a:tc>
                    <a:tc>
                      <a:txBody>
                        <a:bodyPr/>
                        <a:lstStyle/>
                        <a:p>
                          <a:endParaRPr lang="en-US"/>
                        </a:p>
                      </a:txBody>
                      <a:tcPr>
                        <a:blipFill>
                          <a:blip r:embed="rId3"/>
                          <a:stretch>
                            <a:fillRect l="-202083" t="-202439" r="-2083" b="-4878"/>
                          </a:stretch>
                        </a:blipFill>
                      </a:tcPr>
                    </a:tc>
                    <a:extLst>
                      <a:ext uri="{0D108BD9-81ED-4DB2-BD59-A6C34878D82A}">
                        <a16:rowId xmlns:a16="http://schemas.microsoft.com/office/drawing/2014/main" val="2822648509"/>
                      </a:ext>
                    </a:extLst>
                  </a:tr>
                </a:tbl>
              </a:graphicData>
            </a:graphic>
          </p:graphicFrame>
        </mc:Fallback>
      </mc:AlternateContent>
      <p:graphicFrame>
        <p:nvGraphicFramePr>
          <p:cNvPr id="6" name="Table 15">
            <a:extLst>
              <a:ext uri="{FF2B5EF4-FFF2-40B4-BE49-F238E27FC236}">
                <a16:creationId xmlns:a16="http://schemas.microsoft.com/office/drawing/2014/main" id="{EE7398C1-7A8C-F33D-5628-704E2848A16D}"/>
              </a:ext>
            </a:extLst>
          </p:cNvPr>
          <p:cNvGraphicFramePr>
            <a:graphicFrameLocks noGrp="1"/>
          </p:cNvGraphicFramePr>
          <p:nvPr>
            <p:extLst>
              <p:ext uri="{D42A27DB-BD31-4B8C-83A1-F6EECF244321}">
                <p14:modId xmlns:p14="http://schemas.microsoft.com/office/powerpoint/2010/main" val="4188543464"/>
              </p:ext>
            </p:extLst>
          </p:nvPr>
        </p:nvGraphicFramePr>
        <p:xfrm>
          <a:off x="8776564" y="2886392"/>
          <a:ext cx="2196236" cy="2072640"/>
        </p:xfrm>
        <a:graphic>
          <a:graphicData uri="http://schemas.openxmlformats.org/drawingml/2006/table">
            <a:tbl>
              <a:tblPr firstRow="1" bandRow="1">
                <a:tableStyleId>{5940675A-B579-460E-94D1-54222C63F5DA}</a:tableStyleId>
              </a:tblPr>
              <a:tblGrid>
                <a:gridCol w="549059">
                  <a:extLst>
                    <a:ext uri="{9D8B030D-6E8A-4147-A177-3AD203B41FA5}">
                      <a16:colId xmlns:a16="http://schemas.microsoft.com/office/drawing/2014/main" val="553482305"/>
                    </a:ext>
                  </a:extLst>
                </a:gridCol>
                <a:gridCol w="549059">
                  <a:extLst>
                    <a:ext uri="{9D8B030D-6E8A-4147-A177-3AD203B41FA5}">
                      <a16:colId xmlns:a16="http://schemas.microsoft.com/office/drawing/2014/main" val="3073395669"/>
                    </a:ext>
                  </a:extLst>
                </a:gridCol>
                <a:gridCol w="549059">
                  <a:extLst>
                    <a:ext uri="{9D8B030D-6E8A-4147-A177-3AD203B41FA5}">
                      <a16:colId xmlns:a16="http://schemas.microsoft.com/office/drawing/2014/main" val="1673841732"/>
                    </a:ext>
                  </a:extLst>
                </a:gridCol>
                <a:gridCol w="549059">
                  <a:extLst>
                    <a:ext uri="{9D8B030D-6E8A-4147-A177-3AD203B41FA5}">
                      <a16:colId xmlns:a16="http://schemas.microsoft.com/office/drawing/2014/main" val="693481632"/>
                    </a:ext>
                  </a:extLst>
                </a:gridCol>
              </a:tblGrid>
              <a:tr h="45950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92017860"/>
                  </a:ext>
                </a:extLst>
              </a:tr>
              <a:tr h="45950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070618621"/>
                  </a:ext>
                </a:extLst>
              </a:tr>
              <a:tr h="45950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109981387"/>
                  </a:ext>
                </a:extLst>
              </a:tr>
              <a:tr h="45950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8ED1FB1-2864-4DA7-5F8B-D520BBBA0919}"/>
                  </a:ext>
                </a:extLst>
              </p:cNvPr>
              <p:cNvSpPr txBox="1"/>
              <p:nvPr/>
            </p:nvSpPr>
            <p:spPr>
              <a:xfrm>
                <a:off x="4812859" y="3806470"/>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18ED1FB1-2864-4DA7-5F8B-D520BBBA0919}"/>
                  </a:ext>
                </a:extLst>
              </p:cNvPr>
              <p:cNvSpPr txBox="1">
                <a:spLocks noRot="1" noChangeAspect="1" noMove="1" noResize="1" noEditPoints="1" noAdjustHandles="1" noChangeArrowheads="1" noChangeShapeType="1" noTextEdit="1"/>
              </p:cNvSpPr>
              <p:nvPr/>
            </p:nvSpPr>
            <p:spPr>
              <a:xfrm>
                <a:off x="4812859" y="3806470"/>
                <a:ext cx="407278"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3B2DAFF0-2629-4345-3AB3-3196C83D4404}"/>
                  </a:ext>
                </a:extLst>
              </p:cNvPr>
              <p:cNvSpPr txBox="1"/>
              <p:nvPr/>
            </p:nvSpPr>
            <p:spPr>
              <a:xfrm>
                <a:off x="7956588" y="380647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3B2DAFF0-2629-4345-3AB3-3196C83D4404}"/>
                  </a:ext>
                </a:extLst>
              </p:cNvPr>
              <p:cNvSpPr txBox="1">
                <a:spLocks noRot="1" noChangeAspect="1" noMove="1" noResize="1" noEditPoints="1" noAdjustHandles="1" noChangeArrowheads="1" noChangeShapeType="1" noTextEdit="1"/>
              </p:cNvSpPr>
              <p:nvPr/>
            </p:nvSpPr>
            <p:spPr>
              <a:xfrm>
                <a:off x="7956588" y="3806470"/>
                <a:ext cx="349455" cy="430887"/>
              </a:xfrm>
              <a:prstGeom prst="rect">
                <a:avLst/>
              </a:prstGeom>
              <a:blipFill>
                <a:blip r:embed="rId5"/>
                <a:stretch>
                  <a:fillRect l="-10345" r="-10345"/>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FB768CC0-57AF-A48F-8855-5A395EF30DEC}"/>
              </a:ext>
            </a:extLst>
          </p:cNvPr>
          <p:cNvSpPr txBox="1"/>
          <p:nvPr/>
        </p:nvSpPr>
        <p:spPr>
          <a:xfrm>
            <a:off x="1887744" y="5671088"/>
            <a:ext cx="779381" cy="830997"/>
          </a:xfrm>
          <a:prstGeom prst="rect">
            <a:avLst/>
          </a:prstGeom>
          <a:noFill/>
        </p:spPr>
        <p:txBody>
          <a:bodyPr wrap="none" rtlCol="0">
            <a:spAutoFit/>
          </a:bodyPr>
          <a:lstStyle/>
          <a:p>
            <a:r>
              <a:rPr lang="en-US" sz="2400" dirty="0"/>
              <a:t>6 x 6</a:t>
            </a:r>
          </a:p>
          <a:p>
            <a:r>
              <a:rPr lang="en-US" sz="2400" dirty="0"/>
              <a:t>n x n</a:t>
            </a:r>
          </a:p>
        </p:txBody>
      </p:sp>
      <p:sp>
        <p:nvSpPr>
          <p:cNvPr id="10" name="TextBox 9">
            <a:extLst>
              <a:ext uri="{FF2B5EF4-FFF2-40B4-BE49-F238E27FC236}">
                <a16:creationId xmlns:a16="http://schemas.microsoft.com/office/drawing/2014/main" id="{C6DBFA48-7996-D3BD-21A6-2469FEEC204E}"/>
              </a:ext>
            </a:extLst>
          </p:cNvPr>
          <p:cNvSpPr txBox="1"/>
          <p:nvPr/>
        </p:nvSpPr>
        <p:spPr>
          <a:xfrm>
            <a:off x="6513252" y="5671087"/>
            <a:ext cx="766557" cy="830997"/>
          </a:xfrm>
          <a:prstGeom prst="rect">
            <a:avLst/>
          </a:prstGeom>
          <a:noFill/>
        </p:spPr>
        <p:txBody>
          <a:bodyPr wrap="none" rtlCol="0">
            <a:spAutoFit/>
          </a:bodyPr>
          <a:lstStyle/>
          <a:p>
            <a:r>
              <a:rPr lang="en-US" sz="2400" dirty="0"/>
              <a:t>3 x 3</a:t>
            </a:r>
          </a:p>
          <a:p>
            <a:r>
              <a:rPr lang="en-US" sz="2400" dirty="0"/>
              <a:t>f x f</a:t>
            </a:r>
          </a:p>
        </p:txBody>
      </p:sp>
      <p:sp>
        <p:nvSpPr>
          <p:cNvPr id="11" name="TextBox 10">
            <a:extLst>
              <a:ext uri="{FF2B5EF4-FFF2-40B4-BE49-F238E27FC236}">
                <a16:creationId xmlns:a16="http://schemas.microsoft.com/office/drawing/2014/main" id="{D356D205-C211-7B32-B91A-601B785D7CFB}"/>
              </a:ext>
            </a:extLst>
          </p:cNvPr>
          <p:cNvSpPr txBox="1"/>
          <p:nvPr/>
        </p:nvSpPr>
        <p:spPr>
          <a:xfrm>
            <a:off x="9350712" y="5671086"/>
            <a:ext cx="2211888" cy="830997"/>
          </a:xfrm>
          <a:prstGeom prst="rect">
            <a:avLst/>
          </a:prstGeom>
          <a:noFill/>
        </p:spPr>
        <p:txBody>
          <a:bodyPr wrap="none" rtlCol="0">
            <a:spAutoFit/>
          </a:bodyPr>
          <a:lstStyle/>
          <a:p>
            <a:pPr algn="ctr"/>
            <a:r>
              <a:rPr lang="en-US" sz="2400" dirty="0"/>
              <a:t>4 x 4</a:t>
            </a:r>
          </a:p>
          <a:p>
            <a:pPr algn="ctr"/>
            <a:r>
              <a:rPr lang="en-US" sz="2400" dirty="0"/>
              <a:t>(n-f+1) x (n-f+1) </a:t>
            </a:r>
          </a:p>
        </p:txBody>
      </p:sp>
      <p:sp>
        <p:nvSpPr>
          <p:cNvPr id="12" name="TextBox 11">
            <a:extLst>
              <a:ext uri="{FF2B5EF4-FFF2-40B4-BE49-F238E27FC236}">
                <a16:creationId xmlns:a16="http://schemas.microsoft.com/office/drawing/2014/main" id="{1E10B956-3D8E-A7B2-5C16-94BA79186B63}"/>
              </a:ext>
            </a:extLst>
          </p:cNvPr>
          <p:cNvSpPr txBox="1"/>
          <p:nvPr/>
        </p:nvSpPr>
        <p:spPr>
          <a:xfrm>
            <a:off x="4602857" y="1272598"/>
            <a:ext cx="4933595" cy="830997"/>
          </a:xfrm>
          <a:prstGeom prst="rect">
            <a:avLst/>
          </a:prstGeom>
          <a:noFill/>
        </p:spPr>
        <p:txBody>
          <a:bodyPr wrap="none" rtlCol="0">
            <a:spAutoFit/>
          </a:bodyPr>
          <a:lstStyle/>
          <a:p>
            <a:pPr marL="342900" indent="-342900">
              <a:buFont typeface="Arial" panose="020B0604020202020204" pitchFamily="34" charset="0"/>
              <a:buChar char="•"/>
            </a:pPr>
            <a:r>
              <a:rPr lang="en-US" sz="2400" dirty="0"/>
              <a:t>Shrinking output</a:t>
            </a:r>
          </a:p>
          <a:p>
            <a:pPr marL="342900" indent="-342900">
              <a:buFont typeface="Arial" panose="020B0604020202020204" pitchFamily="34" charset="0"/>
              <a:buChar char="•"/>
            </a:pPr>
            <a:r>
              <a:rPr lang="en-US" sz="2400" dirty="0"/>
              <a:t>Throw away information form edge</a:t>
            </a:r>
          </a:p>
        </p:txBody>
      </p:sp>
      <p:cxnSp>
        <p:nvCxnSpPr>
          <p:cNvPr id="13" name="Straight Connector 12">
            <a:extLst>
              <a:ext uri="{FF2B5EF4-FFF2-40B4-BE49-F238E27FC236}">
                <a16:creationId xmlns:a16="http://schemas.microsoft.com/office/drawing/2014/main" id="{BBC28AAE-2C50-16D9-CF39-724443F88073}"/>
              </a:ext>
            </a:extLst>
          </p:cNvPr>
          <p:cNvCxnSpPr/>
          <p:nvPr/>
        </p:nvCxnSpPr>
        <p:spPr>
          <a:xfrm flipH="1">
            <a:off x="891634" y="2356696"/>
            <a:ext cx="162466" cy="310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5D5ACB2F-09AB-502E-6102-5DD39DD512E0}"/>
              </a:ext>
            </a:extLst>
          </p:cNvPr>
          <p:cNvCxnSpPr/>
          <p:nvPr/>
        </p:nvCxnSpPr>
        <p:spPr>
          <a:xfrm flipH="1">
            <a:off x="1044034" y="2509096"/>
            <a:ext cx="162466" cy="310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51454B4-8FEE-2E5C-22C5-288FD5B21DEA}"/>
              </a:ext>
            </a:extLst>
          </p:cNvPr>
          <p:cNvCxnSpPr/>
          <p:nvPr/>
        </p:nvCxnSpPr>
        <p:spPr>
          <a:xfrm flipH="1">
            <a:off x="2522491" y="3429000"/>
            <a:ext cx="162466" cy="3103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AAB8DEBA-F3F5-E650-7923-619504BF1AC2}"/>
              </a:ext>
            </a:extLst>
          </p:cNvPr>
          <p:cNvCxnSpPr/>
          <p:nvPr/>
        </p:nvCxnSpPr>
        <p:spPr>
          <a:xfrm flipH="1">
            <a:off x="2763791" y="3543300"/>
            <a:ext cx="162466" cy="3103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7" name="Frame 16">
            <a:extLst>
              <a:ext uri="{FF2B5EF4-FFF2-40B4-BE49-F238E27FC236}">
                <a16:creationId xmlns:a16="http://schemas.microsoft.com/office/drawing/2014/main" id="{6251886D-86F2-0865-581B-CEF9D20D4953}"/>
              </a:ext>
            </a:extLst>
          </p:cNvPr>
          <p:cNvSpPr/>
          <p:nvPr/>
        </p:nvSpPr>
        <p:spPr>
          <a:xfrm>
            <a:off x="865036" y="2347752"/>
            <a:ext cx="1637743" cy="1582898"/>
          </a:xfrm>
          <a:prstGeom prst="frame">
            <a:avLst>
              <a:gd name="adj1" fmla="val 2070"/>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Frame 17">
            <a:extLst>
              <a:ext uri="{FF2B5EF4-FFF2-40B4-BE49-F238E27FC236}">
                <a16:creationId xmlns:a16="http://schemas.microsoft.com/office/drawing/2014/main" id="{CB89DAA0-FB6B-8FFA-9F33-46B4A91ADC90}"/>
              </a:ext>
            </a:extLst>
          </p:cNvPr>
          <p:cNvSpPr/>
          <p:nvPr/>
        </p:nvSpPr>
        <p:spPr>
          <a:xfrm>
            <a:off x="2539495" y="3381973"/>
            <a:ext cx="1637743" cy="1582898"/>
          </a:xfrm>
          <a:prstGeom prst="frame">
            <a:avLst>
              <a:gd name="adj1" fmla="val 2070"/>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Frame 18">
            <a:extLst>
              <a:ext uri="{FF2B5EF4-FFF2-40B4-BE49-F238E27FC236}">
                <a16:creationId xmlns:a16="http://schemas.microsoft.com/office/drawing/2014/main" id="{69B0DEFF-7A1C-C6A8-2C9F-E813452C8C09}"/>
              </a:ext>
            </a:extLst>
          </p:cNvPr>
          <p:cNvSpPr/>
          <p:nvPr/>
        </p:nvSpPr>
        <p:spPr>
          <a:xfrm>
            <a:off x="1968584" y="2818782"/>
            <a:ext cx="1637743" cy="1582898"/>
          </a:xfrm>
          <a:prstGeom prst="frame">
            <a:avLst>
              <a:gd name="adj1" fmla="val 2070"/>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31570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B0B3CB-2D0F-95BB-8A80-F7CDB8B0AEB7}"/>
              </a:ext>
            </a:extLst>
          </p:cNvPr>
          <p:cNvSpPr>
            <a:spLocks noGrp="1"/>
          </p:cNvSpPr>
          <p:nvPr>
            <p:ph type="title"/>
          </p:nvPr>
        </p:nvSpPr>
        <p:spPr>
          <a:xfrm>
            <a:off x="488745" y="225749"/>
            <a:ext cx="10515600" cy="572486"/>
          </a:xfrm>
        </p:spPr>
        <p:txBody>
          <a:bodyPr>
            <a:normAutofit fontScale="90000"/>
          </a:bodyPr>
          <a:lstStyle/>
          <a:p>
            <a:r>
              <a:rPr lang="en-US" dirty="0"/>
              <a:t>Padding</a:t>
            </a:r>
          </a:p>
        </p:txBody>
      </p:sp>
      <p:graphicFrame>
        <p:nvGraphicFramePr>
          <p:cNvPr id="4" name="Table 8">
            <a:extLst>
              <a:ext uri="{FF2B5EF4-FFF2-40B4-BE49-F238E27FC236}">
                <a16:creationId xmlns:a16="http://schemas.microsoft.com/office/drawing/2014/main" id="{72BB8461-FFB1-1101-25A6-E6BFCB1FC8FB}"/>
              </a:ext>
            </a:extLst>
          </p:cNvPr>
          <p:cNvGraphicFramePr>
            <a:graphicFrameLocks/>
          </p:cNvGraphicFramePr>
          <p:nvPr>
            <p:extLst>
              <p:ext uri="{D42A27DB-BD31-4B8C-83A1-F6EECF244321}">
                <p14:modId xmlns:p14="http://schemas.microsoft.com/office/powerpoint/2010/main" val="1113946413"/>
              </p:ext>
            </p:extLst>
          </p:nvPr>
        </p:nvGraphicFramePr>
        <p:xfrm>
          <a:off x="1004178" y="2331296"/>
          <a:ext cx="3327402" cy="3108960"/>
        </p:xfrm>
        <a:graphic>
          <a:graphicData uri="http://schemas.openxmlformats.org/drawingml/2006/table">
            <a:tbl>
              <a:tblPr firstRow="1" bandRow="1">
                <a:tableStyleId>{5940675A-B579-460E-94D1-54222C63F5DA}</a:tableStyleId>
              </a:tblPr>
              <a:tblGrid>
                <a:gridCol w="545222">
                  <a:extLst>
                    <a:ext uri="{9D8B030D-6E8A-4147-A177-3AD203B41FA5}">
                      <a16:colId xmlns:a16="http://schemas.microsoft.com/office/drawing/2014/main" val="2471437838"/>
                    </a:ext>
                  </a:extLst>
                </a:gridCol>
                <a:gridCol w="563912">
                  <a:extLst>
                    <a:ext uri="{9D8B030D-6E8A-4147-A177-3AD203B41FA5}">
                      <a16:colId xmlns:a16="http://schemas.microsoft.com/office/drawing/2014/main" val="4254794061"/>
                    </a:ext>
                  </a:extLst>
                </a:gridCol>
                <a:gridCol w="554567">
                  <a:extLst>
                    <a:ext uri="{9D8B030D-6E8A-4147-A177-3AD203B41FA5}">
                      <a16:colId xmlns:a16="http://schemas.microsoft.com/office/drawing/2014/main" val="3296321481"/>
                    </a:ext>
                  </a:extLst>
                </a:gridCol>
                <a:gridCol w="554567">
                  <a:extLst>
                    <a:ext uri="{9D8B030D-6E8A-4147-A177-3AD203B41FA5}">
                      <a16:colId xmlns:a16="http://schemas.microsoft.com/office/drawing/2014/main" val="2684408139"/>
                    </a:ext>
                  </a:extLst>
                </a:gridCol>
                <a:gridCol w="554567">
                  <a:extLst>
                    <a:ext uri="{9D8B030D-6E8A-4147-A177-3AD203B41FA5}">
                      <a16:colId xmlns:a16="http://schemas.microsoft.com/office/drawing/2014/main" val="1043152028"/>
                    </a:ext>
                  </a:extLst>
                </a:gridCol>
                <a:gridCol w="554567">
                  <a:extLst>
                    <a:ext uri="{9D8B030D-6E8A-4147-A177-3AD203B41FA5}">
                      <a16:colId xmlns:a16="http://schemas.microsoft.com/office/drawing/2014/main" val="2063554531"/>
                    </a:ext>
                  </a:extLst>
                </a:gridCol>
              </a:tblGrid>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42916105"/>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446499360"/>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14812796"/>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530532713"/>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095325727"/>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45982981"/>
                  </a:ext>
                </a:extLst>
              </a:tr>
            </a:tbl>
          </a:graphicData>
        </a:graphic>
      </p:graphicFrame>
      <mc:AlternateContent xmlns:mc="http://schemas.openxmlformats.org/markup-compatibility/2006" xmlns:a14="http://schemas.microsoft.com/office/drawing/2010/main">
        <mc:Choice Requires="a14">
          <p:graphicFrame>
            <p:nvGraphicFramePr>
              <p:cNvPr id="5" name="Table 10">
                <a:extLst>
                  <a:ext uri="{FF2B5EF4-FFF2-40B4-BE49-F238E27FC236}">
                    <a16:creationId xmlns:a16="http://schemas.microsoft.com/office/drawing/2014/main" id="{6BB787C4-BAD3-24B8-DB56-31982EA3ECC4}"/>
                  </a:ext>
                </a:extLst>
              </p:cNvPr>
              <p:cNvGraphicFramePr>
                <a:graphicFrameLocks noGrp="1"/>
              </p:cNvGraphicFramePr>
              <p:nvPr>
                <p:extLst>
                  <p:ext uri="{D42A27DB-BD31-4B8C-83A1-F6EECF244321}">
                    <p14:modId xmlns:p14="http://schemas.microsoft.com/office/powerpoint/2010/main" val="718181471"/>
                  </p:ext>
                </p:extLst>
              </p:nvPr>
            </p:nvGraphicFramePr>
            <p:xfrm>
              <a:off x="5677835" y="3301686"/>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2</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3</m:t>
                                    </m:r>
                                  </m:sub>
                                </m:sSub>
                              </m:oMath>
                            </m:oMathPara>
                          </a14:m>
                          <a:endParaRPr lang="en-US" sz="2800" dirty="0"/>
                        </a:p>
                      </a:txBody>
                      <a:tcPr/>
                    </a:tc>
                    <a:extLst>
                      <a:ext uri="{0D108BD9-81ED-4DB2-BD59-A6C34878D82A}">
                        <a16:rowId xmlns:a16="http://schemas.microsoft.com/office/drawing/2014/main" val="396928043"/>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4</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5</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6</m:t>
                                    </m:r>
                                  </m:sub>
                                </m:sSub>
                              </m:oMath>
                            </m:oMathPara>
                          </a14:m>
                          <a:endParaRPr lang="en-US" sz="2800" dirty="0"/>
                        </a:p>
                      </a:txBody>
                      <a:tcPr/>
                    </a:tc>
                    <a:extLst>
                      <a:ext uri="{0D108BD9-81ED-4DB2-BD59-A6C34878D82A}">
                        <a16:rowId xmlns:a16="http://schemas.microsoft.com/office/drawing/2014/main" val="210014181"/>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7</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8</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9</m:t>
                                    </m:r>
                                  </m:sub>
                                </m:sSub>
                              </m:oMath>
                            </m:oMathPara>
                          </a14:m>
                          <a:endParaRPr lang="en-US" sz="2800" dirty="0"/>
                        </a:p>
                      </a:txBody>
                      <a:tcPr/>
                    </a:tc>
                    <a:extLst>
                      <a:ext uri="{0D108BD9-81ED-4DB2-BD59-A6C34878D82A}">
                        <a16:rowId xmlns:a16="http://schemas.microsoft.com/office/drawing/2014/main" val="2822648509"/>
                      </a:ext>
                    </a:extLst>
                  </a:tr>
                </a:tbl>
              </a:graphicData>
            </a:graphic>
          </p:graphicFrame>
        </mc:Choice>
        <mc:Fallback xmlns="">
          <p:graphicFrame>
            <p:nvGraphicFramePr>
              <p:cNvPr id="5" name="Table 10">
                <a:extLst>
                  <a:ext uri="{FF2B5EF4-FFF2-40B4-BE49-F238E27FC236}">
                    <a16:creationId xmlns:a16="http://schemas.microsoft.com/office/drawing/2014/main" id="{6BB787C4-BAD3-24B8-DB56-31982EA3ECC4}"/>
                  </a:ext>
                </a:extLst>
              </p:cNvPr>
              <p:cNvGraphicFramePr>
                <a:graphicFrameLocks noGrp="1"/>
              </p:cNvGraphicFramePr>
              <p:nvPr>
                <p:extLst>
                  <p:ext uri="{D42A27DB-BD31-4B8C-83A1-F6EECF244321}">
                    <p14:modId xmlns:p14="http://schemas.microsoft.com/office/powerpoint/2010/main" val="718181471"/>
                  </p:ext>
                </p:extLst>
              </p:nvPr>
            </p:nvGraphicFramePr>
            <p:xfrm>
              <a:off x="5677835" y="3301686"/>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3"/>
                          <a:stretch>
                            <a:fillRect l="-2083" r="-202083" b="-207317"/>
                          </a:stretch>
                        </a:blipFill>
                      </a:tcPr>
                    </a:tc>
                    <a:tc>
                      <a:txBody>
                        <a:bodyPr/>
                        <a:lstStyle/>
                        <a:p>
                          <a:endParaRPr lang="en-US"/>
                        </a:p>
                      </a:txBody>
                      <a:tcPr>
                        <a:blipFill>
                          <a:blip r:embed="rId3"/>
                          <a:stretch>
                            <a:fillRect l="-102083" r="-102083" b="-207317"/>
                          </a:stretch>
                        </a:blipFill>
                      </a:tcPr>
                    </a:tc>
                    <a:tc>
                      <a:txBody>
                        <a:bodyPr/>
                        <a:lstStyle/>
                        <a:p>
                          <a:endParaRPr lang="en-US"/>
                        </a:p>
                      </a:txBody>
                      <a:tcPr>
                        <a:blipFill>
                          <a:blip r:embed="rId3"/>
                          <a:stretch>
                            <a:fillRect l="-202083" r="-2083" b="-207317"/>
                          </a:stretch>
                        </a:blipFill>
                      </a:tcPr>
                    </a:tc>
                    <a:extLst>
                      <a:ext uri="{0D108BD9-81ED-4DB2-BD59-A6C34878D82A}">
                        <a16:rowId xmlns:a16="http://schemas.microsoft.com/office/drawing/2014/main" val="396928043"/>
                      </a:ext>
                    </a:extLst>
                  </a:tr>
                  <a:tr h="518160">
                    <a:tc>
                      <a:txBody>
                        <a:bodyPr/>
                        <a:lstStyle/>
                        <a:p>
                          <a:endParaRPr lang="en-US"/>
                        </a:p>
                      </a:txBody>
                      <a:tcPr>
                        <a:blipFill>
                          <a:blip r:embed="rId3"/>
                          <a:stretch>
                            <a:fillRect l="-2083" t="-97619" r="-202083" b="-102381"/>
                          </a:stretch>
                        </a:blipFill>
                      </a:tcPr>
                    </a:tc>
                    <a:tc>
                      <a:txBody>
                        <a:bodyPr/>
                        <a:lstStyle/>
                        <a:p>
                          <a:endParaRPr lang="en-US"/>
                        </a:p>
                      </a:txBody>
                      <a:tcPr>
                        <a:blipFill>
                          <a:blip r:embed="rId3"/>
                          <a:stretch>
                            <a:fillRect l="-102083" t="-97619" r="-102083" b="-102381"/>
                          </a:stretch>
                        </a:blipFill>
                      </a:tcPr>
                    </a:tc>
                    <a:tc>
                      <a:txBody>
                        <a:bodyPr/>
                        <a:lstStyle/>
                        <a:p>
                          <a:endParaRPr lang="en-US"/>
                        </a:p>
                      </a:txBody>
                      <a:tcPr>
                        <a:blipFill>
                          <a:blip r:embed="rId3"/>
                          <a:stretch>
                            <a:fillRect l="-202083" t="-97619" r="-2083" b="-102381"/>
                          </a:stretch>
                        </a:blipFill>
                      </a:tcPr>
                    </a:tc>
                    <a:extLst>
                      <a:ext uri="{0D108BD9-81ED-4DB2-BD59-A6C34878D82A}">
                        <a16:rowId xmlns:a16="http://schemas.microsoft.com/office/drawing/2014/main" val="210014181"/>
                      </a:ext>
                    </a:extLst>
                  </a:tr>
                  <a:tr h="518160">
                    <a:tc>
                      <a:txBody>
                        <a:bodyPr/>
                        <a:lstStyle/>
                        <a:p>
                          <a:endParaRPr lang="en-US"/>
                        </a:p>
                      </a:txBody>
                      <a:tcPr>
                        <a:blipFill>
                          <a:blip r:embed="rId3"/>
                          <a:stretch>
                            <a:fillRect l="-2083" t="-202439" r="-202083" b="-4878"/>
                          </a:stretch>
                        </a:blipFill>
                      </a:tcPr>
                    </a:tc>
                    <a:tc>
                      <a:txBody>
                        <a:bodyPr/>
                        <a:lstStyle/>
                        <a:p>
                          <a:endParaRPr lang="en-US"/>
                        </a:p>
                      </a:txBody>
                      <a:tcPr>
                        <a:blipFill>
                          <a:blip r:embed="rId3"/>
                          <a:stretch>
                            <a:fillRect l="-102083" t="-202439" r="-102083" b="-4878"/>
                          </a:stretch>
                        </a:blipFill>
                      </a:tcPr>
                    </a:tc>
                    <a:tc>
                      <a:txBody>
                        <a:bodyPr/>
                        <a:lstStyle/>
                        <a:p>
                          <a:endParaRPr lang="en-US"/>
                        </a:p>
                      </a:txBody>
                      <a:tcPr>
                        <a:blipFill>
                          <a:blip r:embed="rId3"/>
                          <a:stretch>
                            <a:fillRect l="-202083" t="-202439" r="-2083" b="-4878"/>
                          </a:stretch>
                        </a:blipFill>
                      </a:tcPr>
                    </a:tc>
                    <a:extLst>
                      <a:ext uri="{0D108BD9-81ED-4DB2-BD59-A6C34878D82A}">
                        <a16:rowId xmlns:a16="http://schemas.microsoft.com/office/drawing/2014/main" val="2822648509"/>
                      </a:ext>
                    </a:extLst>
                  </a:tr>
                </a:tbl>
              </a:graphicData>
            </a:graphic>
          </p:graphicFrame>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686B1D-47C6-2238-7CB9-ED8DE145E497}"/>
                  </a:ext>
                </a:extLst>
              </p:cNvPr>
              <p:cNvSpPr txBox="1"/>
              <p:nvPr/>
            </p:nvSpPr>
            <p:spPr>
              <a:xfrm>
                <a:off x="4901503" y="3815640"/>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B0686B1D-47C6-2238-7CB9-ED8DE145E497}"/>
                  </a:ext>
                </a:extLst>
              </p:cNvPr>
              <p:cNvSpPr txBox="1">
                <a:spLocks noRot="1" noChangeAspect="1" noMove="1" noResize="1" noEditPoints="1" noAdjustHandles="1" noChangeArrowheads="1" noChangeShapeType="1" noTextEdit="1"/>
              </p:cNvSpPr>
              <p:nvPr/>
            </p:nvSpPr>
            <p:spPr>
              <a:xfrm>
                <a:off x="4901503" y="3815640"/>
                <a:ext cx="407278"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AC7B37C6-6B52-1FE0-E7DD-AD14C9F67C4A}"/>
                  </a:ext>
                </a:extLst>
              </p:cNvPr>
              <p:cNvSpPr txBox="1"/>
              <p:nvPr/>
            </p:nvSpPr>
            <p:spPr>
              <a:xfrm>
                <a:off x="7792081" y="381564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AC7B37C6-6B52-1FE0-E7DD-AD14C9F67C4A}"/>
                  </a:ext>
                </a:extLst>
              </p:cNvPr>
              <p:cNvSpPr txBox="1">
                <a:spLocks noRot="1" noChangeAspect="1" noMove="1" noResize="1" noEditPoints="1" noAdjustHandles="1" noChangeArrowheads="1" noChangeShapeType="1" noTextEdit="1"/>
              </p:cNvSpPr>
              <p:nvPr/>
            </p:nvSpPr>
            <p:spPr>
              <a:xfrm>
                <a:off x="7792081" y="3815640"/>
                <a:ext cx="349455" cy="430887"/>
              </a:xfrm>
              <a:prstGeom prst="rect">
                <a:avLst/>
              </a:prstGeom>
              <a:blipFill>
                <a:blip r:embed="rId5"/>
                <a:stretch>
                  <a:fillRect l="-10345" r="-10345"/>
                </a:stretch>
              </a:blipFill>
            </p:spPr>
            <p:txBody>
              <a:bodyPr/>
              <a:lstStyle/>
              <a:p>
                <a:r>
                  <a:rPr lang="en-US">
                    <a:noFill/>
                  </a:rPr>
                  <a:t> </a:t>
                </a:r>
              </a:p>
            </p:txBody>
          </p:sp>
        </mc:Fallback>
      </mc:AlternateContent>
      <p:cxnSp>
        <p:nvCxnSpPr>
          <p:cNvPr id="10" name="Straight Connector 9">
            <a:extLst>
              <a:ext uri="{FF2B5EF4-FFF2-40B4-BE49-F238E27FC236}">
                <a16:creationId xmlns:a16="http://schemas.microsoft.com/office/drawing/2014/main" id="{87FB70E5-2805-2A2E-61EF-428C925D7711}"/>
              </a:ext>
            </a:extLst>
          </p:cNvPr>
          <p:cNvCxnSpPr/>
          <p:nvPr/>
        </p:nvCxnSpPr>
        <p:spPr>
          <a:xfrm>
            <a:off x="457200" y="1879600"/>
            <a:ext cx="0" cy="4102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FCAEF8-D29B-C33D-1078-00F1D7AF4983}"/>
              </a:ext>
            </a:extLst>
          </p:cNvPr>
          <p:cNvCxnSpPr/>
          <p:nvPr/>
        </p:nvCxnSpPr>
        <p:spPr>
          <a:xfrm>
            <a:off x="4825559" y="1841500"/>
            <a:ext cx="0" cy="4102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8B573C-6D3D-AEA6-EB1E-6859093FEE7E}"/>
              </a:ext>
            </a:extLst>
          </p:cNvPr>
          <p:cNvCxnSpPr>
            <a:cxnSpLocks/>
          </p:cNvCxnSpPr>
          <p:nvPr/>
        </p:nvCxnSpPr>
        <p:spPr>
          <a:xfrm>
            <a:off x="457200" y="1816100"/>
            <a:ext cx="4368359" cy="2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28960-8A68-A38F-53A9-5C1C64E32CDC}"/>
              </a:ext>
            </a:extLst>
          </p:cNvPr>
          <p:cNvCxnSpPr>
            <a:cxnSpLocks/>
          </p:cNvCxnSpPr>
          <p:nvPr/>
        </p:nvCxnSpPr>
        <p:spPr>
          <a:xfrm>
            <a:off x="457200" y="5956300"/>
            <a:ext cx="4355659"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B50084F-F3D6-A49D-CFE9-54AE4979B51F}"/>
              </a:ext>
            </a:extLst>
          </p:cNvPr>
          <p:cNvGrpSpPr/>
          <p:nvPr/>
        </p:nvGrpSpPr>
        <p:grpSpPr>
          <a:xfrm>
            <a:off x="444501" y="2323325"/>
            <a:ext cx="585955" cy="3108185"/>
            <a:chOff x="444501" y="2323325"/>
            <a:chExt cx="585955" cy="3108185"/>
          </a:xfrm>
        </p:grpSpPr>
        <p:cxnSp>
          <p:nvCxnSpPr>
            <p:cNvPr id="19" name="Straight Connector 18">
              <a:extLst>
                <a:ext uri="{FF2B5EF4-FFF2-40B4-BE49-F238E27FC236}">
                  <a16:creationId xmlns:a16="http://schemas.microsoft.com/office/drawing/2014/main" id="{7FDF24E0-DA53-DCD9-46EF-D12C8D33A97E}"/>
                </a:ext>
              </a:extLst>
            </p:cNvPr>
            <p:cNvCxnSpPr>
              <a:cxnSpLocks/>
            </p:cNvCxnSpPr>
            <p:nvPr/>
          </p:nvCxnSpPr>
          <p:spPr>
            <a:xfrm>
              <a:off x="469901" y="2323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CB479F-6A16-681D-FEC1-5AA36831B341}"/>
                </a:ext>
              </a:extLst>
            </p:cNvPr>
            <p:cNvCxnSpPr>
              <a:cxnSpLocks/>
            </p:cNvCxnSpPr>
            <p:nvPr/>
          </p:nvCxnSpPr>
          <p:spPr>
            <a:xfrm>
              <a:off x="4445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4A8610-01B8-682E-E88D-B21DC1269463}"/>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3F8DE3-1021-9E0B-3931-6CC626BB8AE6}"/>
                </a:ext>
              </a:extLst>
            </p:cNvPr>
            <p:cNvCxnSpPr>
              <a:cxnSpLocks/>
            </p:cNvCxnSpPr>
            <p:nvPr/>
          </p:nvCxnSpPr>
          <p:spPr>
            <a:xfrm>
              <a:off x="444501" y="38600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D2DF833-E9AE-974F-B1E3-BB82E43F92EC}"/>
                </a:ext>
              </a:extLst>
            </p:cNvPr>
            <p:cNvCxnSpPr>
              <a:cxnSpLocks/>
            </p:cNvCxnSpPr>
            <p:nvPr/>
          </p:nvCxnSpPr>
          <p:spPr>
            <a:xfrm>
              <a:off x="469901" y="43934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61876-2B60-16E2-1C7F-EBA18869BB1A}"/>
                </a:ext>
              </a:extLst>
            </p:cNvPr>
            <p:cNvCxnSpPr>
              <a:cxnSpLocks/>
            </p:cNvCxnSpPr>
            <p:nvPr/>
          </p:nvCxnSpPr>
          <p:spPr>
            <a:xfrm>
              <a:off x="483479" y="49153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AEA13D-74D4-9C8E-ADEB-AC5467D6AC80}"/>
                </a:ext>
              </a:extLst>
            </p:cNvPr>
            <p:cNvCxnSpPr>
              <a:cxnSpLocks/>
            </p:cNvCxnSpPr>
            <p:nvPr/>
          </p:nvCxnSpPr>
          <p:spPr>
            <a:xfrm>
              <a:off x="469901" y="543151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4C8FEFA-B7EB-8912-91FE-925D2A747BA7}"/>
              </a:ext>
            </a:extLst>
          </p:cNvPr>
          <p:cNvGrpSpPr/>
          <p:nvPr/>
        </p:nvGrpSpPr>
        <p:grpSpPr>
          <a:xfrm>
            <a:off x="4296880" y="2336412"/>
            <a:ext cx="585955" cy="3108185"/>
            <a:chOff x="444501" y="2323325"/>
            <a:chExt cx="585955" cy="3108185"/>
          </a:xfrm>
        </p:grpSpPr>
        <p:cxnSp>
          <p:nvCxnSpPr>
            <p:cNvPr id="29" name="Straight Connector 28">
              <a:extLst>
                <a:ext uri="{FF2B5EF4-FFF2-40B4-BE49-F238E27FC236}">
                  <a16:creationId xmlns:a16="http://schemas.microsoft.com/office/drawing/2014/main" id="{E8A4F4B1-76B8-889C-8782-106D45A8E67C}"/>
                </a:ext>
              </a:extLst>
            </p:cNvPr>
            <p:cNvCxnSpPr>
              <a:cxnSpLocks/>
            </p:cNvCxnSpPr>
            <p:nvPr/>
          </p:nvCxnSpPr>
          <p:spPr>
            <a:xfrm>
              <a:off x="469901" y="2323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91E7DC7-0581-EA2B-B842-9D8701A7FBA6}"/>
                </a:ext>
              </a:extLst>
            </p:cNvPr>
            <p:cNvCxnSpPr>
              <a:cxnSpLocks/>
            </p:cNvCxnSpPr>
            <p:nvPr/>
          </p:nvCxnSpPr>
          <p:spPr>
            <a:xfrm>
              <a:off x="4445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AD9160-BBB9-70AD-793E-5DDD07D4E125}"/>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3A2D42-ABE0-EF92-6A71-252B25FC0D89}"/>
                </a:ext>
              </a:extLst>
            </p:cNvPr>
            <p:cNvCxnSpPr>
              <a:cxnSpLocks/>
            </p:cNvCxnSpPr>
            <p:nvPr/>
          </p:nvCxnSpPr>
          <p:spPr>
            <a:xfrm>
              <a:off x="444501" y="38600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7E30C-D06D-E1F5-905C-541665833795}"/>
                </a:ext>
              </a:extLst>
            </p:cNvPr>
            <p:cNvCxnSpPr>
              <a:cxnSpLocks/>
            </p:cNvCxnSpPr>
            <p:nvPr/>
          </p:nvCxnSpPr>
          <p:spPr>
            <a:xfrm>
              <a:off x="469901" y="43934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9B398-F851-4C1D-C4EF-5EB7BECF91E7}"/>
                </a:ext>
              </a:extLst>
            </p:cNvPr>
            <p:cNvCxnSpPr>
              <a:cxnSpLocks/>
            </p:cNvCxnSpPr>
            <p:nvPr/>
          </p:nvCxnSpPr>
          <p:spPr>
            <a:xfrm>
              <a:off x="483479" y="49153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0C8AD0-A28A-D9D3-8035-A191358A459E}"/>
                </a:ext>
              </a:extLst>
            </p:cNvPr>
            <p:cNvCxnSpPr>
              <a:cxnSpLocks/>
            </p:cNvCxnSpPr>
            <p:nvPr/>
          </p:nvCxnSpPr>
          <p:spPr>
            <a:xfrm>
              <a:off x="469901" y="543151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8295817-72E6-F82E-65C9-4AEF4EC47A7B}"/>
              </a:ext>
            </a:extLst>
          </p:cNvPr>
          <p:cNvGrpSpPr/>
          <p:nvPr/>
        </p:nvGrpSpPr>
        <p:grpSpPr>
          <a:xfrm rot="16200000">
            <a:off x="2383548" y="427877"/>
            <a:ext cx="579166" cy="3285987"/>
            <a:chOff x="444501" y="2272525"/>
            <a:chExt cx="579166" cy="3285987"/>
          </a:xfrm>
        </p:grpSpPr>
        <p:cxnSp>
          <p:nvCxnSpPr>
            <p:cNvPr id="37" name="Straight Connector 36">
              <a:extLst>
                <a:ext uri="{FF2B5EF4-FFF2-40B4-BE49-F238E27FC236}">
                  <a16:creationId xmlns:a16="http://schemas.microsoft.com/office/drawing/2014/main" id="{D77CCBED-4823-C731-11A3-36A409B19B7A}"/>
                </a:ext>
              </a:extLst>
            </p:cNvPr>
            <p:cNvCxnSpPr>
              <a:cxnSpLocks/>
            </p:cNvCxnSpPr>
            <p:nvPr/>
          </p:nvCxnSpPr>
          <p:spPr>
            <a:xfrm>
              <a:off x="469901" y="22725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26B399-1988-6C39-15D8-C05ED0752204}"/>
                </a:ext>
              </a:extLst>
            </p:cNvPr>
            <p:cNvCxnSpPr>
              <a:cxnSpLocks/>
            </p:cNvCxnSpPr>
            <p:nvPr/>
          </p:nvCxnSpPr>
          <p:spPr>
            <a:xfrm>
              <a:off x="4572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A5DECD-3F30-6CCC-6B1A-A007A549DBA1}"/>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323BDB-151B-6DB2-27B1-3E4E05FA65DA}"/>
                </a:ext>
              </a:extLst>
            </p:cNvPr>
            <p:cNvCxnSpPr>
              <a:cxnSpLocks/>
            </p:cNvCxnSpPr>
            <p:nvPr/>
          </p:nvCxnSpPr>
          <p:spPr>
            <a:xfrm>
              <a:off x="444501" y="39108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49586F-7259-C961-0B9B-9611C83D69E6}"/>
                </a:ext>
              </a:extLst>
            </p:cNvPr>
            <p:cNvCxnSpPr>
              <a:cxnSpLocks/>
            </p:cNvCxnSpPr>
            <p:nvPr/>
          </p:nvCxnSpPr>
          <p:spPr>
            <a:xfrm>
              <a:off x="469901" y="4482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BF8761B-03B7-460B-D12B-85176D6B2332}"/>
                </a:ext>
              </a:extLst>
            </p:cNvPr>
            <p:cNvCxnSpPr>
              <a:cxnSpLocks/>
            </p:cNvCxnSpPr>
            <p:nvPr/>
          </p:nvCxnSpPr>
          <p:spPr>
            <a:xfrm>
              <a:off x="458079" y="5016996"/>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74B338A-6961-B7FB-F524-012323455E99}"/>
                </a:ext>
              </a:extLst>
            </p:cNvPr>
            <p:cNvCxnSpPr>
              <a:cxnSpLocks/>
            </p:cNvCxnSpPr>
            <p:nvPr/>
          </p:nvCxnSpPr>
          <p:spPr>
            <a:xfrm>
              <a:off x="444501" y="5558512"/>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5C34EAF5-C86F-0B38-D8F8-4880DB17EEB6}"/>
              </a:ext>
            </a:extLst>
          </p:cNvPr>
          <p:cNvGrpSpPr/>
          <p:nvPr/>
        </p:nvGrpSpPr>
        <p:grpSpPr>
          <a:xfrm rot="16200000">
            <a:off x="2380152" y="4082082"/>
            <a:ext cx="585955" cy="3285986"/>
            <a:chOff x="444501" y="2272525"/>
            <a:chExt cx="585955" cy="3285986"/>
          </a:xfrm>
        </p:grpSpPr>
        <p:cxnSp>
          <p:nvCxnSpPr>
            <p:cNvPr id="45" name="Straight Connector 44">
              <a:extLst>
                <a:ext uri="{FF2B5EF4-FFF2-40B4-BE49-F238E27FC236}">
                  <a16:creationId xmlns:a16="http://schemas.microsoft.com/office/drawing/2014/main" id="{C34F07A1-D0DD-DBBC-EA22-12ED015EFAB3}"/>
                </a:ext>
              </a:extLst>
            </p:cNvPr>
            <p:cNvCxnSpPr>
              <a:cxnSpLocks/>
            </p:cNvCxnSpPr>
            <p:nvPr/>
          </p:nvCxnSpPr>
          <p:spPr>
            <a:xfrm>
              <a:off x="469901" y="22725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E284E3-5FD4-D170-14DA-48D9A2E9B4DA}"/>
                </a:ext>
              </a:extLst>
            </p:cNvPr>
            <p:cNvCxnSpPr>
              <a:cxnSpLocks/>
            </p:cNvCxnSpPr>
            <p:nvPr/>
          </p:nvCxnSpPr>
          <p:spPr>
            <a:xfrm>
              <a:off x="4572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9840B2-E84B-D1DC-BBFC-D2F1D0922725}"/>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20A20F-1844-9A8A-1237-6F5BB6FAFF13}"/>
                </a:ext>
              </a:extLst>
            </p:cNvPr>
            <p:cNvCxnSpPr>
              <a:cxnSpLocks/>
            </p:cNvCxnSpPr>
            <p:nvPr/>
          </p:nvCxnSpPr>
          <p:spPr>
            <a:xfrm>
              <a:off x="444501" y="39108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6293EF6-4211-6E5E-B179-67C129DF463C}"/>
                </a:ext>
              </a:extLst>
            </p:cNvPr>
            <p:cNvCxnSpPr>
              <a:cxnSpLocks/>
            </p:cNvCxnSpPr>
            <p:nvPr/>
          </p:nvCxnSpPr>
          <p:spPr>
            <a:xfrm>
              <a:off x="469901" y="4482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845DDA-92B3-B2D1-568B-8BB17C55F4F7}"/>
                </a:ext>
              </a:extLst>
            </p:cNvPr>
            <p:cNvCxnSpPr>
              <a:cxnSpLocks/>
            </p:cNvCxnSpPr>
            <p:nvPr/>
          </p:nvCxnSpPr>
          <p:spPr>
            <a:xfrm>
              <a:off x="483479" y="50169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B01133-E7EE-8802-7317-F29F9B100BC8}"/>
                </a:ext>
              </a:extLst>
            </p:cNvPr>
            <p:cNvCxnSpPr>
              <a:cxnSpLocks/>
            </p:cNvCxnSpPr>
            <p:nvPr/>
          </p:nvCxnSpPr>
          <p:spPr>
            <a:xfrm>
              <a:off x="469901" y="5558511"/>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56" name="Straight Connector 55">
            <a:extLst>
              <a:ext uri="{FF2B5EF4-FFF2-40B4-BE49-F238E27FC236}">
                <a16:creationId xmlns:a16="http://schemas.microsoft.com/office/drawing/2014/main" id="{8B56EB8B-9DA3-53B1-B6A9-1356CC3663EC}"/>
              </a:ext>
            </a:extLst>
          </p:cNvPr>
          <p:cNvCxnSpPr/>
          <p:nvPr/>
        </p:nvCxnSpPr>
        <p:spPr>
          <a:xfrm flipH="1">
            <a:off x="1056734" y="2356696"/>
            <a:ext cx="162466" cy="310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623FAE93-BE17-5D6A-B179-ABA3D1BC4E70}"/>
              </a:ext>
            </a:extLst>
          </p:cNvPr>
          <p:cNvCxnSpPr/>
          <p:nvPr/>
        </p:nvCxnSpPr>
        <p:spPr>
          <a:xfrm flipH="1">
            <a:off x="1209134" y="2509096"/>
            <a:ext cx="162466" cy="310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5C74AF2-33DC-A2F0-B3F1-0A06421C05E6}"/>
              </a:ext>
            </a:extLst>
          </p:cNvPr>
          <p:cNvCxnSpPr/>
          <p:nvPr/>
        </p:nvCxnSpPr>
        <p:spPr>
          <a:xfrm flipH="1">
            <a:off x="2687591" y="3429000"/>
            <a:ext cx="162466" cy="3103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0EA22181-5878-0E05-D2A4-E4FAEBCA94FE}"/>
              </a:ext>
            </a:extLst>
          </p:cNvPr>
          <p:cNvCxnSpPr/>
          <p:nvPr/>
        </p:nvCxnSpPr>
        <p:spPr>
          <a:xfrm flipH="1">
            <a:off x="2928891" y="3543300"/>
            <a:ext cx="162466" cy="31030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60" name="Frame 59">
            <a:extLst>
              <a:ext uri="{FF2B5EF4-FFF2-40B4-BE49-F238E27FC236}">
                <a16:creationId xmlns:a16="http://schemas.microsoft.com/office/drawing/2014/main" id="{E1C30651-BBEC-60DD-A579-A4E093D7C541}"/>
              </a:ext>
            </a:extLst>
          </p:cNvPr>
          <p:cNvSpPr/>
          <p:nvPr/>
        </p:nvSpPr>
        <p:spPr>
          <a:xfrm>
            <a:off x="1030136" y="2347752"/>
            <a:ext cx="1637743" cy="1582898"/>
          </a:xfrm>
          <a:prstGeom prst="frame">
            <a:avLst>
              <a:gd name="adj1" fmla="val 2070"/>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Frame 60">
            <a:extLst>
              <a:ext uri="{FF2B5EF4-FFF2-40B4-BE49-F238E27FC236}">
                <a16:creationId xmlns:a16="http://schemas.microsoft.com/office/drawing/2014/main" id="{67EF0540-10F4-31DD-2A47-87C1CDDA9203}"/>
              </a:ext>
            </a:extLst>
          </p:cNvPr>
          <p:cNvSpPr/>
          <p:nvPr/>
        </p:nvSpPr>
        <p:spPr>
          <a:xfrm>
            <a:off x="2704595" y="3381973"/>
            <a:ext cx="1637743" cy="1582898"/>
          </a:xfrm>
          <a:prstGeom prst="frame">
            <a:avLst>
              <a:gd name="adj1" fmla="val 2070"/>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2" name="Frame 61">
            <a:extLst>
              <a:ext uri="{FF2B5EF4-FFF2-40B4-BE49-F238E27FC236}">
                <a16:creationId xmlns:a16="http://schemas.microsoft.com/office/drawing/2014/main" id="{DC1BB82A-1653-1162-5253-C356105C1D1A}"/>
              </a:ext>
            </a:extLst>
          </p:cNvPr>
          <p:cNvSpPr/>
          <p:nvPr/>
        </p:nvSpPr>
        <p:spPr>
          <a:xfrm>
            <a:off x="2133684" y="2818782"/>
            <a:ext cx="1637743" cy="1582898"/>
          </a:xfrm>
          <a:prstGeom prst="frame">
            <a:avLst>
              <a:gd name="adj1" fmla="val 2070"/>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4" name="TextBox 63">
            <a:extLst>
              <a:ext uri="{FF2B5EF4-FFF2-40B4-BE49-F238E27FC236}">
                <a16:creationId xmlns:a16="http://schemas.microsoft.com/office/drawing/2014/main" id="{28F8820C-F70C-30D0-684A-FF6DE07C7F21}"/>
              </a:ext>
            </a:extLst>
          </p:cNvPr>
          <p:cNvSpPr txBox="1"/>
          <p:nvPr/>
        </p:nvSpPr>
        <p:spPr>
          <a:xfrm>
            <a:off x="991478" y="6324600"/>
            <a:ext cx="3709670" cy="461665"/>
          </a:xfrm>
          <a:prstGeom prst="rect">
            <a:avLst/>
          </a:prstGeom>
          <a:noFill/>
        </p:spPr>
        <p:txBody>
          <a:bodyPr wrap="none" rtlCol="0">
            <a:spAutoFit/>
          </a:bodyPr>
          <a:lstStyle/>
          <a:p>
            <a:r>
              <a:rPr lang="en-US" sz="2400" dirty="0"/>
              <a:t>P =padding =1, 6 x 6 =&gt; 8 x 8</a:t>
            </a:r>
          </a:p>
        </p:txBody>
      </p:sp>
      <p:sp>
        <p:nvSpPr>
          <p:cNvPr id="65" name="TextBox 64">
            <a:extLst>
              <a:ext uri="{FF2B5EF4-FFF2-40B4-BE49-F238E27FC236}">
                <a16:creationId xmlns:a16="http://schemas.microsoft.com/office/drawing/2014/main" id="{A1D631DB-118B-28EC-2037-9E9F1E5F7A46}"/>
              </a:ext>
            </a:extLst>
          </p:cNvPr>
          <p:cNvSpPr txBox="1"/>
          <p:nvPr/>
        </p:nvSpPr>
        <p:spPr>
          <a:xfrm>
            <a:off x="1056734" y="1155700"/>
            <a:ext cx="2024913" cy="461665"/>
          </a:xfrm>
          <a:prstGeom prst="rect">
            <a:avLst/>
          </a:prstGeom>
          <a:noFill/>
        </p:spPr>
        <p:txBody>
          <a:bodyPr wrap="none" rtlCol="0">
            <a:spAutoFit/>
          </a:bodyPr>
          <a:lstStyle/>
          <a:p>
            <a:r>
              <a:rPr lang="en-US" sz="2400" dirty="0"/>
              <a:t>(n+2p) x(n+2p)</a:t>
            </a:r>
          </a:p>
        </p:txBody>
      </p:sp>
      <p:sp>
        <p:nvSpPr>
          <p:cNvPr id="66" name="TextBox 65">
            <a:extLst>
              <a:ext uri="{FF2B5EF4-FFF2-40B4-BE49-F238E27FC236}">
                <a16:creationId xmlns:a16="http://schemas.microsoft.com/office/drawing/2014/main" id="{467047BE-1D4E-C451-98A1-1BD57A060F44}"/>
              </a:ext>
            </a:extLst>
          </p:cNvPr>
          <p:cNvSpPr txBox="1"/>
          <p:nvPr/>
        </p:nvSpPr>
        <p:spPr>
          <a:xfrm>
            <a:off x="6322903" y="2561617"/>
            <a:ext cx="644728" cy="461665"/>
          </a:xfrm>
          <a:prstGeom prst="rect">
            <a:avLst/>
          </a:prstGeom>
          <a:noFill/>
        </p:spPr>
        <p:txBody>
          <a:bodyPr wrap="none" rtlCol="0">
            <a:spAutoFit/>
          </a:bodyPr>
          <a:lstStyle/>
          <a:p>
            <a:r>
              <a:rPr lang="en-US" sz="2400" dirty="0"/>
              <a:t>f x f</a:t>
            </a:r>
          </a:p>
        </p:txBody>
      </p:sp>
      <p:sp>
        <p:nvSpPr>
          <p:cNvPr id="67" name="TextBox 66">
            <a:extLst>
              <a:ext uri="{FF2B5EF4-FFF2-40B4-BE49-F238E27FC236}">
                <a16:creationId xmlns:a16="http://schemas.microsoft.com/office/drawing/2014/main" id="{0C793EE6-F3A7-1465-E890-8A964DCE5256}"/>
              </a:ext>
            </a:extLst>
          </p:cNvPr>
          <p:cNvSpPr txBox="1"/>
          <p:nvPr/>
        </p:nvSpPr>
        <p:spPr>
          <a:xfrm>
            <a:off x="8510973" y="2054824"/>
            <a:ext cx="3016595" cy="461665"/>
          </a:xfrm>
          <a:prstGeom prst="rect">
            <a:avLst/>
          </a:prstGeom>
          <a:noFill/>
        </p:spPr>
        <p:txBody>
          <a:bodyPr wrap="none" rtlCol="0">
            <a:spAutoFit/>
          </a:bodyPr>
          <a:lstStyle/>
          <a:p>
            <a:r>
              <a:rPr lang="en-US" sz="2400" dirty="0"/>
              <a:t>(n+2p-f+1) x(n+2p-f+1)</a:t>
            </a:r>
          </a:p>
        </p:txBody>
      </p:sp>
      <p:sp>
        <p:nvSpPr>
          <p:cNvPr id="68" name="TextBox 67">
            <a:extLst>
              <a:ext uri="{FF2B5EF4-FFF2-40B4-BE49-F238E27FC236}">
                <a16:creationId xmlns:a16="http://schemas.microsoft.com/office/drawing/2014/main" id="{3279490F-8F57-B889-D3FD-4ACF99EFA98E}"/>
              </a:ext>
            </a:extLst>
          </p:cNvPr>
          <p:cNvSpPr txBox="1"/>
          <p:nvPr/>
        </p:nvSpPr>
        <p:spPr>
          <a:xfrm>
            <a:off x="629089" y="1879600"/>
            <a:ext cx="340158" cy="461665"/>
          </a:xfrm>
          <a:prstGeom prst="rect">
            <a:avLst/>
          </a:prstGeom>
          <a:noFill/>
        </p:spPr>
        <p:txBody>
          <a:bodyPr wrap="none" rtlCol="0">
            <a:spAutoFit/>
          </a:bodyPr>
          <a:lstStyle/>
          <a:p>
            <a:r>
              <a:rPr lang="en-US" sz="2400" dirty="0"/>
              <a:t>0</a:t>
            </a:r>
          </a:p>
        </p:txBody>
      </p:sp>
      <p:sp>
        <p:nvSpPr>
          <p:cNvPr id="69" name="TextBox 68">
            <a:extLst>
              <a:ext uri="{FF2B5EF4-FFF2-40B4-BE49-F238E27FC236}">
                <a16:creationId xmlns:a16="http://schemas.microsoft.com/office/drawing/2014/main" id="{A22A762D-C915-2574-0E5F-3F6ACDA98A96}"/>
              </a:ext>
            </a:extLst>
          </p:cNvPr>
          <p:cNvSpPr txBox="1"/>
          <p:nvPr/>
        </p:nvSpPr>
        <p:spPr>
          <a:xfrm>
            <a:off x="1086289" y="1866900"/>
            <a:ext cx="340158" cy="461665"/>
          </a:xfrm>
          <a:prstGeom prst="rect">
            <a:avLst/>
          </a:prstGeom>
          <a:noFill/>
        </p:spPr>
        <p:txBody>
          <a:bodyPr wrap="none" rtlCol="0">
            <a:spAutoFit/>
          </a:bodyPr>
          <a:lstStyle/>
          <a:p>
            <a:r>
              <a:rPr lang="en-US" sz="2400" dirty="0"/>
              <a:t>0</a:t>
            </a:r>
          </a:p>
        </p:txBody>
      </p:sp>
      <p:graphicFrame>
        <p:nvGraphicFramePr>
          <p:cNvPr id="70" name="Table 8">
            <a:extLst>
              <a:ext uri="{FF2B5EF4-FFF2-40B4-BE49-F238E27FC236}">
                <a16:creationId xmlns:a16="http://schemas.microsoft.com/office/drawing/2014/main" id="{2650B038-450A-F807-0EDD-6FF63CC0C940}"/>
              </a:ext>
            </a:extLst>
          </p:cNvPr>
          <p:cNvGraphicFramePr>
            <a:graphicFrameLocks/>
          </p:cNvGraphicFramePr>
          <p:nvPr>
            <p:extLst>
              <p:ext uri="{D42A27DB-BD31-4B8C-83A1-F6EECF244321}">
                <p14:modId xmlns:p14="http://schemas.microsoft.com/office/powerpoint/2010/main" val="3890273967"/>
              </p:ext>
            </p:extLst>
          </p:nvPr>
        </p:nvGraphicFramePr>
        <p:xfrm>
          <a:off x="8433337" y="2635604"/>
          <a:ext cx="3587664" cy="3108960"/>
        </p:xfrm>
        <a:graphic>
          <a:graphicData uri="http://schemas.openxmlformats.org/drawingml/2006/table">
            <a:tbl>
              <a:tblPr firstRow="1" bandRow="1">
                <a:tableStyleId>{5940675A-B579-460E-94D1-54222C63F5DA}</a:tableStyleId>
              </a:tblPr>
              <a:tblGrid>
                <a:gridCol w="597944">
                  <a:extLst>
                    <a:ext uri="{9D8B030D-6E8A-4147-A177-3AD203B41FA5}">
                      <a16:colId xmlns:a16="http://schemas.microsoft.com/office/drawing/2014/main" val="2471437838"/>
                    </a:ext>
                  </a:extLst>
                </a:gridCol>
                <a:gridCol w="597944">
                  <a:extLst>
                    <a:ext uri="{9D8B030D-6E8A-4147-A177-3AD203B41FA5}">
                      <a16:colId xmlns:a16="http://schemas.microsoft.com/office/drawing/2014/main" val="4254794061"/>
                    </a:ext>
                  </a:extLst>
                </a:gridCol>
                <a:gridCol w="597944">
                  <a:extLst>
                    <a:ext uri="{9D8B030D-6E8A-4147-A177-3AD203B41FA5}">
                      <a16:colId xmlns:a16="http://schemas.microsoft.com/office/drawing/2014/main" val="3296321481"/>
                    </a:ext>
                  </a:extLst>
                </a:gridCol>
                <a:gridCol w="597944">
                  <a:extLst>
                    <a:ext uri="{9D8B030D-6E8A-4147-A177-3AD203B41FA5}">
                      <a16:colId xmlns:a16="http://schemas.microsoft.com/office/drawing/2014/main" val="2684408139"/>
                    </a:ext>
                  </a:extLst>
                </a:gridCol>
                <a:gridCol w="597944">
                  <a:extLst>
                    <a:ext uri="{9D8B030D-6E8A-4147-A177-3AD203B41FA5}">
                      <a16:colId xmlns:a16="http://schemas.microsoft.com/office/drawing/2014/main" val="1043152028"/>
                    </a:ext>
                  </a:extLst>
                </a:gridCol>
                <a:gridCol w="597944">
                  <a:extLst>
                    <a:ext uri="{9D8B030D-6E8A-4147-A177-3AD203B41FA5}">
                      <a16:colId xmlns:a16="http://schemas.microsoft.com/office/drawing/2014/main" val="2063554531"/>
                    </a:ext>
                  </a:extLst>
                </a:gridCol>
              </a:tblGrid>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942916105"/>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46499360"/>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214812796"/>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530532713"/>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095325727"/>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4245982981"/>
                  </a:ext>
                </a:extLst>
              </a:tr>
            </a:tbl>
          </a:graphicData>
        </a:graphic>
      </p:graphicFrame>
      <p:cxnSp>
        <p:nvCxnSpPr>
          <p:cNvPr id="71" name="Straight Connector 70">
            <a:extLst>
              <a:ext uri="{FF2B5EF4-FFF2-40B4-BE49-F238E27FC236}">
                <a16:creationId xmlns:a16="http://schemas.microsoft.com/office/drawing/2014/main" id="{54F75962-D6DA-517D-B7CF-3320DD549ABD}"/>
              </a:ext>
            </a:extLst>
          </p:cNvPr>
          <p:cNvCxnSpPr/>
          <p:nvPr/>
        </p:nvCxnSpPr>
        <p:spPr>
          <a:xfrm flipH="1">
            <a:off x="8466473" y="2664248"/>
            <a:ext cx="162466" cy="31030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4E5772D9-CD4B-F227-3384-CC17465AB49D}"/>
              </a:ext>
            </a:extLst>
          </p:cNvPr>
          <p:cNvCxnSpPr>
            <a:cxnSpLocks/>
          </p:cNvCxnSpPr>
          <p:nvPr/>
        </p:nvCxnSpPr>
        <p:spPr>
          <a:xfrm flipH="1">
            <a:off x="8433337" y="2664248"/>
            <a:ext cx="497856" cy="643945"/>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B6E0A46F-676F-060D-020E-2533E3CB0392}"/>
              </a:ext>
            </a:extLst>
          </p:cNvPr>
          <p:cNvCxnSpPr>
            <a:cxnSpLocks/>
          </p:cNvCxnSpPr>
          <p:nvPr/>
        </p:nvCxnSpPr>
        <p:spPr>
          <a:xfrm flipH="1">
            <a:off x="8464974" y="2655711"/>
            <a:ext cx="726069" cy="95452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2B06B815-23D3-8B2A-75D3-F63C0F2FCDD0}"/>
              </a:ext>
            </a:extLst>
          </p:cNvPr>
          <p:cNvCxnSpPr>
            <a:cxnSpLocks/>
          </p:cNvCxnSpPr>
          <p:nvPr/>
        </p:nvCxnSpPr>
        <p:spPr>
          <a:xfrm flipH="1">
            <a:off x="8700106" y="2647174"/>
            <a:ext cx="804303" cy="1051278"/>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39E6DBE0-2AFD-EE1B-963D-163F961B8F36}"/>
              </a:ext>
            </a:extLst>
          </p:cNvPr>
          <p:cNvCxnSpPr>
            <a:cxnSpLocks/>
          </p:cNvCxnSpPr>
          <p:nvPr/>
        </p:nvCxnSpPr>
        <p:spPr>
          <a:xfrm flipH="1">
            <a:off x="9015959" y="2974552"/>
            <a:ext cx="540817" cy="710749"/>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2E2EFC0-8D95-92B8-ECE4-2A8B806CB7A5}"/>
              </a:ext>
            </a:extLst>
          </p:cNvPr>
          <p:cNvCxnSpPr>
            <a:cxnSpLocks/>
          </p:cNvCxnSpPr>
          <p:nvPr/>
        </p:nvCxnSpPr>
        <p:spPr>
          <a:xfrm flipH="1">
            <a:off x="9275809" y="3202701"/>
            <a:ext cx="313366" cy="47103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5842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F2A999-B31D-095E-77E2-B29CF6CD5CA5}"/>
              </a:ext>
            </a:extLst>
          </p:cNvPr>
          <p:cNvSpPr>
            <a:spLocks noGrp="1"/>
          </p:cNvSpPr>
          <p:nvPr>
            <p:ph type="title"/>
          </p:nvPr>
        </p:nvSpPr>
        <p:spPr/>
        <p:txBody>
          <a:bodyPr/>
          <a:lstStyle/>
          <a:p>
            <a:r>
              <a:rPr lang="en-US" dirty="0"/>
              <a:t>Valid and Same convolutions</a:t>
            </a:r>
          </a:p>
        </p:txBody>
      </p:sp>
      <p:sp>
        <p:nvSpPr>
          <p:cNvPr id="3" name="Content Placeholder 2">
            <a:extLst>
              <a:ext uri="{FF2B5EF4-FFF2-40B4-BE49-F238E27FC236}">
                <a16:creationId xmlns:a16="http://schemas.microsoft.com/office/drawing/2014/main" id="{7929D324-4E7D-7AE6-CD0F-8049321CED5C}"/>
              </a:ext>
            </a:extLst>
          </p:cNvPr>
          <p:cNvSpPr>
            <a:spLocks noGrp="1"/>
          </p:cNvSpPr>
          <p:nvPr>
            <p:ph idx="1"/>
          </p:nvPr>
        </p:nvSpPr>
        <p:spPr/>
        <p:txBody>
          <a:bodyPr/>
          <a:lstStyle/>
          <a:p>
            <a:r>
              <a:rPr lang="en-US" dirty="0"/>
              <a:t>Valid padding: no padding</a:t>
            </a:r>
          </a:p>
          <a:p>
            <a:pPr lvl="1"/>
            <a:r>
              <a:rPr lang="en-US" dirty="0"/>
              <a:t>(n x n) * (f x f) --&gt; (n-f+1) x (n-f +1)</a:t>
            </a:r>
          </a:p>
          <a:p>
            <a:r>
              <a:rPr lang="en-US" dirty="0"/>
              <a:t>Same padding: Pad to make output size the same as the input size: </a:t>
            </a:r>
          </a:p>
          <a:p>
            <a:pPr lvl="1"/>
            <a:r>
              <a:rPr lang="en-US" dirty="0"/>
              <a:t>n=n+2p-f+1 =&gt; p=(f-1)/2, f is usually odd number</a:t>
            </a:r>
          </a:p>
          <a:p>
            <a:r>
              <a:rPr lang="en-US" dirty="0"/>
              <a:t>Full padding: </a:t>
            </a:r>
            <a:r>
              <a:rPr lang="en-CA" dirty="0"/>
              <a:t>increases the size of the output by adding zeros to the border of the input.</a:t>
            </a:r>
          </a:p>
          <a:p>
            <a:r>
              <a:rPr lang="en-US" dirty="0"/>
              <a:t>Convolution follows the association rule</a:t>
            </a:r>
          </a:p>
          <a:p>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344F827F-CEB9-BD8B-70A1-1601D9F98F05}"/>
                  </a:ext>
                </a:extLst>
              </p:cNvPr>
              <p:cNvSpPr txBox="1"/>
              <p:nvPr/>
            </p:nvSpPr>
            <p:spPr>
              <a:xfrm>
                <a:off x="1524000" y="5168900"/>
                <a:ext cx="4074449"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d>
                        <m:dPr>
                          <m:ctrlPr>
                            <a:rPr lang="en-US" sz="2800" i="1" smtClean="0">
                              <a:latin typeface="Cambria Math" panose="02040503050406030204" pitchFamily="18" charset="0"/>
                            </a:rPr>
                          </m:ctrlPr>
                        </m:dPr>
                        <m:e>
                          <m:r>
                            <a:rPr lang="en-CA" sz="2800" b="0" i="1" smtClean="0">
                              <a:latin typeface="Cambria Math" panose="02040503050406030204" pitchFamily="18" charset="0"/>
                            </a:rPr>
                            <m:t>𝐴</m:t>
                          </m:r>
                          <m:r>
                            <a:rPr lang="en-CA" sz="2800" b="0" i="1" smtClean="0">
                              <a:latin typeface="Cambria Math" panose="02040503050406030204" pitchFamily="18" charset="0"/>
                            </a:rPr>
                            <m:t>∗</m:t>
                          </m:r>
                          <m:r>
                            <a:rPr lang="en-CA" sz="2800" b="0" i="1" smtClean="0">
                              <a:latin typeface="Cambria Math" panose="02040503050406030204" pitchFamily="18" charset="0"/>
                            </a:rPr>
                            <m:t>𝐵</m:t>
                          </m:r>
                        </m:e>
                      </m:d>
                      <m:r>
                        <a:rPr lang="en-CA" sz="2800" b="0" i="1" smtClean="0">
                          <a:latin typeface="Cambria Math" panose="02040503050406030204" pitchFamily="18" charset="0"/>
                        </a:rPr>
                        <m:t>∗</m:t>
                      </m:r>
                      <m:r>
                        <a:rPr lang="en-CA" sz="2800" b="0" i="1" smtClean="0">
                          <a:latin typeface="Cambria Math" panose="02040503050406030204" pitchFamily="18" charset="0"/>
                        </a:rPr>
                        <m:t>𝐶</m:t>
                      </m:r>
                      <m:r>
                        <a:rPr lang="en-CA" sz="2800" b="0" i="1" smtClean="0">
                          <a:latin typeface="Cambria Math" panose="02040503050406030204" pitchFamily="18" charset="0"/>
                        </a:rPr>
                        <m:t>=</m:t>
                      </m:r>
                      <m:r>
                        <a:rPr lang="en-CA" sz="2800" b="0" i="1" smtClean="0">
                          <a:latin typeface="Cambria Math" panose="02040503050406030204" pitchFamily="18" charset="0"/>
                        </a:rPr>
                        <m:t>𝐴</m:t>
                      </m:r>
                      <m:r>
                        <a:rPr lang="en-CA" sz="2800" b="0" i="1" smtClean="0">
                          <a:latin typeface="Cambria Math" panose="02040503050406030204" pitchFamily="18" charset="0"/>
                        </a:rPr>
                        <m:t>∗(</m:t>
                      </m:r>
                      <m:r>
                        <a:rPr lang="en-CA" sz="2800" b="0" i="1" smtClean="0">
                          <a:latin typeface="Cambria Math" panose="02040503050406030204" pitchFamily="18" charset="0"/>
                        </a:rPr>
                        <m:t>𝐵</m:t>
                      </m:r>
                      <m:r>
                        <a:rPr lang="en-CA" sz="2800" b="0" i="1" smtClean="0">
                          <a:latin typeface="Cambria Math" panose="02040503050406030204" pitchFamily="18" charset="0"/>
                        </a:rPr>
                        <m:t>∗</m:t>
                      </m:r>
                      <m:r>
                        <a:rPr lang="en-CA" sz="2800" b="0" i="1" smtClean="0">
                          <a:latin typeface="Cambria Math" panose="02040503050406030204" pitchFamily="18" charset="0"/>
                        </a:rPr>
                        <m:t>𝐶</m:t>
                      </m:r>
                      <m:r>
                        <a:rPr lang="en-CA" sz="2800" b="0" i="1" smtClean="0">
                          <a:latin typeface="Cambria Math" panose="02040503050406030204" pitchFamily="18" charset="0"/>
                        </a:rPr>
                        <m:t>)</m:t>
                      </m:r>
                    </m:oMath>
                  </m:oMathPara>
                </a14:m>
                <a:endParaRPr lang="en-US" sz="2800" dirty="0"/>
              </a:p>
            </p:txBody>
          </p:sp>
        </mc:Choice>
        <mc:Fallback xmlns="">
          <p:sp>
            <p:nvSpPr>
              <p:cNvPr id="4" name="TextBox 3">
                <a:extLst>
                  <a:ext uri="{FF2B5EF4-FFF2-40B4-BE49-F238E27FC236}">
                    <a16:creationId xmlns:a16="http://schemas.microsoft.com/office/drawing/2014/main" id="{344F827F-CEB9-BD8B-70A1-1601D9F98F05}"/>
                  </a:ext>
                </a:extLst>
              </p:cNvPr>
              <p:cNvSpPr txBox="1">
                <a:spLocks noRot="1" noChangeAspect="1" noMove="1" noResize="1" noEditPoints="1" noAdjustHandles="1" noChangeArrowheads="1" noChangeShapeType="1" noTextEdit="1"/>
              </p:cNvSpPr>
              <p:nvPr/>
            </p:nvSpPr>
            <p:spPr>
              <a:xfrm>
                <a:off x="1524000" y="5168900"/>
                <a:ext cx="4074449" cy="523220"/>
              </a:xfrm>
              <a:prstGeom prst="rect">
                <a:avLst/>
              </a:prstGeom>
              <a:blipFill>
                <a:blip r:embed="rId2"/>
                <a:stretch>
                  <a:fillRect r="-623" b="-19048"/>
                </a:stretch>
              </a:blipFill>
            </p:spPr>
            <p:txBody>
              <a:bodyPr/>
              <a:lstStyle/>
              <a:p>
                <a:r>
                  <a:rPr lang="en-US">
                    <a:noFill/>
                  </a:rPr>
                  <a:t> </a:t>
                </a:r>
              </a:p>
            </p:txBody>
          </p:sp>
        </mc:Fallback>
      </mc:AlternateContent>
    </p:spTree>
    <p:extLst>
      <p:ext uri="{BB962C8B-B14F-4D97-AF65-F5344CB8AC3E}">
        <p14:creationId xmlns:p14="http://schemas.microsoft.com/office/powerpoint/2010/main" val="1595979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806B5-5FFD-DFDB-7BC7-5D452C367A4A}"/>
              </a:ext>
            </a:extLst>
          </p:cNvPr>
          <p:cNvSpPr>
            <a:spLocks noGrp="1"/>
          </p:cNvSpPr>
          <p:nvPr>
            <p:ph type="title"/>
          </p:nvPr>
        </p:nvSpPr>
        <p:spPr>
          <a:xfrm>
            <a:off x="838200" y="365125"/>
            <a:ext cx="10515600" cy="857567"/>
          </a:xfrm>
        </p:spPr>
        <p:txBody>
          <a:bodyPr/>
          <a:lstStyle/>
          <a:p>
            <a:pPr algn="ctr"/>
            <a:r>
              <a:rPr lang="en-US" dirty="0"/>
              <a:t>Stride</a:t>
            </a:r>
          </a:p>
        </p:txBody>
      </p:sp>
      <p:graphicFrame>
        <p:nvGraphicFramePr>
          <p:cNvPr id="6" name="Table 8">
            <a:extLst>
              <a:ext uri="{FF2B5EF4-FFF2-40B4-BE49-F238E27FC236}">
                <a16:creationId xmlns:a16="http://schemas.microsoft.com/office/drawing/2014/main" id="{6BE426ED-953C-D189-FE43-981A12031F55}"/>
              </a:ext>
            </a:extLst>
          </p:cNvPr>
          <p:cNvGraphicFramePr>
            <a:graphicFrameLocks/>
          </p:cNvGraphicFramePr>
          <p:nvPr>
            <p:extLst>
              <p:ext uri="{D42A27DB-BD31-4B8C-83A1-F6EECF244321}">
                <p14:modId xmlns:p14="http://schemas.microsoft.com/office/powerpoint/2010/main" val="2147367822"/>
              </p:ext>
            </p:extLst>
          </p:nvPr>
        </p:nvGraphicFramePr>
        <p:xfrm>
          <a:off x="838200" y="1690688"/>
          <a:ext cx="3746498" cy="3627120"/>
        </p:xfrm>
        <a:graphic>
          <a:graphicData uri="http://schemas.openxmlformats.org/drawingml/2006/table">
            <a:tbl>
              <a:tblPr firstRow="1" bandRow="1">
                <a:tableStyleId>{5940675A-B579-460E-94D1-54222C63F5DA}</a:tableStyleId>
              </a:tblPr>
              <a:tblGrid>
                <a:gridCol w="527465">
                  <a:extLst>
                    <a:ext uri="{9D8B030D-6E8A-4147-A177-3AD203B41FA5}">
                      <a16:colId xmlns:a16="http://schemas.microsoft.com/office/drawing/2014/main" val="2723279792"/>
                    </a:ext>
                  </a:extLst>
                </a:gridCol>
                <a:gridCol w="527465">
                  <a:extLst>
                    <a:ext uri="{9D8B030D-6E8A-4147-A177-3AD203B41FA5}">
                      <a16:colId xmlns:a16="http://schemas.microsoft.com/office/drawing/2014/main" val="2471437838"/>
                    </a:ext>
                  </a:extLst>
                </a:gridCol>
                <a:gridCol w="545548">
                  <a:extLst>
                    <a:ext uri="{9D8B030D-6E8A-4147-A177-3AD203B41FA5}">
                      <a16:colId xmlns:a16="http://schemas.microsoft.com/office/drawing/2014/main" val="4254794061"/>
                    </a:ext>
                  </a:extLst>
                </a:gridCol>
                <a:gridCol w="536505">
                  <a:extLst>
                    <a:ext uri="{9D8B030D-6E8A-4147-A177-3AD203B41FA5}">
                      <a16:colId xmlns:a16="http://schemas.microsoft.com/office/drawing/2014/main" val="3296321481"/>
                    </a:ext>
                  </a:extLst>
                </a:gridCol>
                <a:gridCol w="536505">
                  <a:extLst>
                    <a:ext uri="{9D8B030D-6E8A-4147-A177-3AD203B41FA5}">
                      <a16:colId xmlns:a16="http://schemas.microsoft.com/office/drawing/2014/main" val="2684408139"/>
                    </a:ext>
                  </a:extLst>
                </a:gridCol>
                <a:gridCol w="536505">
                  <a:extLst>
                    <a:ext uri="{9D8B030D-6E8A-4147-A177-3AD203B41FA5}">
                      <a16:colId xmlns:a16="http://schemas.microsoft.com/office/drawing/2014/main" val="1043152028"/>
                    </a:ext>
                  </a:extLst>
                </a:gridCol>
                <a:gridCol w="536505">
                  <a:extLst>
                    <a:ext uri="{9D8B030D-6E8A-4147-A177-3AD203B41FA5}">
                      <a16:colId xmlns:a16="http://schemas.microsoft.com/office/drawing/2014/main" val="2063554531"/>
                    </a:ext>
                  </a:extLst>
                </a:gridCol>
              </a:tblGrid>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845164544"/>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42916105"/>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446499360"/>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14812796"/>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530532713"/>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095325727"/>
                  </a:ext>
                </a:extLst>
              </a:tr>
              <a:tr h="499715">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45982981"/>
                  </a:ext>
                </a:extLst>
              </a:tr>
            </a:tbl>
          </a:graphicData>
        </a:graphic>
      </p:graphicFrame>
      <p:sp>
        <p:nvSpPr>
          <p:cNvPr id="7" name="Frame 6">
            <a:extLst>
              <a:ext uri="{FF2B5EF4-FFF2-40B4-BE49-F238E27FC236}">
                <a16:creationId xmlns:a16="http://schemas.microsoft.com/office/drawing/2014/main" id="{C3D08192-C771-AAA8-29B0-2E44AE748EF7}"/>
              </a:ext>
            </a:extLst>
          </p:cNvPr>
          <p:cNvSpPr/>
          <p:nvPr/>
        </p:nvSpPr>
        <p:spPr>
          <a:xfrm>
            <a:off x="838200" y="1690688"/>
            <a:ext cx="1637743" cy="1582898"/>
          </a:xfrm>
          <a:prstGeom prst="frame">
            <a:avLst>
              <a:gd name="adj1" fmla="val 2070"/>
            </a:avLst>
          </a:prstGeom>
          <a:solidFill>
            <a:srgbClr val="00B050"/>
          </a:solid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54F0B2DD-F90B-1072-555F-F9044DE04F6E}"/>
              </a:ext>
            </a:extLst>
          </p:cNvPr>
          <p:cNvSpPr/>
          <p:nvPr/>
        </p:nvSpPr>
        <p:spPr>
          <a:xfrm>
            <a:off x="1892577" y="1690688"/>
            <a:ext cx="1637743" cy="1582898"/>
          </a:xfrm>
          <a:prstGeom prst="frame">
            <a:avLst>
              <a:gd name="adj1" fmla="val 2070"/>
            </a:avLst>
          </a:prstGeom>
          <a:solidFill>
            <a:srgbClr val="00B050"/>
          </a:solid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25CF86DC-510E-F4DB-BBDC-84A88F84887B}"/>
              </a:ext>
            </a:extLst>
          </p:cNvPr>
          <p:cNvSpPr/>
          <p:nvPr/>
        </p:nvSpPr>
        <p:spPr>
          <a:xfrm>
            <a:off x="838200" y="2729466"/>
            <a:ext cx="1637743" cy="1582898"/>
          </a:xfrm>
          <a:prstGeom prst="frame">
            <a:avLst>
              <a:gd name="adj1" fmla="val 2070"/>
            </a:avLst>
          </a:prstGeom>
          <a:solidFill>
            <a:srgbClr val="00B050"/>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Curved Right Arrow 11">
            <a:extLst>
              <a:ext uri="{FF2B5EF4-FFF2-40B4-BE49-F238E27FC236}">
                <a16:creationId xmlns:a16="http://schemas.microsoft.com/office/drawing/2014/main" id="{E846FA11-CE4B-0FD4-C470-CA44C31594EF}"/>
              </a:ext>
            </a:extLst>
          </p:cNvPr>
          <p:cNvSpPr/>
          <p:nvPr/>
        </p:nvSpPr>
        <p:spPr>
          <a:xfrm>
            <a:off x="0" y="1690688"/>
            <a:ext cx="838200" cy="123031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Curved Down Arrow 12">
            <a:extLst>
              <a:ext uri="{FF2B5EF4-FFF2-40B4-BE49-F238E27FC236}">
                <a16:creationId xmlns:a16="http://schemas.microsoft.com/office/drawing/2014/main" id="{BDC1BDA9-08FB-6056-AA55-615DCEB8F7C8}"/>
              </a:ext>
            </a:extLst>
          </p:cNvPr>
          <p:cNvSpPr/>
          <p:nvPr/>
        </p:nvSpPr>
        <p:spPr>
          <a:xfrm>
            <a:off x="838200" y="838200"/>
            <a:ext cx="1320800" cy="85248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graphicFrame>
            <p:nvGraphicFramePr>
              <p:cNvPr id="14" name="Table 10">
                <a:extLst>
                  <a:ext uri="{FF2B5EF4-FFF2-40B4-BE49-F238E27FC236}">
                    <a16:creationId xmlns:a16="http://schemas.microsoft.com/office/drawing/2014/main" id="{FFDCAFEB-222D-8F13-9081-D20C5E2A3BD0}"/>
                  </a:ext>
                </a:extLst>
              </p:cNvPr>
              <p:cNvGraphicFramePr>
                <a:graphicFrameLocks noGrp="1"/>
              </p:cNvGraphicFramePr>
              <p:nvPr>
                <p:extLst>
                  <p:ext uri="{D42A27DB-BD31-4B8C-83A1-F6EECF244321}">
                    <p14:modId xmlns:p14="http://schemas.microsoft.com/office/powerpoint/2010/main" val="4104595962"/>
                  </p:ext>
                </p:extLst>
              </p:nvPr>
            </p:nvGraphicFramePr>
            <p:xfrm>
              <a:off x="5784858" y="2757884"/>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2</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3</m:t>
                                    </m:r>
                                  </m:sub>
                                </m:sSub>
                              </m:oMath>
                            </m:oMathPara>
                          </a14:m>
                          <a:endParaRPr lang="en-US" sz="2800" dirty="0"/>
                        </a:p>
                      </a:txBody>
                      <a:tcPr/>
                    </a:tc>
                    <a:extLst>
                      <a:ext uri="{0D108BD9-81ED-4DB2-BD59-A6C34878D82A}">
                        <a16:rowId xmlns:a16="http://schemas.microsoft.com/office/drawing/2014/main" val="396928043"/>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4</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5</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6</m:t>
                                    </m:r>
                                  </m:sub>
                                </m:sSub>
                              </m:oMath>
                            </m:oMathPara>
                          </a14:m>
                          <a:endParaRPr lang="en-US" sz="2800" dirty="0"/>
                        </a:p>
                      </a:txBody>
                      <a:tcPr/>
                    </a:tc>
                    <a:extLst>
                      <a:ext uri="{0D108BD9-81ED-4DB2-BD59-A6C34878D82A}">
                        <a16:rowId xmlns:a16="http://schemas.microsoft.com/office/drawing/2014/main" val="210014181"/>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7</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8</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9</m:t>
                                    </m:r>
                                  </m:sub>
                                </m:sSub>
                              </m:oMath>
                            </m:oMathPara>
                          </a14:m>
                          <a:endParaRPr lang="en-US" sz="2800" dirty="0"/>
                        </a:p>
                      </a:txBody>
                      <a:tcPr/>
                    </a:tc>
                    <a:extLst>
                      <a:ext uri="{0D108BD9-81ED-4DB2-BD59-A6C34878D82A}">
                        <a16:rowId xmlns:a16="http://schemas.microsoft.com/office/drawing/2014/main" val="2822648509"/>
                      </a:ext>
                    </a:extLst>
                  </a:tr>
                </a:tbl>
              </a:graphicData>
            </a:graphic>
          </p:graphicFrame>
        </mc:Choice>
        <mc:Fallback xmlns="">
          <p:graphicFrame>
            <p:nvGraphicFramePr>
              <p:cNvPr id="14" name="Table 10">
                <a:extLst>
                  <a:ext uri="{FF2B5EF4-FFF2-40B4-BE49-F238E27FC236}">
                    <a16:creationId xmlns:a16="http://schemas.microsoft.com/office/drawing/2014/main" id="{FFDCAFEB-222D-8F13-9081-D20C5E2A3BD0}"/>
                  </a:ext>
                </a:extLst>
              </p:cNvPr>
              <p:cNvGraphicFramePr>
                <a:graphicFrameLocks noGrp="1"/>
              </p:cNvGraphicFramePr>
              <p:nvPr>
                <p:extLst>
                  <p:ext uri="{D42A27DB-BD31-4B8C-83A1-F6EECF244321}">
                    <p14:modId xmlns:p14="http://schemas.microsoft.com/office/powerpoint/2010/main" val="4104595962"/>
                  </p:ext>
                </p:extLst>
              </p:nvPr>
            </p:nvGraphicFramePr>
            <p:xfrm>
              <a:off x="5784858" y="2757884"/>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2"/>
                          <a:stretch>
                            <a:fillRect l="-2083" t="-2439" r="-202083" b="-207317"/>
                          </a:stretch>
                        </a:blipFill>
                      </a:tcPr>
                    </a:tc>
                    <a:tc>
                      <a:txBody>
                        <a:bodyPr/>
                        <a:lstStyle/>
                        <a:p>
                          <a:endParaRPr lang="en-US"/>
                        </a:p>
                      </a:txBody>
                      <a:tcPr>
                        <a:blipFill>
                          <a:blip r:embed="rId2"/>
                          <a:stretch>
                            <a:fillRect l="-100000" t="-2439" r="-97959" b="-207317"/>
                          </a:stretch>
                        </a:blipFill>
                      </a:tcPr>
                    </a:tc>
                    <a:tc>
                      <a:txBody>
                        <a:bodyPr/>
                        <a:lstStyle/>
                        <a:p>
                          <a:endParaRPr lang="en-US"/>
                        </a:p>
                      </a:txBody>
                      <a:tcPr>
                        <a:blipFill>
                          <a:blip r:embed="rId2"/>
                          <a:stretch>
                            <a:fillRect l="-204167" t="-2439" b="-207317"/>
                          </a:stretch>
                        </a:blipFill>
                      </a:tcPr>
                    </a:tc>
                    <a:extLst>
                      <a:ext uri="{0D108BD9-81ED-4DB2-BD59-A6C34878D82A}">
                        <a16:rowId xmlns:a16="http://schemas.microsoft.com/office/drawing/2014/main" val="396928043"/>
                      </a:ext>
                    </a:extLst>
                  </a:tr>
                  <a:tr h="518160">
                    <a:tc>
                      <a:txBody>
                        <a:bodyPr/>
                        <a:lstStyle/>
                        <a:p>
                          <a:endParaRPr lang="en-US"/>
                        </a:p>
                      </a:txBody>
                      <a:tcPr>
                        <a:blipFill>
                          <a:blip r:embed="rId2"/>
                          <a:stretch>
                            <a:fillRect l="-2083" t="-102439" r="-202083" b="-107317"/>
                          </a:stretch>
                        </a:blipFill>
                      </a:tcPr>
                    </a:tc>
                    <a:tc>
                      <a:txBody>
                        <a:bodyPr/>
                        <a:lstStyle/>
                        <a:p>
                          <a:endParaRPr lang="en-US"/>
                        </a:p>
                      </a:txBody>
                      <a:tcPr>
                        <a:blipFill>
                          <a:blip r:embed="rId2"/>
                          <a:stretch>
                            <a:fillRect l="-100000" t="-102439" r="-97959" b="-107317"/>
                          </a:stretch>
                        </a:blipFill>
                      </a:tcPr>
                    </a:tc>
                    <a:tc>
                      <a:txBody>
                        <a:bodyPr/>
                        <a:lstStyle/>
                        <a:p>
                          <a:endParaRPr lang="en-US"/>
                        </a:p>
                      </a:txBody>
                      <a:tcPr>
                        <a:blipFill>
                          <a:blip r:embed="rId2"/>
                          <a:stretch>
                            <a:fillRect l="-204167" t="-102439" b="-107317"/>
                          </a:stretch>
                        </a:blipFill>
                      </a:tcPr>
                    </a:tc>
                    <a:extLst>
                      <a:ext uri="{0D108BD9-81ED-4DB2-BD59-A6C34878D82A}">
                        <a16:rowId xmlns:a16="http://schemas.microsoft.com/office/drawing/2014/main" val="210014181"/>
                      </a:ext>
                    </a:extLst>
                  </a:tr>
                  <a:tr h="518160">
                    <a:tc>
                      <a:txBody>
                        <a:bodyPr/>
                        <a:lstStyle/>
                        <a:p>
                          <a:endParaRPr lang="en-US"/>
                        </a:p>
                      </a:txBody>
                      <a:tcPr>
                        <a:blipFill>
                          <a:blip r:embed="rId2"/>
                          <a:stretch>
                            <a:fillRect l="-2083" t="-202439" r="-202083" b="-7317"/>
                          </a:stretch>
                        </a:blipFill>
                      </a:tcPr>
                    </a:tc>
                    <a:tc>
                      <a:txBody>
                        <a:bodyPr/>
                        <a:lstStyle/>
                        <a:p>
                          <a:endParaRPr lang="en-US"/>
                        </a:p>
                      </a:txBody>
                      <a:tcPr>
                        <a:blipFill>
                          <a:blip r:embed="rId2"/>
                          <a:stretch>
                            <a:fillRect l="-100000" t="-202439" r="-97959" b="-7317"/>
                          </a:stretch>
                        </a:blipFill>
                      </a:tcPr>
                    </a:tc>
                    <a:tc>
                      <a:txBody>
                        <a:bodyPr/>
                        <a:lstStyle/>
                        <a:p>
                          <a:endParaRPr lang="en-US"/>
                        </a:p>
                      </a:txBody>
                      <a:tcPr>
                        <a:blipFill>
                          <a:blip r:embed="rId2"/>
                          <a:stretch>
                            <a:fillRect l="-204167" t="-202439" b="-7317"/>
                          </a:stretch>
                        </a:blipFill>
                      </a:tcPr>
                    </a:tc>
                    <a:extLst>
                      <a:ext uri="{0D108BD9-81ED-4DB2-BD59-A6C34878D82A}">
                        <a16:rowId xmlns:a16="http://schemas.microsoft.com/office/drawing/2014/main" val="2822648509"/>
                      </a:ext>
                    </a:extLst>
                  </a:tr>
                </a:tbl>
              </a:graphicData>
            </a:graphic>
          </p:graphicFrame>
        </mc:Fallback>
      </mc:AlternateContent>
      <p:graphicFrame>
        <p:nvGraphicFramePr>
          <p:cNvPr id="15" name="Table 10">
            <a:extLst>
              <a:ext uri="{FF2B5EF4-FFF2-40B4-BE49-F238E27FC236}">
                <a16:creationId xmlns:a16="http://schemas.microsoft.com/office/drawing/2014/main" id="{976D204E-0F59-24F2-FB35-D8C703F0A857}"/>
              </a:ext>
            </a:extLst>
          </p:cNvPr>
          <p:cNvGraphicFramePr>
            <a:graphicFrameLocks noGrp="1"/>
          </p:cNvGraphicFramePr>
          <p:nvPr>
            <p:extLst>
              <p:ext uri="{D42A27DB-BD31-4B8C-83A1-F6EECF244321}">
                <p14:modId xmlns:p14="http://schemas.microsoft.com/office/powerpoint/2010/main" val="1267516339"/>
              </p:ext>
            </p:extLst>
          </p:nvPr>
        </p:nvGraphicFramePr>
        <p:xfrm>
          <a:off x="8677000" y="2727008"/>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96928043"/>
                  </a:ext>
                </a:extLst>
              </a:tr>
              <a:tr h="517466">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10014181"/>
                  </a:ext>
                </a:extLst>
              </a:tr>
              <a:tr h="517466">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822648509"/>
                  </a:ext>
                </a:extLst>
              </a:tr>
            </a:tbl>
          </a:graphicData>
        </a:graphic>
      </p:graphicFrame>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E21B013-5E27-670D-D5F8-853183D17054}"/>
                  </a:ext>
                </a:extLst>
              </p:cNvPr>
              <p:cNvSpPr txBox="1"/>
              <p:nvPr/>
            </p:nvSpPr>
            <p:spPr>
              <a:xfrm>
                <a:off x="7995896" y="331968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9E21B013-5E27-670D-D5F8-853183D17054}"/>
                  </a:ext>
                </a:extLst>
              </p:cNvPr>
              <p:cNvSpPr txBox="1">
                <a:spLocks noRot="1" noChangeAspect="1" noMove="1" noResize="1" noEditPoints="1" noAdjustHandles="1" noChangeArrowheads="1" noChangeShapeType="1" noTextEdit="1"/>
              </p:cNvSpPr>
              <p:nvPr/>
            </p:nvSpPr>
            <p:spPr>
              <a:xfrm>
                <a:off x="7995896" y="3319680"/>
                <a:ext cx="349455" cy="430887"/>
              </a:xfrm>
              <a:prstGeom prst="rect">
                <a:avLst/>
              </a:prstGeom>
              <a:blipFill>
                <a:blip r:embed="rId3"/>
                <a:stretch>
                  <a:fillRect l="-10345" r="-689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9C7790DC-2FB5-A1A5-705D-56D40726A2B4}"/>
                  </a:ext>
                </a:extLst>
              </p:cNvPr>
              <p:cNvSpPr txBox="1"/>
              <p:nvPr/>
            </p:nvSpPr>
            <p:spPr>
              <a:xfrm>
                <a:off x="4901503" y="3294940"/>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7" name="TextBox 16">
                <a:extLst>
                  <a:ext uri="{FF2B5EF4-FFF2-40B4-BE49-F238E27FC236}">
                    <a16:creationId xmlns:a16="http://schemas.microsoft.com/office/drawing/2014/main" id="{9C7790DC-2FB5-A1A5-705D-56D40726A2B4}"/>
                  </a:ext>
                </a:extLst>
              </p:cNvPr>
              <p:cNvSpPr txBox="1">
                <a:spLocks noRot="1" noChangeAspect="1" noMove="1" noResize="1" noEditPoints="1" noAdjustHandles="1" noChangeArrowheads="1" noChangeShapeType="1" noTextEdit="1"/>
              </p:cNvSpPr>
              <p:nvPr/>
            </p:nvSpPr>
            <p:spPr>
              <a:xfrm>
                <a:off x="4901503" y="3294940"/>
                <a:ext cx="407278"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68B78B0-2B7E-1204-2C95-986DC7E15FC3}"/>
                  </a:ext>
                </a:extLst>
              </p:cNvPr>
              <p:cNvSpPr txBox="1"/>
              <p:nvPr/>
            </p:nvSpPr>
            <p:spPr>
              <a:xfrm>
                <a:off x="838200" y="5740400"/>
                <a:ext cx="9183668" cy="80438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400" i="1" dirty="0" smtClean="0">
                          <a:latin typeface="Cambria Math" panose="02040503050406030204" pitchFamily="18" charset="0"/>
                        </a:rPr>
                        <m:t>𝑛</m:t>
                      </m:r>
                      <m:r>
                        <a:rPr lang="en-US" sz="2400" i="1" dirty="0" smtClean="0">
                          <a:latin typeface="Cambria Math" panose="02040503050406030204" pitchFamily="18" charset="0"/>
                        </a:rPr>
                        <m:t> × </m:t>
                      </m:r>
                      <m:r>
                        <a:rPr lang="en-US" sz="2400" i="1" dirty="0" smtClean="0">
                          <a:latin typeface="Cambria Math" panose="02040503050406030204" pitchFamily="18" charset="0"/>
                        </a:rPr>
                        <m:t>𝑛</m:t>
                      </m:r>
                      <m:r>
                        <a:rPr lang="en-CA" sz="2400" b="0" i="1" dirty="0" smtClean="0">
                          <a:latin typeface="Cambria Math" panose="02040503050406030204" pitchFamily="18" charset="0"/>
                        </a:rPr>
                        <m:t> ∗</m:t>
                      </m:r>
                      <m:r>
                        <a:rPr lang="en-CA" sz="2400" b="0" i="1" dirty="0" smtClean="0">
                          <a:latin typeface="Cambria Math" panose="02040503050406030204" pitchFamily="18" charset="0"/>
                        </a:rPr>
                        <m:t>𝑓</m:t>
                      </m:r>
                      <m:r>
                        <a:rPr lang="en-CA" sz="2400" b="0" i="1" dirty="0" smtClean="0">
                          <a:latin typeface="Cambria Math" panose="02040503050406030204" pitchFamily="18" charset="0"/>
                        </a:rPr>
                        <m:t> × </m:t>
                      </m:r>
                      <m:r>
                        <a:rPr lang="en-CA" sz="2400" b="0" i="1" dirty="0" smtClean="0">
                          <a:latin typeface="Cambria Math" panose="02040503050406030204" pitchFamily="18" charset="0"/>
                          <a:ea typeface="Cambria Math" panose="02040503050406030204" pitchFamily="18" charset="0"/>
                        </a:rPr>
                        <m:t>𝑓</m:t>
                      </m:r>
                      <m:r>
                        <a:rPr lang="en-CA" sz="2400" b="0" i="1" dirty="0" smtClean="0">
                          <a:latin typeface="Cambria Math" panose="02040503050406030204" pitchFamily="18" charset="0"/>
                          <a:ea typeface="Cambria Math" panose="02040503050406030204" pitchFamily="18" charset="0"/>
                        </a:rPr>
                        <m:t> </m:t>
                      </m:r>
                      <m:r>
                        <a:rPr lang="en-CA" sz="2400" b="0" i="1" dirty="0" smtClean="0">
                          <a:latin typeface="Cambria Math" panose="02040503050406030204" pitchFamily="18" charset="0"/>
                          <a:ea typeface="Cambria Math" panose="02040503050406030204" pitchFamily="18" charset="0"/>
                        </a:rPr>
                        <m:t>𝑤𝑖𝑡h</m:t>
                      </m:r>
                      <m:r>
                        <a:rPr lang="en-CA" sz="2400" b="0" i="1" dirty="0" smtClean="0">
                          <a:latin typeface="Cambria Math" panose="02040503050406030204" pitchFamily="18" charset="0"/>
                          <a:ea typeface="Cambria Math" panose="02040503050406030204" pitchFamily="18" charset="0"/>
                        </a:rPr>
                        <m:t> </m:t>
                      </m:r>
                      <m:r>
                        <a:rPr lang="en-CA" sz="2400" b="0" i="1" dirty="0" smtClean="0">
                          <a:latin typeface="Cambria Math" panose="02040503050406030204" pitchFamily="18" charset="0"/>
                          <a:ea typeface="Cambria Math" panose="02040503050406030204" pitchFamily="18" charset="0"/>
                        </a:rPr>
                        <m:t>𝑠𝑡𝑟𝑖𝑑𝑒</m:t>
                      </m:r>
                      <m:r>
                        <a:rPr lang="en-CA" sz="2400" b="0" i="1" dirty="0" smtClean="0">
                          <a:latin typeface="Cambria Math" panose="02040503050406030204" pitchFamily="18" charset="0"/>
                          <a:ea typeface="Cambria Math" panose="02040503050406030204" pitchFamily="18" charset="0"/>
                        </a:rPr>
                        <m:t> </m:t>
                      </m:r>
                      <m:r>
                        <a:rPr lang="en-CA" sz="2400" b="0" i="1" dirty="0" smtClean="0">
                          <a:latin typeface="Cambria Math" panose="02040503050406030204" pitchFamily="18" charset="0"/>
                          <a:ea typeface="Cambria Math" panose="02040503050406030204" pitchFamily="18" charset="0"/>
                        </a:rPr>
                        <m:t>𝑆</m:t>
                      </m:r>
                      <m:r>
                        <a:rPr lang="en-CA" sz="2400" b="0" i="1" dirty="0" smtClean="0">
                          <a:latin typeface="Cambria Math" panose="02040503050406030204" pitchFamily="18" charset="0"/>
                          <a:ea typeface="Cambria Math" panose="02040503050406030204" pitchFamily="18" charset="0"/>
                        </a:rPr>
                        <m:t>⇒</m:t>
                      </m:r>
                      <m:d>
                        <m:dPr>
                          <m:begChr m:val="⌊"/>
                          <m:endChr m:val="⌋"/>
                          <m:ctrlPr>
                            <a:rPr lang="en-CA" sz="2400" b="0" i="1" dirty="0" smtClean="0">
                              <a:latin typeface="Cambria Math" panose="02040503050406030204" pitchFamily="18" charset="0"/>
                              <a:ea typeface="Cambria Math" panose="02040503050406030204" pitchFamily="18" charset="0"/>
                            </a:rPr>
                          </m:ctrlPr>
                        </m:dPr>
                        <m:e>
                          <m:f>
                            <m:fPr>
                              <m:ctrlPr>
                                <a:rPr lang="en-CA" sz="2400" b="0" i="1" dirty="0" smtClean="0">
                                  <a:latin typeface="Cambria Math" panose="02040503050406030204" pitchFamily="18" charset="0"/>
                                  <a:ea typeface="Cambria Math" panose="02040503050406030204" pitchFamily="18" charset="0"/>
                                </a:rPr>
                              </m:ctrlPr>
                            </m:fPr>
                            <m:num>
                              <m:r>
                                <a:rPr lang="en-CA" sz="2400" b="0" i="1" dirty="0" smtClean="0">
                                  <a:latin typeface="Cambria Math" panose="02040503050406030204" pitchFamily="18" charset="0"/>
                                  <a:ea typeface="Cambria Math" panose="02040503050406030204" pitchFamily="18" charset="0"/>
                                </a:rPr>
                                <m:t>𝑛</m:t>
                              </m:r>
                              <m:r>
                                <a:rPr lang="en-CA" sz="2400" b="0" i="1" dirty="0" smtClean="0">
                                  <a:latin typeface="Cambria Math" panose="02040503050406030204" pitchFamily="18" charset="0"/>
                                  <a:ea typeface="Cambria Math" panose="02040503050406030204" pitchFamily="18" charset="0"/>
                                </a:rPr>
                                <m:t>+2</m:t>
                              </m:r>
                              <m:r>
                                <a:rPr lang="en-CA" sz="2400" b="0" i="1" dirty="0" smtClean="0">
                                  <a:latin typeface="Cambria Math" panose="02040503050406030204" pitchFamily="18" charset="0"/>
                                  <a:ea typeface="Cambria Math" panose="02040503050406030204" pitchFamily="18" charset="0"/>
                                </a:rPr>
                                <m:t>𝑝</m:t>
                              </m:r>
                              <m:r>
                                <a:rPr lang="en-CA" sz="2400" b="0" i="1" dirty="0" smtClean="0">
                                  <a:latin typeface="Cambria Math" panose="02040503050406030204" pitchFamily="18" charset="0"/>
                                  <a:ea typeface="Cambria Math" panose="02040503050406030204" pitchFamily="18" charset="0"/>
                                </a:rPr>
                                <m:t>−</m:t>
                              </m:r>
                              <m:r>
                                <a:rPr lang="en-CA" sz="2400" b="0" i="1" dirty="0" smtClean="0">
                                  <a:latin typeface="Cambria Math" panose="02040503050406030204" pitchFamily="18" charset="0"/>
                                  <a:ea typeface="Cambria Math" panose="02040503050406030204" pitchFamily="18" charset="0"/>
                                </a:rPr>
                                <m:t>𝑓</m:t>
                              </m:r>
                            </m:num>
                            <m:den>
                              <m:r>
                                <a:rPr lang="en-CA" sz="2400" b="0" i="1" dirty="0" smtClean="0">
                                  <a:latin typeface="Cambria Math" panose="02040503050406030204" pitchFamily="18" charset="0"/>
                                  <a:ea typeface="Cambria Math" panose="02040503050406030204" pitchFamily="18" charset="0"/>
                                </a:rPr>
                                <m:t>𝑠</m:t>
                              </m:r>
                            </m:den>
                          </m:f>
                          <m:r>
                            <a:rPr lang="en-CA" sz="2400" b="0" i="1" dirty="0" smtClean="0">
                              <a:latin typeface="Cambria Math" panose="02040503050406030204" pitchFamily="18" charset="0"/>
                              <a:ea typeface="Cambria Math" panose="02040503050406030204" pitchFamily="18" charset="0"/>
                            </a:rPr>
                            <m:t>+1</m:t>
                          </m:r>
                        </m:e>
                      </m:d>
                      <m:r>
                        <a:rPr lang="en-CA" sz="2400" b="0" i="1" dirty="0" smtClean="0">
                          <a:latin typeface="Cambria Math" panose="02040503050406030204" pitchFamily="18" charset="0"/>
                          <a:ea typeface="Cambria Math" panose="02040503050406030204" pitchFamily="18" charset="0"/>
                        </a:rPr>
                        <m:t> ×</m:t>
                      </m:r>
                      <m:r>
                        <a:rPr lang="en-US" sz="2400" i="1" dirty="0" smtClean="0">
                          <a:latin typeface="Cambria Math" panose="02040503050406030204" pitchFamily="18" charset="0"/>
                        </a:rPr>
                        <m:t> </m:t>
                      </m:r>
                      <m:d>
                        <m:dPr>
                          <m:begChr m:val="⌊"/>
                          <m:endChr m:val="⌋"/>
                          <m:ctrlPr>
                            <a:rPr lang="en-CA" sz="2400" i="1" dirty="0">
                              <a:latin typeface="Cambria Math" panose="02040503050406030204" pitchFamily="18" charset="0"/>
                              <a:ea typeface="Cambria Math" panose="02040503050406030204" pitchFamily="18" charset="0"/>
                            </a:rPr>
                          </m:ctrlPr>
                        </m:dPr>
                        <m:e>
                          <m:f>
                            <m:fPr>
                              <m:ctrlPr>
                                <a:rPr lang="en-CA" sz="2400" i="1" dirty="0">
                                  <a:latin typeface="Cambria Math" panose="02040503050406030204" pitchFamily="18" charset="0"/>
                                  <a:ea typeface="Cambria Math" panose="02040503050406030204" pitchFamily="18" charset="0"/>
                                </a:rPr>
                              </m:ctrlPr>
                            </m:fPr>
                            <m:num>
                              <m:r>
                                <a:rPr lang="en-CA" sz="2400" i="1" dirty="0">
                                  <a:latin typeface="Cambria Math" panose="02040503050406030204" pitchFamily="18" charset="0"/>
                                  <a:ea typeface="Cambria Math" panose="02040503050406030204" pitchFamily="18" charset="0"/>
                                </a:rPr>
                                <m:t>𝑛</m:t>
                              </m:r>
                              <m:r>
                                <a:rPr lang="en-CA" sz="2400" i="1" dirty="0">
                                  <a:latin typeface="Cambria Math" panose="02040503050406030204" pitchFamily="18" charset="0"/>
                                  <a:ea typeface="Cambria Math" panose="02040503050406030204" pitchFamily="18" charset="0"/>
                                </a:rPr>
                                <m:t>+2</m:t>
                              </m:r>
                              <m:r>
                                <a:rPr lang="en-CA" sz="2400" i="1" dirty="0">
                                  <a:latin typeface="Cambria Math" panose="02040503050406030204" pitchFamily="18" charset="0"/>
                                  <a:ea typeface="Cambria Math" panose="02040503050406030204" pitchFamily="18" charset="0"/>
                                </a:rPr>
                                <m:t>𝑝</m:t>
                              </m:r>
                              <m:r>
                                <a:rPr lang="en-CA" sz="2400" i="1" dirty="0">
                                  <a:latin typeface="Cambria Math" panose="02040503050406030204" pitchFamily="18" charset="0"/>
                                  <a:ea typeface="Cambria Math" panose="02040503050406030204" pitchFamily="18" charset="0"/>
                                </a:rPr>
                                <m:t>−</m:t>
                              </m:r>
                              <m:r>
                                <a:rPr lang="en-CA" sz="2400" i="1" dirty="0">
                                  <a:latin typeface="Cambria Math" panose="02040503050406030204" pitchFamily="18" charset="0"/>
                                  <a:ea typeface="Cambria Math" panose="02040503050406030204" pitchFamily="18" charset="0"/>
                                </a:rPr>
                                <m:t>𝑓</m:t>
                              </m:r>
                            </m:num>
                            <m:den>
                              <m:r>
                                <a:rPr lang="en-CA" sz="2400" i="1" dirty="0">
                                  <a:latin typeface="Cambria Math" panose="02040503050406030204" pitchFamily="18" charset="0"/>
                                  <a:ea typeface="Cambria Math" panose="02040503050406030204" pitchFamily="18" charset="0"/>
                                </a:rPr>
                                <m:t>𝑠</m:t>
                              </m:r>
                            </m:den>
                          </m:f>
                          <m:r>
                            <a:rPr lang="en-CA" sz="2400" i="1" dirty="0">
                              <a:latin typeface="Cambria Math" panose="02040503050406030204" pitchFamily="18" charset="0"/>
                              <a:ea typeface="Cambria Math" panose="02040503050406030204" pitchFamily="18" charset="0"/>
                            </a:rPr>
                            <m:t>+1</m:t>
                          </m:r>
                        </m:e>
                      </m:d>
                    </m:oMath>
                  </m:oMathPara>
                </a14:m>
                <a:endParaRPr lang="en-US" sz="2400" dirty="0"/>
              </a:p>
            </p:txBody>
          </p:sp>
        </mc:Choice>
        <mc:Fallback xmlns="">
          <p:sp>
            <p:nvSpPr>
              <p:cNvPr id="18" name="TextBox 17">
                <a:extLst>
                  <a:ext uri="{FF2B5EF4-FFF2-40B4-BE49-F238E27FC236}">
                    <a16:creationId xmlns:a16="http://schemas.microsoft.com/office/drawing/2014/main" id="{268B78B0-2B7E-1204-2C95-986DC7E15FC3}"/>
                  </a:ext>
                </a:extLst>
              </p:cNvPr>
              <p:cNvSpPr txBox="1">
                <a:spLocks noRot="1" noChangeAspect="1" noMove="1" noResize="1" noEditPoints="1" noAdjustHandles="1" noChangeArrowheads="1" noChangeShapeType="1" noTextEdit="1"/>
              </p:cNvSpPr>
              <p:nvPr/>
            </p:nvSpPr>
            <p:spPr>
              <a:xfrm>
                <a:off x="838200" y="5740400"/>
                <a:ext cx="9183668" cy="804387"/>
              </a:xfrm>
              <a:prstGeom prst="rect">
                <a:avLst/>
              </a:prstGeom>
              <a:blipFill>
                <a:blip r:embed="rId5"/>
                <a:stretch>
                  <a:fillRect b="-1563"/>
                </a:stretch>
              </a:blipFill>
            </p:spPr>
            <p:txBody>
              <a:bodyPr/>
              <a:lstStyle/>
              <a:p>
                <a:r>
                  <a:rPr lang="en-US">
                    <a:noFill/>
                  </a:rPr>
                  <a:t> </a:t>
                </a:r>
              </a:p>
            </p:txBody>
          </p:sp>
        </mc:Fallback>
      </mc:AlternateContent>
    </p:spTree>
    <p:extLst>
      <p:ext uri="{BB962C8B-B14F-4D97-AF65-F5344CB8AC3E}">
        <p14:creationId xmlns:p14="http://schemas.microsoft.com/office/powerpoint/2010/main" val="1899774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56095-DF38-2E73-4616-980B409338CB}"/>
              </a:ext>
            </a:extLst>
          </p:cNvPr>
          <p:cNvSpPr>
            <a:spLocks noGrp="1"/>
          </p:cNvSpPr>
          <p:nvPr>
            <p:ph type="title"/>
          </p:nvPr>
        </p:nvSpPr>
        <p:spPr/>
        <p:txBody>
          <a:bodyPr/>
          <a:lstStyle/>
          <a:p>
            <a:r>
              <a:rPr lang="en-US" dirty="0"/>
              <a:t>Cross-correlation vs convolution</a:t>
            </a:r>
          </a:p>
        </p:txBody>
      </p:sp>
      <p:sp>
        <p:nvSpPr>
          <p:cNvPr id="3" name="Content Placeholder 2">
            <a:extLst>
              <a:ext uri="{FF2B5EF4-FFF2-40B4-BE49-F238E27FC236}">
                <a16:creationId xmlns:a16="http://schemas.microsoft.com/office/drawing/2014/main" id="{7EC8DAB3-FEB6-CADB-ABB4-C60E94E9F29E}"/>
              </a:ext>
            </a:extLst>
          </p:cNvPr>
          <p:cNvSpPr>
            <a:spLocks noGrp="1"/>
          </p:cNvSpPr>
          <p:nvPr>
            <p:ph idx="1"/>
          </p:nvPr>
        </p:nvSpPr>
        <p:spPr>
          <a:xfrm>
            <a:off x="698500" y="1600201"/>
            <a:ext cx="11137900" cy="1562100"/>
          </a:xfrm>
        </p:spPr>
        <p:txBody>
          <a:bodyPr/>
          <a:lstStyle/>
          <a:p>
            <a:r>
              <a:rPr lang="en-CA" dirty="0"/>
              <a:t>Cross-correlation and convolution are both operations applied to images.</a:t>
            </a:r>
          </a:p>
          <a:p>
            <a:r>
              <a:rPr lang="en-CA" dirty="0"/>
              <a:t>Cross-correlation means sliding a kernel (filter) across an image.</a:t>
            </a:r>
          </a:p>
          <a:p>
            <a:r>
              <a:rPr lang="en-CA" dirty="0"/>
              <a:t>Convolution means sliding a flipped kernel across an image. </a:t>
            </a:r>
            <a:endParaRPr lang="en-US" dirty="0"/>
          </a:p>
        </p:txBody>
      </p:sp>
      <p:sp>
        <p:nvSpPr>
          <p:cNvPr id="4" name="TextBox 3">
            <a:extLst>
              <a:ext uri="{FF2B5EF4-FFF2-40B4-BE49-F238E27FC236}">
                <a16:creationId xmlns:a16="http://schemas.microsoft.com/office/drawing/2014/main" id="{86B437DE-66CB-EFF5-DCD2-BE9BCFBDCFF0}"/>
              </a:ext>
            </a:extLst>
          </p:cNvPr>
          <p:cNvSpPr txBox="1"/>
          <p:nvPr/>
        </p:nvSpPr>
        <p:spPr>
          <a:xfrm>
            <a:off x="977900" y="6327775"/>
            <a:ext cx="8765477" cy="369332"/>
          </a:xfrm>
          <a:prstGeom prst="rect">
            <a:avLst/>
          </a:prstGeom>
          <a:noFill/>
        </p:spPr>
        <p:txBody>
          <a:bodyPr wrap="none" rtlCol="0">
            <a:spAutoFit/>
          </a:bodyPr>
          <a:lstStyle/>
          <a:p>
            <a:r>
              <a:rPr lang="en-US" dirty="0"/>
              <a:t>https://</a:t>
            </a:r>
            <a:r>
              <a:rPr lang="en-US" dirty="0" err="1"/>
              <a:t>medium.com</a:t>
            </a:r>
            <a:r>
              <a:rPr lang="en-US" dirty="0"/>
              <a:t>/towards-data-science/convolution-vs-cross-correlation-81ec4a0ec253</a:t>
            </a:r>
          </a:p>
        </p:txBody>
      </p:sp>
      <p:graphicFrame>
        <p:nvGraphicFramePr>
          <p:cNvPr id="5" name="Table 8">
            <a:extLst>
              <a:ext uri="{FF2B5EF4-FFF2-40B4-BE49-F238E27FC236}">
                <a16:creationId xmlns:a16="http://schemas.microsoft.com/office/drawing/2014/main" id="{93724AB8-280A-7A8D-B7E6-8FEDD7E12DF0}"/>
              </a:ext>
            </a:extLst>
          </p:cNvPr>
          <p:cNvGraphicFramePr>
            <a:graphicFrameLocks/>
          </p:cNvGraphicFramePr>
          <p:nvPr>
            <p:extLst>
              <p:ext uri="{D42A27DB-BD31-4B8C-83A1-F6EECF244321}">
                <p14:modId xmlns:p14="http://schemas.microsoft.com/office/powerpoint/2010/main" val="207018294"/>
              </p:ext>
            </p:extLst>
          </p:nvPr>
        </p:nvGraphicFramePr>
        <p:xfrm>
          <a:off x="698500" y="3218815"/>
          <a:ext cx="3327402" cy="3108960"/>
        </p:xfrm>
        <a:graphic>
          <a:graphicData uri="http://schemas.openxmlformats.org/drawingml/2006/table">
            <a:tbl>
              <a:tblPr firstRow="1" bandRow="1">
                <a:tableStyleId>{5940675A-B579-460E-94D1-54222C63F5DA}</a:tableStyleId>
              </a:tblPr>
              <a:tblGrid>
                <a:gridCol w="545222">
                  <a:extLst>
                    <a:ext uri="{9D8B030D-6E8A-4147-A177-3AD203B41FA5}">
                      <a16:colId xmlns:a16="http://schemas.microsoft.com/office/drawing/2014/main" val="2471437838"/>
                    </a:ext>
                  </a:extLst>
                </a:gridCol>
                <a:gridCol w="563912">
                  <a:extLst>
                    <a:ext uri="{9D8B030D-6E8A-4147-A177-3AD203B41FA5}">
                      <a16:colId xmlns:a16="http://schemas.microsoft.com/office/drawing/2014/main" val="4254794061"/>
                    </a:ext>
                  </a:extLst>
                </a:gridCol>
                <a:gridCol w="554567">
                  <a:extLst>
                    <a:ext uri="{9D8B030D-6E8A-4147-A177-3AD203B41FA5}">
                      <a16:colId xmlns:a16="http://schemas.microsoft.com/office/drawing/2014/main" val="3296321481"/>
                    </a:ext>
                  </a:extLst>
                </a:gridCol>
                <a:gridCol w="554567">
                  <a:extLst>
                    <a:ext uri="{9D8B030D-6E8A-4147-A177-3AD203B41FA5}">
                      <a16:colId xmlns:a16="http://schemas.microsoft.com/office/drawing/2014/main" val="2684408139"/>
                    </a:ext>
                  </a:extLst>
                </a:gridCol>
                <a:gridCol w="554567">
                  <a:extLst>
                    <a:ext uri="{9D8B030D-6E8A-4147-A177-3AD203B41FA5}">
                      <a16:colId xmlns:a16="http://schemas.microsoft.com/office/drawing/2014/main" val="1043152028"/>
                    </a:ext>
                  </a:extLst>
                </a:gridCol>
                <a:gridCol w="554567">
                  <a:extLst>
                    <a:ext uri="{9D8B030D-6E8A-4147-A177-3AD203B41FA5}">
                      <a16:colId xmlns:a16="http://schemas.microsoft.com/office/drawing/2014/main" val="2063554531"/>
                    </a:ext>
                  </a:extLst>
                </a:gridCol>
              </a:tblGrid>
              <a:tr h="0">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42916105"/>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446499360"/>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14812796"/>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530532713"/>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095325727"/>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45982981"/>
                  </a:ext>
                </a:extLst>
              </a:tr>
            </a:tbl>
          </a:graphicData>
        </a:graphic>
      </p:graphicFrame>
      <mc:AlternateContent xmlns:mc="http://schemas.openxmlformats.org/markup-compatibility/2006" xmlns:a14="http://schemas.microsoft.com/office/drawing/2010/main">
        <mc:Choice Requires="a14">
          <p:graphicFrame>
            <p:nvGraphicFramePr>
              <p:cNvPr id="6" name="Table 10">
                <a:extLst>
                  <a:ext uri="{FF2B5EF4-FFF2-40B4-BE49-F238E27FC236}">
                    <a16:creationId xmlns:a16="http://schemas.microsoft.com/office/drawing/2014/main" id="{A27A6B98-D81C-65E9-069C-91561A695224}"/>
                  </a:ext>
                </a:extLst>
              </p:cNvPr>
              <p:cNvGraphicFramePr>
                <a:graphicFrameLocks noGrp="1"/>
              </p:cNvGraphicFramePr>
              <p:nvPr>
                <p:extLst>
                  <p:ext uri="{D42A27DB-BD31-4B8C-83A1-F6EECF244321}">
                    <p14:modId xmlns:p14="http://schemas.microsoft.com/office/powerpoint/2010/main" val="3057567497"/>
                  </p:ext>
                </p:extLst>
              </p:nvPr>
            </p:nvGraphicFramePr>
            <p:xfrm>
              <a:off x="4364385" y="3714173"/>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417533">
                    <a:tc>
                      <a:txBody>
                        <a:bodyPr/>
                        <a:lstStyle/>
                        <a:p>
                          <a:pPr algn="ctr"/>
                          <a14:m>
                            <m:oMathPara xmlns:m="http://schemas.openxmlformats.org/officeDocument/2006/math">
                              <m:oMathParaPr>
                                <m:jc m:val="centerGroup"/>
                              </m:oMathParaPr>
                              <m:oMath xmlns:m="http://schemas.openxmlformats.org/officeDocument/2006/math">
                                <m:r>
                                  <a:rPr lang="en-CA" sz="2800" i="1" smtClean="0">
                                    <a:latin typeface="Cambria Math" panose="02040503050406030204" pitchFamily="18" charset="0"/>
                                  </a:rPr>
                                  <m:t>2</m:t>
                                </m:r>
                              </m:oMath>
                            </m:oMathPara>
                          </a14:m>
                          <a:endParaRPr lang="en-US" sz="2800" dirty="0"/>
                        </a:p>
                      </a:txBody>
                      <a:tcPr/>
                    </a:tc>
                    <a:tc>
                      <a:txBody>
                        <a:bodyPr/>
                        <a:lstStyle/>
                        <a:p>
                          <a:pPr algn="ctr"/>
                          <a:r>
                            <a:rPr lang="en-US" sz="2800" dirty="0"/>
                            <a:t>4</a:t>
                          </a:r>
                        </a:p>
                      </a:txBody>
                      <a:tcPr/>
                    </a:tc>
                    <a:tc>
                      <a:txBody>
                        <a:bodyPr/>
                        <a:lstStyle/>
                        <a:p>
                          <a:pPr algn="ctr"/>
                          <a:r>
                            <a:rPr lang="en-US" sz="2800" dirty="0"/>
                            <a:t>3</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2</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5</a:t>
                          </a:r>
                        </a:p>
                      </a:txBody>
                      <a:tcPr/>
                    </a:tc>
                    <a:extLst>
                      <a:ext uri="{0D108BD9-81ED-4DB2-BD59-A6C34878D82A}">
                        <a16:rowId xmlns:a16="http://schemas.microsoft.com/office/drawing/2014/main" val="2822648509"/>
                      </a:ext>
                    </a:extLst>
                  </a:tr>
                </a:tbl>
              </a:graphicData>
            </a:graphic>
          </p:graphicFrame>
        </mc:Choice>
        <mc:Fallback xmlns="">
          <p:graphicFrame>
            <p:nvGraphicFramePr>
              <p:cNvPr id="6" name="Table 10">
                <a:extLst>
                  <a:ext uri="{FF2B5EF4-FFF2-40B4-BE49-F238E27FC236}">
                    <a16:creationId xmlns:a16="http://schemas.microsoft.com/office/drawing/2014/main" id="{A27A6B98-D81C-65E9-069C-91561A695224}"/>
                  </a:ext>
                </a:extLst>
              </p:cNvPr>
              <p:cNvGraphicFramePr>
                <a:graphicFrameLocks noGrp="1"/>
              </p:cNvGraphicFramePr>
              <p:nvPr>
                <p:extLst>
                  <p:ext uri="{D42A27DB-BD31-4B8C-83A1-F6EECF244321}">
                    <p14:modId xmlns:p14="http://schemas.microsoft.com/office/powerpoint/2010/main" val="3057567497"/>
                  </p:ext>
                </p:extLst>
              </p:nvPr>
            </p:nvGraphicFramePr>
            <p:xfrm>
              <a:off x="4364385" y="3714173"/>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2"/>
                          <a:stretch>
                            <a:fillRect l="-2083" t="-12195" r="-204167" b="-231707"/>
                          </a:stretch>
                        </a:blipFill>
                      </a:tcPr>
                    </a:tc>
                    <a:tc>
                      <a:txBody>
                        <a:bodyPr/>
                        <a:lstStyle/>
                        <a:p>
                          <a:pPr algn="ctr"/>
                          <a:r>
                            <a:rPr lang="en-US" sz="2800" dirty="0"/>
                            <a:t>4</a:t>
                          </a:r>
                        </a:p>
                      </a:txBody>
                      <a:tcPr/>
                    </a:tc>
                    <a:tc>
                      <a:txBody>
                        <a:bodyPr/>
                        <a:lstStyle/>
                        <a:p>
                          <a:pPr algn="ctr"/>
                          <a:r>
                            <a:rPr lang="en-US" sz="2800" dirty="0"/>
                            <a:t>3</a:t>
                          </a:r>
                        </a:p>
                      </a:txBody>
                      <a:tcPr/>
                    </a:tc>
                    <a:extLst>
                      <a:ext uri="{0D108BD9-81ED-4DB2-BD59-A6C34878D82A}">
                        <a16:rowId xmlns:a16="http://schemas.microsoft.com/office/drawing/2014/main" val="396928043"/>
                      </a:ext>
                    </a:extLst>
                  </a:tr>
                  <a:tr h="518160">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2</a:t>
                          </a:r>
                        </a:p>
                      </a:txBody>
                      <a:tcPr/>
                    </a:tc>
                    <a:extLst>
                      <a:ext uri="{0D108BD9-81ED-4DB2-BD59-A6C34878D82A}">
                        <a16:rowId xmlns:a16="http://schemas.microsoft.com/office/drawing/2014/main" val="210014181"/>
                      </a:ext>
                    </a:extLst>
                  </a:tr>
                  <a:tr h="518160">
                    <a:tc>
                      <a:txBody>
                        <a:bodyPr/>
                        <a:lstStyle/>
                        <a:p>
                          <a:pPr algn="ctr"/>
                          <a:r>
                            <a:rPr lang="en-US" sz="2800" dirty="0"/>
                            <a:t>-1</a:t>
                          </a:r>
                        </a:p>
                      </a:txBody>
                      <a:tcPr/>
                    </a:tc>
                    <a:tc>
                      <a:txBody>
                        <a:bodyPr/>
                        <a:lstStyle/>
                        <a:p>
                          <a:pPr algn="ctr"/>
                          <a:r>
                            <a:rPr lang="en-US" sz="2800" dirty="0"/>
                            <a:t>-2</a:t>
                          </a:r>
                        </a:p>
                      </a:txBody>
                      <a:tcPr/>
                    </a:tc>
                    <a:tc>
                      <a:txBody>
                        <a:bodyPr/>
                        <a:lstStyle/>
                        <a:p>
                          <a:pPr algn="ctr"/>
                          <a:r>
                            <a:rPr lang="en-US" sz="2800" dirty="0"/>
                            <a:t>5</a:t>
                          </a:r>
                        </a:p>
                      </a:txBody>
                      <a:tcPr/>
                    </a:tc>
                    <a:extLst>
                      <a:ext uri="{0D108BD9-81ED-4DB2-BD59-A6C34878D82A}">
                        <a16:rowId xmlns:a16="http://schemas.microsoft.com/office/drawing/2014/main" val="2822648509"/>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10">
                <a:extLst>
                  <a:ext uri="{FF2B5EF4-FFF2-40B4-BE49-F238E27FC236}">
                    <a16:creationId xmlns:a16="http://schemas.microsoft.com/office/drawing/2014/main" id="{92E44CAF-4220-A274-69A0-E49F7F6C0061}"/>
                  </a:ext>
                </a:extLst>
              </p:cNvPr>
              <p:cNvGraphicFramePr>
                <a:graphicFrameLocks noGrp="1"/>
              </p:cNvGraphicFramePr>
              <p:nvPr>
                <p:extLst>
                  <p:ext uri="{D42A27DB-BD31-4B8C-83A1-F6EECF244321}">
                    <p14:modId xmlns:p14="http://schemas.microsoft.com/office/powerpoint/2010/main" val="2062160757"/>
                  </p:ext>
                </p:extLst>
              </p:nvPr>
            </p:nvGraphicFramePr>
            <p:xfrm>
              <a:off x="6753134" y="4731763"/>
              <a:ext cx="1822446" cy="1575615"/>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39295">
                    <a:tc>
                      <a:txBody>
                        <a:bodyPr/>
                        <a:lstStyle/>
                        <a:p>
                          <a:pPr algn="ct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5</m:t>
                                </m:r>
                              </m:oMath>
                            </m:oMathPara>
                          </a14:m>
                          <a:endParaRPr lang="en-US" sz="2800" dirty="0"/>
                        </a:p>
                      </a:txBody>
                      <a:tcPr/>
                    </a:tc>
                    <a:tc>
                      <a:txBody>
                        <a:bodyPr/>
                        <a:lstStyle/>
                        <a:p>
                          <a:pPr algn="ctr"/>
                          <a:r>
                            <a:rPr lang="en-US" sz="2800" dirty="0"/>
                            <a:t>2</a:t>
                          </a:r>
                        </a:p>
                      </a:txBody>
                      <a:tcPr/>
                    </a:tc>
                    <a:tc>
                      <a:txBody>
                        <a:bodyPr/>
                        <a:lstStyle/>
                        <a:p>
                          <a:pPr algn="ctr"/>
                          <a:r>
                            <a:rPr lang="en-US" sz="2800" dirty="0"/>
                            <a:t>3</a:t>
                          </a:r>
                        </a:p>
                      </a:txBody>
                      <a:tcPr/>
                    </a:tc>
                    <a:extLst>
                      <a:ext uri="{0D108BD9-81ED-4DB2-BD59-A6C34878D82A}">
                        <a16:rowId xmlns:a16="http://schemas.microsoft.com/office/drawing/2014/main" val="396928043"/>
                      </a:ext>
                    </a:extLst>
                  </a:tr>
                  <a:tr h="517466">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dirty="0"/>
                            <a:t>4</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1</a:t>
                          </a:r>
                        </a:p>
                      </a:txBody>
                      <a:tcPr/>
                    </a:tc>
                    <a:tc>
                      <a:txBody>
                        <a:bodyPr/>
                        <a:lstStyle/>
                        <a:p>
                          <a:pPr algn="ctr"/>
                          <a:r>
                            <a:rPr lang="en-US" sz="2800" dirty="0"/>
                            <a:t>2</a:t>
                          </a:r>
                        </a:p>
                      </a:txBody>
                      <a:tcPr/>
                    </a:tc>
                    <a:extLst>
                      <a:ext uri="{0D108BD9-81ED-4DB2-BD59-A6C34878D82A}">
                        <a16:rowId xmlns:a16="http://schemas.microsoft.com/office/drawing/2014/main" val="2822648509"/>
                      </a:ext>
                    </a:extLst>
                  </a:tr>
                </a:tbl>
              </a:graphicData>
            </a:graphic>
          </p:graphicFrame>
        </mc:Choice>
        <mc:Fallback xmlns="">
          <p:graphicFrame>
            <p:nvGraphicFramePr>
              <p:cNvPr id="7" name="Table 10">
                <a:extLst>
                  <a:ext uri="{FF2B5EF4-FFF2-40B4-BE49-F238E27FC236}">
                    <a16:creationId xmlns:a16="http://schemas.microsoft.com/office/drawing/2014/main" id="{92E44CAF-4220-A274-69A0-E49F7F6C0061}"/>
                  </a:ext>
                </a:extLst>
              </p:cNvPr>
              <p:cNvGraphicFramePr>
                <a:graphicFrameLocks noGrp="1"/>
              </p:cNvGraphicFramePr>
              <p:nvPr>
                <p:extLst>
                  <p:ext uri="{D42A27DB-BD31-4B8C-83A1-F6EECF244321}">
                    <p14:modId xmlns:p14="http://schemas.microsoft.com/office/powerpoint/2010/main" val="2062160757"/>
                  </p:ext>
                </p:extLst>
              </p:nvPr>
            </p:nvGraphicFramePr>
            <p:xfrm>
              <a:off x="6753134" y="4731763"/>
              <a:ext cx="1822446" cy="1575615"/>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39295">
                    <a:tc>
                      <a:txBody>
                        <a:bodyPr/>
                        <a:lstStyle/>
                        <a:p>
                          <a:endParaRPr lang="en-US"/>
                        </a:p>
                      </a:txBody>
                      <a:tcPr>
                        <a:blipFill>
                          <a:blip r:embed="rId3"/>
                          <a:stretch>
                            <a:fillRect l="-2083" t="-11628" r="-204167" b="-220930"/>
                          </a:stretch>
                        </a:blipFill>
                      </a:tcPr>
                    </a:tc>
                    <a:tc>
                      <a:txBody>
                        <a:bodyPr/>
                        <a:lstStyle/>
                        <a:p>
                          <a:pPr algn="ctr"/>
                          <a:r>
                            <a:rPr lang="en-US" sz="2800" dirty="0"/>
                            <a:t>2</a:t>
                          </a:r>
                        </a:p>
                      </a:txBody>
                      <a:tcPr/>
                    </a:tc>
                    <a:tc>
                      <a:txBody>
                        <a:bodyPr/>
                        <a:lstStyle/>
                        <a:p>
                          <a:pPr algn="ctr"/>
                          <a:r>
                            <a:rPr lang="en-US" sz="2800" dirty="0"/>
                            <a:t>3</a:t>
                          </a:r>
                        </a:p>
                      </a:txBody>
                      <a:tcPr/>
                    </a:tc>
                    <a:extLst>
                      <a:ext uri="{0D108BD9-81ED-4DB2-BD59-A6C34878D82A}">
                        <a16:rowId xmlns:a16="http://schemas.microsoft.com/office/drawing/2014/main" val="396928043"/>
                      </a:ext>
                    </a:extLst>
                  </a:tr>
                  <a:tr h="518160">
                    <a:tc>
                      <a:txBody>
                        <a:bodyPr/>
                        <a:lstStyle/>
                        <a:p>
                          <a:pPr algn="ctr"/>
                          <a:r>
                            <a:rPr lang="en-US" sz="2800" dirty="0"/>
                            <a:t>-2</a:t>
                          </a:r>
                        </a:p>
                      </a:txBody>
                      <a:tcPr/>
                    </a:tc>
                    <a:tc>
                      <a:txBody>
                        <a:bodyPr/>
                        <a:lstStyle/>
                        <a:p>
                          <a:pPr algn="ctr"/>
                          <a:r>
                            <a:rPr lang="en-US" sz="2800" dirty="0"/>
                            <a:t>0</a:t>
                          </a:r>
                        </a:p>
                      </a:txBody>
                      <a:tcPr/>
                    </a:tc>
                    <a:tc>
                      <a:txBody>
                        <a:bodyPr/>
                        <a:lstStyle/>
                        <a:p>
                          <a:pPr algn="ctr"/>
                          <a:r>
                            <a:rPr lang="en-US" sz="2800" dirty="0"/>
                            <a:t>4</a:t>
                          </a:r>
                        </a:p>
                      </a:txBody>
                      <a:tcPr/>
                    </a:tc>
                    <a:extLst>
                      <a:ext uri="{0D108BD9-81ED-4DB2-BD59-A6C34878D82A}">
                        <a16:rowId xmlns:a16="http://schemas.microsoft.com/office/drawing/2014/main" val="210014181"/>
                      </a:ext>
                    </a:extLst>
                  </a:tr>
                  <a:tr h="518160">
                    <a:tc>
                      <a:txBody>
                        <a:bodyPr/>
                        <a:lstStyle/>
                        <a:p>
                          <a:pPr algn="ctr"/>
                          <a:r>
                            <a:rPr lang="en-US" sz="2800" dirty="0"/>
                            <a:t>-1</a:t>
                          </a:r>
                        </a:p>
                      </a:txBody>
                      <a:tcPr/>
                    </a:tc>
                    <a:tc>
                      <a:txBody>
                        <a:bodyPr/>
                        <a:lstStyle/>
                        <a:p>
                          <a:pPr algn="ctr"/>
                          <a:r>
                            <a:rPr lang="en-US" sz="2800" dirty="0"/>
                            <a:t>1</a:t>
                          </a:r>
                        </a:p>
                      </a:txBody>
                      <a:tcPr/>
                    </a:tc>
                    <a:tc>
                      <a:txBody>
                        <a:bodyPr/>
                        <a:lstStyle/>
                        <a:p>
                          <a:pPr algn="ctr"/>
                          <a:r>
                            <a:rPr lang="en-US" sz="2800" dirty="0"/>
                            <a:t>2</a:t>
                          </a:r>
                        </a:p>
                      </a:txBody>
                      <a:tcPr/>
                    </a:tc>
                    <a:extLst>
                      <a:ext uri="{0D108BD9-81ED-4DB2-BD59-A6C34878D82A}">
                        <a16:rowId xmlns:a16="http://schemas.microsoft.com/office/drawing/2014/main" val="2822648509"/>
                      </a:ext>
                    </a:extLst>
                  </a:tr>
                </a:tbl>
              </a:graphicData>
            </a:graphic>
          </p:graphicFrame>
        </mc:Fallback>
      </mc:AlternateContent>
      <p:sp>
        <p:nvSpPr>
          <p:cNvPr id="8" name="Curved Down Arrow 7">
            <a:extLst>
              <a:ext uri="{FF2B5EF4-FFF2-40B4-BE49-F238E27FC236}">
                <a16:creationId xmlns:a16="http://schemas.microsoft.com/office/drawing/2014/main" id="{D6D5520D-0176-17D6-D5EB-881C0B201748}"/>
              </a:ext>
            </a:extLst>
          </p:cNvPr>
          <p:cNvSpPr/>
          <p:nvPr/>
        </p:nvSpPr>
        <p:spPr>
          <a:xfrm rot="2563303">
            <a:off x="5946965" y="3174076"/>
            <a:ext cx="2091759" cy="977856"/>
          </a:xfrm>
          <a:prstGeom prst="curvedDownArrow">
            <a:avLst>
              <a:gd name="adj1" fmla="val 17741"/>
              <a:gd name="adj2" fmla="val 50000"/>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2F5B9E2E-E4C2-D9F1-B488-75BA8365D98B}"/>
              </a:ext>
            </a:extLst>
          </p:cNvPr>
          <p:cNvSpPr txBox="1"/>
          <p:nvPr/>
        </p:nvSpPr>
        <p:spPr>
          <a:xfrm>
            <a:off x="7805295" y="3298367"/>
            <a:ext cx="4031106" cy="1200329"/>
          </a:xfrm>
          <a:prstGeom prst="rect">
            <a:avLst/>
          </a:prstGeom>
          <a:noFill/>
        </p:spPr>
        <p:txBody>
          <a:bodyPr wrap="square" rtlCol="0">
            <a:spAutoFit/>
          </a:bodyPr>
          <a:lstStyle/>
          <a:p>
            <a:r>
              <a:rPr lang="en-US" sz="2400" dirty="0"/>
              <a:t>Most CNN libraries are actually using cross-correlation, but still call it convolution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E9FC995-05AA-4693-C6B2-A09ADE4786E5}"/>
                  </a:ext>
                </a:extLst>
              </p:cNvPr>
              <p:cNvSpPr txBox="1"/>
              <p:nvPr/>
            </p:nvSpPr>
            <p:spPr>
              <a:xfrm>
                <a:off x="4025902" y="4364175"/>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CE9FC995-05AA-4693-C6B2-A09ADE4786E5}"/>
                  </a:ext>
                </a:extLst>
              </p:cNvPr>
              <p:cNvSpPr txBox="1">
                <a:spLocks noRot="1" noChangeAspect="1" noMove="1" noResize="1" noEditPoints="1" noAdjustHandles="1" noChangeArrowheads="1" noChangeShapeType="1" noTextEdit="1"/>
              </p:cNvSpPr>
              <p:nvPr/>
            </p:nvSpPr>
            <p:spPr>
              <a:xfrm>
                <a:off x="4025902" y="4364175"/>
                <a:ext cx="407278" cy="430887"/>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362864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476DEF-F20E-615F-DEC0-30462FC2DBBA}"/>
              </a:ext>
            </a:extLst>
          </p:cNvPr>
          <p:cNvSpPr>
            <a:spLocks noGrp="1"/>
          </p:cNvSpPr>
          <p:nvPr>
            <p:ph type="title"/>
          </p:nvPr>
        </p:nvSpPr>
        <p:spPr>
          <a:xfrm>
            <a:off x="838200" y="149225"/>
            <a:ext cx="10515600" cy="1019175"/>
          </a:xfrm>
        </p:spPr>
        <p:txBody>
          <a:bodyPr/>
          <a:lstStyle/>
          <a:p>
            <a:r>
              <a:rPr lang="en-US" dirty="0"/>
              <a:t>Cross-correlation and convolution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B1EBDF-448E-3775-808F-E2ADEA003B93}"/>
                  </a:ext>
                </a:extLst>
              </p:cNvPr>
              <p:cNvSpPr>
                <a:spLocks noGrp="1"/>
              </p:cNvSpPr>
              <p:nvPr>
                <p:ph idx="1"/>
              </p:nvPr>
            </p:nvSpPr>
            <p:spPr>
              <a:xfrm>
                <a:off x="711200" y="1253331"/>
                <a:ext cx="10515600" cy="4351338"/>
              </a:xfrm>
            </p:spPr>
            <p:txBody>
              <a:bodyPr/>
              <a:lstStyle/>
              <a:p>
                <a:r>
                  <a:rPr lang="en-US" dirty="0"/>
                  <a:t>Convolution:</a:t>
                </a:r>
              </a:p>
              <a:p>
                <a14:m>
                  <m:oMath xmlns:m="http://schemas.openxmlformats.org/officeDocument/2006/math">
                    <m:r>
                      <a:rPr lang="en-CA" b="0" i="1" smtClean="0">
                        <a:latin typeface="Cambria Math" panose="02040503050406030204" pitchFamily="18" charset="0"/>
                      </a:rPr>
                      <m:t>𝑦</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𝑚</m:t>
                        </m:r>
                        <m:r>
                          <a:rPr lang="en-CA" b="0" i="1" smtClean="0">
                            <a:latin typeface="Cambria Math" panose="02040503050406030204" pitchFamily="18" charset="0"/>
                          </a:rPr>
                          <m:t>,</m:t>
                        </m:r>
                        <m:r>
                          <a:rPr lang="en-CA" b="0" i="1" smtClean="0">
                            <a:latin typeface="Cambria Math" panose="02040503050406030204" pitchFamily="18" charset="0"/>
                          </a:rPr>
                          <m:t>𝑛</m:t>
                        </m:r>
                      </m:e>
                    </m:d>
                    <m:r>
                      <a:rPr lang="en-CA" b="0" i="1" smtClean="0">
                        <a:latin typeface="Cambria Math" panose="02040503050406030204" pitchFamily="18" charset="0"/>
                      </a:rPr>
                      <m:t>=</m:t>
                    </m:r>
                    <m:r>
                      <a:rPr lang="en-CA" b="0" i="1" smtClean="0">
                        <a:latin typeface="Cambria Math" panose="02040503050406030204" pitchFamily="18" charset="0"/>
                      </a:rPr>
                      <m:t>𝑥</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𝑚</m:t>
                        </m:r>
                        <m:r>
                          <a:rPr lang="en-CA" b="0" i="1" smtClean="0">
                            <a:latin typeface="Cambria Math" panose="02040503050406030204" pitchFamily="18" charset="0"/>
                          </a:rPr>
                          <m:t>,</m:t>
                        </m:r>
                        <m:r>
                          <a:rPr lang="en-CA" b="0" i="1" smtClean="0">
                            <a:latin typeface="Cambria Math" panose="02040503050406030204" pitchFamily="18" charset="0"/>
                          </a:rPr>
                          <m:t>𝑛</m:t>
                        </m:r>
                      </m:e>
                    </m:d>
                    <m:r>
                      <a:rPr lang="en-CA" b="0" i="1" smtClean="0">
                        <a:latin typeface="Cambria Math" panose="02040503050406030204" pitchFamily="18" charset="0"/>
                      </a:rPr>
                      <m:t>∗</m:t>
                    </m:r>
                    <m:r>
                      <a:rPr lang="en-CA" b="0" i="1" smtClean="0">
                        <a:latin typeface="Cambria Math" panose="02040503050406030204" pitchFamily="18" charset="0"/>
                      </a:rPr>
                      <m:t>h</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𝑚</m:t>
                        </m:r>
                        <m:r>
                          <a:rPr lang="en-CA" b="0" i="1" smtClean="0">
                            <a:latin typeface="Cambria Math" panose="02040503050406030204" pitchFamily="18" charset="0"/>
                          </a:rPr>
                          <m:t>,</m:t>
                        </m:r>
                        <m:r>
                          <a:rPr lang="en-CA" b="0" i="1" smtClean="0">
                            <a:latin typeface="Cambria Math" panose="02040503050406030204" pitchFamily="18" charset="0"/>
                          </a:rPr>
                          <m:t>𝑛</m:t>
                        </m:r>
                      </m:e>
                    </m:d>
                    <m:r>
                      <a:rPr lang="en-CA" b="0" i="1" smtClean="0">
                        <a:latin typeface="Cambria Math" panose="02040503050406030204" pitchFamily="18" charset="0"/>
                      </a:rPr>
                      <m:t>=</m:t>
                    </m:r>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𝑗</m:t>
                        </m:r>
                        <m:r>
                          <a:rPr lang="en-CA" b="0" i="1" smtClean="0">
                            <a:latin typeface="Cambria Math" panose="02040503050406030204" pitchFamily="18" charset="0"/>
                          </a:rPr>
                          <m:t>=−∞</m:t>
                        </m:r>
                      </m:sub>
                      <m:sup>
                        <m:r>
                          <a:rPr lang="en-CA" b="0" i="1" smtClean="0">
                            <a:latin typeface="Cambria Math" panose="02040503050406030204" pitchFamily="18" charset="0"/>
                            <a:ea typeface="Cambria Math" panose="02040503050406030204" pitchFamily="18" charset="0"/>
                          </a:rPr>
                          <m:t>∞</m:t>
                        </m:r>
                      </m:sup>
                      <m:e>
                        <m:nary>
                          <m:naryPr>
                            <m:chr m:val="∑"/>
                            <m:ctrlPr>
                              <a:rPr lang="en-CA" b="0" i="1" smtClean="0">
                                <a:latin typeface="Cambria Math" panose="02040503050406030204" pitchFamily="18" charset="0"/>
                              </a:rPr>
                            </m:ctrlPr>
                          </m:naryPr>
                          <m:sub>
                            <m:r>
                              <m:rPr>
                                <m:brk m:alnAt="23"/>
                              </m:rPr>
                              <a:rPr lang="en-CA" b="0" i="1" smtClean="0">
                                <a:latin typeface="Cambria Math" panose="02040503050406030204" pitchFamily="18" charset="0"/>
                              </a:rPr>
                              <m:t>𝑖</m:t>
                            </m:r>
                            <m:r>
                              <a:rPr lang="en-CA" b="0" i="1" smtClean="0">
                                <a:latin typeface="Cambria Math" panose="02040503050406030204" pitchFamily="18" charset="0"/>
                              </a:rPr>
                              <m:t>=−∞</m:t>
                            </m:r>
                          </m:sub>
                          <m:sup>
                            <m:r>
                              <a:rPr lang="en-CA" b="0" i="1" smtClean="0">
                                <a:latin typeface="Cambria Math" panose="02040503050406030204" pitchFamily="18" charset="0"/>
                                <a:ea typeface="Cambria Math" panose="02040503050406030204" pitchFamily="18" charset="0"/>
                              </a:rPr>
                              <m:t>∞</m:t>
                            </m:r>
                          </m:sup>
                          <m:e>
                            <m:r>
                              <a:rPr lang="en-CA" b="0" i="1" smtClean="0">
                                <a:latin typeface="Cambria Math" panose="02040503050406030204" pitchFamily="18" charset="0"/>
                              </a:rPr>
                              <m:t>𝑥</m:t>
                            </m:r>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𝑗</m:t>
                                </m:r>
                              </m:e>
                            </m:d>
                            <m:r>
                              <a:rPr lang="en-CA" b="0" i="1" smtClean="0">
                                <a:latin typeface="Cambria Math" panose="02040503050406030204" pitchFamily="18" charset="0"/>
                              </a:rPr>
                              <m:t>.</m:t>
                            </m:r>
                            <m:r>
                              <a:rPr lang="en-CA" b="0" i="1" smtClean="0">
                                <a:latin typeface="Cambria Math" panose="02040503050406030204" pitchFamily="18" charset="0"/>
                              </a:rPr>
                              <m:t>h</m:t>
                            </m:r>
                            <m:r>
                              <a:rPr lang="en-CA" b="0" i="1" smtClean="0">
                                <a:latin typeface="Cambria Math" panose="02040503050406030204" pitchFamily="18" charset="0"/>
                              </a:rPr>
                              <m:t>[</m:t>
                            </m:r>
                            <m:r>
                              <a:rPr lang="en-CA" b="0" i="1" smtClean="0">
                                <a:latin typeface="Cambria Math" panose="02040503050406030204" pitchFamily="18" charset="0"/>
                              </a:rPr>
                              <m:t>𝑚</m:t>
                            </m:r>
                            <m:r>
                              <a:rPr lang="en-CA" b="0" i="1" smtClean="0">
                                <a:latin typeface="Cambria Math" panose="02040503050406030204" pitchFamily="18" charset="0"/>
                              </a:rPr>
                              <m:t>−</m:t>
                            </m:r>
                            <m:r>
                              <a:rPr lang="en-CA" b="0" i="1" smtClean="0">
                                <a:latin typeface="Cambria Math" panose="02040503050406030204" pitchFamily="18" charset="0"/>
                              </a:rPr>
                              <m:t>𝑖</m:t>
                            </m:r>
                            <m:r>
                              <a:rPr lang="en-CA" b="0" i="1" smtClean="0">
                                <a:latin typeface="Cambria Math" panose="02040503050406030204" pitchFamily="18" charset="0"/>
                              </a:rPr>
                              <m:t>,</m:t>
                            </m:r>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𝑗</m:t>
                            </m:r>
                            <m:r>
                              <a:rPr lang="en-CA" b="0" i="1" smtClean="0">
                                <a:latin typeface="Cambria Math" panose="02040503050406030204" pitchFamily="18" charset="0"/>
                              </a:rPr>
                              <m:t>]</m:t>
                            </m:r>
                          </m:e>
                        </m:nary>
                      </m:e>
                    </m:nary>
                  </m:oMath>
                </a14:m>
                <a:endParaRPr lang="en-US" dirty="0"/>
              </a:p>
              <a:p>
                <a:r>
                  <a:rPr lang="en-US" dirty="0"/>
                  <a:t>Cross-correlation:</a:t>
                </a:r>
              </a:p>
              <a:p>
                <a14:m>
                  <m:oMath xmlns:m="http://schemas.openxmlformats.org/officeDocument/2006/math">
                    <m:r>
                      <a:rPr lang="en-CA" i="1">
                        <a:latin typeface="Cambria Math" panose="02040503050406030204" pitchFamily="18" charset="0"/>
                      </a:rPr>
                      <m:t>𝑦</m:t>
                    </m:r>
                    <m:d>
                      <m:dPr>
                        <m:begChr m:val="["/>
                        <m:endChr m:val="]"/>
                        <m:ctrlPr>
                          <a:rPr lang="en-CA" i="1">
                            <a:latin typeface="Cambria Math" panose="02040503050406030204" pitchFamily="18" charset="0"/>
                          </a:rPr>
                        </m:ctrlPr>
                      </m:dPr>
                      <m:e>
                        <m:r>
                          <a:rPr lang="en-CA" i="1">
                            <a:latin typeface="Cambria Math" panose="02040503050406030204" pitchFamily="18" charset="0"/>
                          </a:rPr>
                          <m:t>𝑚</m:t>
                        </m:r>
                        <m:r>
                          <a:rPr lang="en-CA" i="1">
                            <a:latin typeface="Cambria Math" panose="02040503050406030204" pitchFamily="18" charset="0"/>
                          </a:rPr>
                          <m:t>,</m:t>
                        </m:r>
                        <m:r>
                          <a:rPr lang="en-CA" i="1">
                            <a:latin typeface="Cambria Math" panose="02040503050406030204" pitchFamily="18" charset="0"/>
                          </a:rPr>
                          <m:t>𝑛</m:t>
                        </m:r>
                      </m:e>
                    </m:d>
                    <m:r>
                      <a:rPr lang="en-CA" i="1">
                        <a:latin typeface="Cambria Math" panose="02040503050406030204" pitchFamily="18" charset="0"/>
                      </a:rPr>
                      <m:t>=</m:t>
                    </m:r>
                    <m:r>
                      <a:rPr lang="en-CA" i="1">
                        <a:latin typeface="Cambria Math" panose="02040503050406030204" pitchFamily="18" charset="0"/>
                      </a:rPr>
                      <m:t>𝑥</m:t>
                    </m:r>
                    <m:d>
                      <m:dPr>
                        <m:begChr m:val="["/>
                        <m:endChr m:val="]"/>
                        <m:ctrlPr>
                          <a:rPr lang="en-CA" i="1">
                            <a:latin typeface="Cambria Math" panose="02040503050406030204" pitchFamily="18" charset="0"/>
                          </a:rPr>
                        </m:ctrlPr>
                      </m:dPr>
                      <m:e>
                        <m:r>
                          <a:rPr lang="en-CA" i="1">
                            <a:latin typeface="Cambria Math" panose="02040503050406030204" pitchFamily="18" charset="0"/>
                          </a:rPr>
                          <m:t>𝑚</m:t>
                        </m:r>
                        <m:r>
                          <a:rPr lang="en-CA" i="1">
                            <a:latin typeface="Cambria Math" panose="02040503050406030204" pitchFamily="18" charset="0"/>
                          </a:rPr>
                          <m:t>,</m:t>
                        </m:r>
                        <m:r>
                          <a:rPr lang="en-CA" i="1">
                            <a:latin typeface="Cambria Math" panose="02040503050406030204" pitchFamily="18" charset="0"/>
                          </a:rPr>
                          <m:t>𝑛</m:t>
                        </m:r>
                      </m:e>
                    </m:d>
                    <m:r>
                      <a:rPr lang="en-CA" i="1">
                        <a:latin typeface="Cambria Math" panose="02040503050406030204" pitchFamily="18" charset="0"/>
                      </a:rPr>
                      <m:t>∗</m:t>
                    </m:r>
                    <m:r>
                      <a:rPr lang="en-CA" i="1">
                        <a:latin typeface="Cambria Math" panose="02040503050406030204" pitchFamily="18" charset="0"/>
                      </a:rPr>
                      <m:t>h</m:t>
                    </m:r>
                    <m:d>
                      <m:dPr>
                        <m:begChr m:val="["/>
                        <m:endChr m:val="]"/>
                        <m:ctrlPr>
                          <a:rPr lang="en-CA" i="1">
                            <a:latin typeface="Cambria Math" panose="02040503050406030204" pitchFamily="18" charset="0"/>
                          </a:rPr>
                        </m:ctrlPr>
                      </m:dPr>
                      <m:e>
                        <m:r>
                          <a:rPr lang="en-CA" i="1">
                            <a:latin typeface="Cambria Math" panose="02040503050406030204" pitchFamily="18" charset="0"/>
                          </a:rPr>
                          <m:t>𝑚</m:t>
                        </m:r>
                        <m:r>
                          <a:rPr lang="en-CA" i="1">
                            <a:latin typeface="Cambria Math" panose="02040503050406030204" pitchFamily="18" charset="0"/>
                          </a:rPr>
                          <m:t>,</m:t>
                        </m:r>
                        <m:r>
                          <a:rPr lang="en-CA" i="1">
                            <a:latin typeface="Cambria Math" panose="02040503050406030204" pitchFamily="18" charset="0"/>
                          </a:rPr>
                          <m:t>𝑛</m:t>
                        </m:r>
                      </m:e>
                    </m:d>
                    <m:r>
                      <a:rPr lang="en-CA" i="1">
                        <a:latin typeface="Cambria Math" panose="02040503050406030204" pitchFamily="18" charset="0"/>
                      </a:rPr>
                      <m:t>=</m:t>
                    </m:r>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𝑗</m:t>
                        </m:r>
                        <m:r>
                          <a:rPr lang="en-CA" i="1">
                            <a:latin typeface="Cambria Math" panose="02040503050406030204" pitchFamily="18" charset="0"/>
                          </a:rPr>
                          <m:t>=−∞</m:t>
                        </m:r>
                      </m:sub>
                      <m:sup>
                        <m:r>
                          <a:rPr lang="en-CA" i="1">
                            <a:latin typeface="Cambria Math" panose="02040503050406030204" pitchFamily="18" charset="0"/>
                            <a:ea typeface="Cambria Math" panose="02040503050406030204" pitchFamily="18" charset="0"/>
                          </a:rPr>
                          <m:t>∞</m:t>
                        </m:r>
                      </m:sup>
                      <m:e>
                        <m:nary>
                          <m:naryPr>
                            <m:chr m:val="∑"/>
                            <m:ctrlPr>
                              <a:rPr lang="en-CA" i="1">
                                <a:latin typeface="Cambria Math" panose="02040503050406030204" pitchFamily="18" charset="0"/>
                              </a:rPr>
                            </m:ctrlPr>
                          </m:naryPr>
                          <m:sub>
                            <m:r>
                              <m:rPr>
                                <m:brk m:alnAt="23"/>
                              </m:rPr>
                              <a:rPr lang="en-CA" i="1">
                                <a:latin typeface="Cambria Math" panose="02040503050406030204" pitchFamily="18" charset="0"/>
                              </a:rPr>
                              <m:t>𝑖</m:t>
                            </m:r>
                            <m:r>
                              <a:rPr lang="en-CA" i="1">
                                <a:latin typeface="Cambria Math" panose="02040503050406030204" pitchFamily="18" charset="0"/>
                              </a:rPr>
                              <m:t>=−∞</m:t>
                            </m:r>
                          </m:sub>
                          <m:sup>
                            <m:r>
                              <a:rPr lang="en-CA" i="1">
                                <a:latin typeface="Cambria Math" panose="02040503050406030204" pitchFamily="18" charset="0"/>
                                <a:ea typeface="Cambria Math" panose="02040503050406030204" pitchFamily="18" charset="0"/>
                              </a:rPr>
                              <m:t>∞</m:t>
                            </m:r>
                          </m:sup>
                          <m:e>
                            <m:r>
                              <a:rPr lang="en-CA" i="1">
                                <a:latin typeface="Cambria Math" panose="02040503050406030204" pitchFamily="18" charset="0"/>
                              </a:rPr>
                              <m:t>𝑥</m:t>
                            </m:r>
                            <m:d>
                              <m:dPr>
                                <m:begChr m:val="["/>
                                <m:endChr m:val="]"/>
                                <m:ctrlPr>
                                  <a:rPr lang="en-CA" i="1">
                                    <a:latin typeface="Cambria Math" panose="02040503050406030204" pitchFamily="18" charset="0"/>
                                  </a:rPr>
                                </m:ctrlPr>
                              </m:dPr>
                              <m:e>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𝑗</m:t>
                                </m:r>
                              </m:e>
                            </m:d>
                            <m:r>
                              <a:rPr lang="en-CA" i="1">
                                <a:latin typeface="Cambria Math" panose="02040503050406030204" pitchFamily="18" charset="0"/>
                              </a:rPr>
                              <m:t>.</m:t>
                            </m:r>
                            <m:r>
                              <a:rPr lang="en-CA" i="1">
                                <a:latin typeface="Cambria Math" panose="02040503050406030204" pitchFamily="18" charset="0"/>
                              </a:rPr>
                              <m:t>h</m:t>
                            </m:r>
                            <m:r>
                              <a:rPr lang="en-CA" i="1">
                                <a:latin typeface="Cambria Math" panose="02040503050406030204" pitchFamily="18" charset="0"/>
                              </a:rPr>
                              <m:t>[</m:t>
                            </m:r>
                            <m:r>
                              <a:rPr lang="en-CA" i="1">
                                <a:latin typeface="Cambria Math" panose="02040503050406030204" pitchFamily="18" charset="0"/>
                              </a:rPr>
                              <m:t>𝑚</m:t>
                            </m:r>
                            <m:r>
                              <a:rPr lang="en-CA" b="0" i="1" smtClean="0">
                                <a:latin typeface="Cambria Math" panose="02040503050406030204" pitchFamily="18" charset="0"/>
                              </a:rPr>
                              <m:t>+</m:t>
                            </m:r>
                            <m:r>
                              <a:rPr lang="en-CA" i="1">
                                <a:latin typeface="Cambria Math" panose="02040503050406030204" pitchFamily="18" charset="0"/>
                              </a:rPr>
                              <m:t>𝑖</m:t>
                            </m:r>
                            <m:r>
                              <a:rPr lang="en-CA" i="1">
                                <a:latin typeface="Cambria Math" panose="02040503050406030204" pitchFamily="18" charset="0"/>
                              </a:rPr>
                              <m:t>,</m:t>
                            </m:r>
                            <m:r>
                              <a:rPr lang="en-CA" i="1">
                                <a:latin typeface="Cambria Math" panose="02040503050406030204" pitchFamily="18" charset="0"/>
                              </a:rPr>
                              <m:t>𝑛</m:t>
                            </m:r>
                            <m:r>
                              <a:rPr lang="en-CA" b="0" i="1" smtClean="0">
                                <a:latin typeface="Cambria Math" panose="02040503050406030204" pitchFamily="18" charset="0"/>
                              </a:rPr>
                              <m:t>+</m:t>
                            </m:r>
                            <m:r>
                              <a:rPr lang="en-CA" i="1">
                                <a:latin typeface="Cambria Math" panose="02040503050406030204" pitchFamily="18" charset="0"/>
                              </a:rPr>
                              <m:t>𝑗</m:t>
                            </m:r>
                            <m:r>
                              <a:rPr lang="en-CA" i="1">
                                <a:latin typeface="Cambria Math" panose="02040503050406030204" pitchFamily="18" charset="0"/>
                              </a:rPr>
                              <m:t>]</m:t>
                            </m:r>
                          </m:e>
                        </m:nary>
                      </m:e>
                    </m:nary>
                  </m:oMath>
                </a14:m>
                <a:endParaRPr lang="en-US" dirty="0"/>
              </a:p>
              <a:p>
                <a:r>
                  <a:rPr lang="en-US" dirty="0"/>
                  <a:t>The plus and minus sign determining:</a:t>
                </a:r>
              </a:p>
              <a:p>
                <a:pPr lvl="1"/>
                <a:r>
                  <a:rPr lang="en-CA" dirty="0"/>
                  <a:t>(a) whether the kernel is flipped</a:t>
                </a:r>
              </a:p>
              <a:p>
                <a:pPr lvl="1"/>
                <a:r>
                  <a:rPr lang="en-CA" dirty="0"/>
                  <a:t>(b) what pixels are processed for each element of the output map</a:t>
                </a:r>
                <a:endParaRPr lang="en-US" dirty="0"/>
              </a:p>
            </p:txBody>
          </p:sp>
        </mc:Choice>
        <mc:Fallback xmlns="">
          <p:sp>
            <p:nvSpPr>
              <p:cNvPr id="3" name="Content Placeholder 2">
                <a:extLst>
                  <a:ext uri="{FF2B5EF4-FFF2-40B4-BE49-F238E27FC236}">
                    <a16:creationId xmlns:a16="http://schemas.microsoft.com/office/drawing/2014/main" id="{2FB1EBDF-448E-3775-808F-E2ADEA003B93}"/>
                  </a:ext>
                </a:extLst>
              </p:cNvPr>
              <p:cNvSpPr>
                <a:spLocks noGrp="1" noRot="1" noChangeAspect="1" noMove="1" noResize="1" noEditPoints="1" noAdjustHandles="1" noChangeArrowheads="1" noChangeShapeType="1" noTextEdit="1"/>
              </p:cNvSpPr>
              <p:nvPr>
                <p:ph idx="1"/>
              </p:nvPr>
            </p:nvSpPr>
            <p:spPr>
              <a:xfrm>
                <a:off x="711200" y="1253331"/>
                <a:ext cx="10515600" cy="4351338"/>
              </a:xfrm>
              <a:blipFill>
                <a:blip r:embed="rId2"/>
                <a:stretch>
                  <a:fillRect l="-1086" t="-4360"/>
                </a:stretch>
              </a:blipFill>
            </p:spPr>
            <p:txBody>
              <a:bodyPr/>
              <a:lstStyle/>
              <a:p>
                <a:r>
                  <a:rPr lang="en-US">
                    <a:noFill/>
                  </a:rPr>
                  <a:t> </a:t>
                </a:r>
              </a:p>
            </p:txBody>
          </p:sp>
        </mc:Fallback>
      </mc:AlternateContent>
      <p:graphicFrame>
        <p:nvGraphicFramePr>
          <p:cNvPr id="4" name="Table 8">
            <a:extLst>
              <a:ext uri="{FF2B5EF4-FFF2-40B4-BE49-F238E27FC236}">
                <a16:creationId xmlns:a16="http://schemas.microsoft.com/office/drawing/2014/main" id="{EC3B0C4A-9CCF-D81C-D044-05CFF69B575D}"/>
              </a:ext>
            </a:extLst>
          </p:cNvPr>
          <p:cNvGraphicFramePr>
            <a:graphicFrameLocks/>
          </p:cNvGraphicFramePr>
          <p:nvPr>
            <p:extLst>
              <p:ext uri="{D42A27DB-BD31-4B8C-83A1-F6EECF244321}">
                <p14:modId xmlns:p14="http://schemas.microsoft.com/office/powerpoint/2010/main" val="3495174747"/>
              </p:ext>
            </p:extLst>
          </p:nvPr>
        </p:nvGraphicFramePr>
        <p:xfrm>
          <a:off x="3238500" y="4902835"/>
          <a:ext cx="2463803" cy="1920240"/>
        </p:xfrm>
        <a:graphic>
          <a:graphicData uri="http://schemas.openxmlformats.org/drawingml/2006/table">
            <a:tbl>
              <a:tblPr firstRow="1" bandRow="1">
                <a:tableStyleId>{5940675A-B579-460E-94D1-54222C63F5DA}</a:tableStyleId>
              </a:tblPr>
              <a:tblGrid>
                <a:gridCol w="346876">
                  <a:extLst>
                    <a:ext uri="{9D8B030D-6E8A-4147-A177-3AD203B41FA5}">
                      <a16:colId xmlns:a16="http://schemas.microsoft.com/office/drawing/2014/main" val="2723279792"/>
                    </a:ext>
                  </a:extLst>
                </a:gridCol>
                <a:gridCol w="346876">
                  <a:extLst>
                    <a:ext uri="{9D8B030D-6E8A-4147-A177-3AD203B41FA5}">
                      <a16:colId xmlns:a16="http://schemas.microsoft.com/office/drawing/2014/main" val="2471437838"/>
                    </a:ext>
                  </a:extLst>
                </a:gridCol>
                <a:gridCol w="358767">
                  <a:extLst>
                    <a:ext uri="{9D8B030D-6E8A-4147-A177-3AD203B41FA5}">
                      <a16:colId xmlns:a16="http://schemas.microsoft.com/office/drawing/2014/main" val="4254794061"/>
                    </a:ext>
                  </a:extLst>
                </a:gridCol>
                <a:gridCol w="352821">
                  <a:extLst>
                    <a:ext uri="{9D8B030D-6E8A-4147-A177-3AD203B41FA5}">
                      <a16:colId xmlns:a16="http://schemas.microsoft.com/office/drawing/2014/main" val="3296321481"/>
                    </a:ext>
                  </a:extLst>
                </a:gridCol>
                <a:gridCol w="352821">
                  <a:extLst>
                    <a:ext uri="{9D8B030D-6E8A-4147-A177-3AD203B41FA5}">
                      <a16:colId xmlns:a16="http://schemas.microsoft.com/office/drawing/2014/main" val="2684408139"/>
                    </a:ext>
                  </a:extLst>
                </a:gridCol>
                <a:gridCol w="352821">
                  <a:extLst>
                    <a:ext uri="{9D8B030D-6E8A-4147-A177-3AD203B41FA5}">
                      <a16:colId xmlns:a16="http://schemas.microsoft.com/office/drawing/2014/main" val="1043152028"/>
                    </a:ext>
                  </a:extLst>
                </a:gridCol>
                <a:gridCol w="352821">
                  <a:extLst>
                    <a:ext uri="{9D8B030D-6E8A-4147-A177-3AD203B41FA5}">
                      <a16:colId xmlns:a16="http://schemas.microsoft.com/office/drawing/2014/main" val="2063554531"/>
                    </a:ext>
                  </a:extLst>
                </a:gridCol>
              </a:tblGrid>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2845164544"/>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2942916105"/>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3446499360"/>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3214812796"/>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530532713"/>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3095325727"/>
                  </a:ext>
                </a:extLst>
              </a:tr>
              <a:tr h="269239">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tc>
                  <a:txBody>
                    <a:bodyPr/>
                    <a:lstStyle/>
                    <a:p>
                      <a:pPr algn="ctr"/>
                      <a:endParaRPr lang="en-US" sz="1200" dirty="0"/>
                    </a:p>
                  </a:txBody>
                  <a:tcPr>
                    <a:noFill/>
                  </a:tcPr>
                </a:tc>
                <a:extLst>
                  <a:ext uri="{0D108BD9-81ED-4DB2-BD59-A6C34878D82A}">
                    <a16:rowId xmlns:a16="http://schemas.microsoft.com/office/drawing/2014/main" val="4245982981"/>
                  </a:ext>
                </a:extLst>
              </a:tr>
            </a:tbl>
          </a:graphicData>
        </a:graphic>
      </p:graphicFrame>
      <p:sp>
        <p:nvSpPr>
          <p:cNvPr id="5" name="TextBox 4">
            <a:extLst>
              <a:ext uri="{FF2B5EF4-FFF2-40B4-BE49-F238E27FC236}">
                <a16:creationId xmlns:a16="http://schemas.microsoft.com/office/drawing/2014/main" id="{BBB3C580-C3AC-EF75-E2E6-E79E33BA05C7}"/>
              </a:ext>
            </a:extLst>
          </p:cNvPr>
          <p:cNvSpPr txBox="1"/>
          <p:nvPr/>
        </p:nvSpPr>
        <p:spPr>
          <a:xfrm>
            <a:off x="3238500" y="4518938"/>
            <a:ext cx="2432076" cy="369332"/>
          </a:xfrm>
          <a:prstGeom prst="rect">
            <a:avLst/>
          </a:prstGeom>
          <a:noFill/>
        </p:spPr>
        <p:txBody>
          <a:bodyPr wrap="none" rtlCol="0">
            <a:spAutoFit/>
          </a:bodyPr>
          <a:lstStyle/>
          <a:p>
            <a:r>
              <a:rPr lang="en-US" dirty="0"/>
              <a:t>-3  -2   -1    0     1     2    3</a:t>
            </a:r>
          </a:p>
        </p:txBody>
      </p:sp>
    </p:spTree>
    <p:extLst>
      <p:ext uri="{BB962C8B-B14F-4D97-AF65-F5344CB8AC3E}">
        <p14:creationId xmlns:p14="http://schemas.microsoft.com/office/powerpoint/2010/main" val="1463073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3CB96-29EB-B7F0-54AF-73EA22DA6125}"/>
              </a:ext>
            </a:extLst>
          </p:cNvPr>
          <p:cNvSpPr>
            <a:spLocks noGrp="1"/>
          </p:cNvSpPr>
          <p:nvPr>
            <p:ph type="title"/>
          </p:nvPr>
        </p:nvSpPr>
        <p:spPr/>
        <p:txBody>
          <a:bodyPr/>
          <a:lstStyle/>
          <a:p>
            <a:r>
              <a:rPr lang="en-US" dirty="0"/>
              <a:t>Convolutions over volume</a:t>
            </a:r>
          </a:p>
        </p:txBody>
      </p:sp>
      <p:grpSp>
        <p:nvGrpSpPr>
          <p:cNvPr id="7" name="Group 6">
            <a:extLst>
              <a:ext uri="{FF2B5EF4-FFF2-40B4-BE49-F238E27FC236}">
                <a16:creationId xmlns:a16="http://schemas.microsoft.com/office/drawing/2014/main" id="{AB614181-3619-16B8-2589-D1E4DCAAA0FA}"/>
              </a:ext>
            </a:extLst>
          </p:cNvPr>
          <p:cNvGrpSpPr/>
          <p:nvPr/>
        </p:nvGrpSpPr>
        <p:grpSpPr>
          <a:xfrm>
            <a:off x="1231900" y="2470150"/>
            <a:ext cx="1905000" cy="1917700"/>
            <a:chOff x="1524000" y="3302000"/>
            <a:chExt cx="1905000" cy="1917700"/>
          </a:xfrm>
        </p:grpSpPr>
        <p:sp>
          <p:nvSpPr>
            <p:cNvPr id="4" name="Rectangle 3">
              <a:extLst>
                <a:ext uri="{FF2B5EF4-FFF2-40B4-BE49-F238E27FC236}">
                  <a16:creationId xmlns:a16="http://schemas.microsoft.com/office/drawing/2014/main" id="{9990C65B-FE00-490E-3953-380892B0688B}"/>
                </a:ext>
              </a:extLst>
            </p:cNvPr>
            <p:cNvSpPr/>
            <p:nvPr/>
          </p:nvSpPr>
          <p:spPr>
            <a:xfrm>
              <a:off x="1524000" y="3302000"/>
              <a:ext cx="15113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5DB8AAB-6113-E2D2-C1EC-CE0972072519}"/>
                </a:ext>
              </a:extLst>
            </p:cNvPr>
            <p:cNvSpPr/>
            <p:nvPr/>
          </p:nvSpPr>
          <p:spPr>
            <a:xfrm>
              <a:off x="1676400" y="3505200"/>
              <a:ext cx="1511300" cy="151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4278A6A-815F-E8CA-5B2B-653CD18EC46D}"/>
                </a:ext>
              </a:extLst>
            </p:cNvPr>
            <p:cNvSpPr/>
            <p:nvPr/>
          </p:nvSpPr>
          <p:spPr>
            <a:xfrm>
              <a:off x="1917700" y="3708400"/>
              <a:ext cx="1511300" cy="15113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Table 8">
            <a:extLst>
              <a:ext uri="{FF2B5EF4-FFF2-40B4-BE49-F238E27FC236}">
                <a16:creationId xmlns:a16="http://schemas.microsoft.com/office/drawing/2014/main" id="{06154849-5CAC-3F7B-89AF-16F2C8008FA5}"/>
              </a:ext>
            </a:extLst>
          </p:cNvPr>
          <p:cNvGraphicFramePr>
            <a:graphicFrameLocks noGrp="1"/>
          </p:cNvGraphicFramePr>
          <p:nvPr>
            <p:extLst>
              <p:ext uri="{D42A27DB-BD31-4B8C-83A1-F6EECF244321}">
                <p14:modId xmlns:p14="http://schemas.microsoft.com/office/powerpoint/2010/main" val="2680375834"/>
              </p:ext>
            </p:extLst>
          </p:nvPr>
        </p:nvGraphicFramePr>
        <p:xfrm>
          <a:off x="1651001" y="2876550"/>
          <a:ext cx="1511298" cy="1511300"/>
        </p:xfrm>
        <a:graphic>
          <a:graphicData uri="http://schemas.openxmlformats.org/drawingml/2006/table">
            <a:tbl>
              <a:tblPr firstRow="1" bandRow="1">
                <a:tableStyleId>{5940675A-B579-460E-94D1-54222C63F5DA}</a:tableStyleId>
              </a:tblPr>
              <a:tblGrid>
                <a:gridCol w="251883">
                  <a:extLst>
                    <a:ext uri="{9D8B030D-6E8A-4147-A177-3AD203B41FA5}">
                      <a16:colId xmlns:a16="http://schemas.microsoft.com/office/drawing/2014/main" val="534555214"/>
                    </a:ext>
                  </a:extLst>
                </a:gridCol>
                <a:gridCol w="251883">
                  <a:extLst>
                    <a:ext uri="{9D8B030D-6E8A-4147-A177-3AD203B41FA5}">
                      <a16:colId xmlns:a16="http://schemas.microsoft.com/office/drawing/2014/main" val="3022079097"/>
                    </a:ext>
                  </a:extLst>
                </a:gridCol>
                <a:gridCol w="251883">
                  <a:extLst>
                    <a:ext uri="{9D8B030D-6E8A-4147-A177-3AD203B41FA5}">
                      <a16:colId xmlns:a16="http://schemas.microsoft.com/office/drawing/2014/main" val="87303181"/>
                    </a:ext>
                  </a:extLst>
                </a:gridCol>
                <a:gridCol w="251883">
                  <a:extLst>
                    <a:ext uri="{9D8B030D-6E8A-4147-A177-3AD203B41FA5}">
                      <a16:colId xmlns:a16="http://schemas.microsoft.com/office/drawing/2014/main" val="521741534"/>
                    </a:ext>
                  </a:extLst>
                </a:gridCol>
                <a:gridCol w="251883">
                  <a:extLst>
                    <a:ext uri="{9D8B030D-6E8A-4147-A177-3AD203B41FA5}">
                      <a16:colId xmlns:a16="http://schemas.microsoft.com/office/drawing/2014/main" val="1025625824"/>
                    </a:ext>
                  </a:extLst>
                </a:gridCol>
                <a:gridCol w="251883">
                  <a:extLst>
                    <a:ext uri="{9D8B030D-6E8A-4147-A177-3AD203B41FA5}">
                      <a16:colId xmlns:a16="http://schemas.microsoft.com/office/drawing/2014/main" val="792095203"/>
                    </a:ext>
                  </a:extLst>
                </a:gridCol>
              </a:tblGrid>
              <a:tr h="30226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3080371207"/>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47977473"/>
                  </a:ext>
                </a:extLst>
              </a:tr>
              <a:tr h="302260">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787540016"/>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19260409"/>
                  </a:ext>
                </a:extLst>
              </a:tr>
              <a:tr h="302260">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1738305283"/>
                  </a:ext>
                </a:extLst>
              </a:tr>
            </a:tbl>
          </a:graphicData>
        </a:graphic>
      </p:graphicFrame>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A609EB48-D695-9D1D-4D40-A65C4B8868E0}"/>
                  </a:ext>
                </a:extLst>
              </p:cNvPr>
              <p:cNvSpPr txBox="1"/>
              <p:nvPr/>
            </p:nvSpPr>
            <p:spPr>
              <a:xfrm>
                <a:off x="3561911" y="343943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A609EB48-D695-9D1D-4D40-A65C4B8868E0}"/>
                  </a:ext>
                </a:extLst>
              </p:cNvPr>
              <p:cNvSpPr txBox="1">
                <a:spLocks noRot="1" noChangeAspect="1" noMove="1" noResize="1" noEditPoints="1" noAdjustHandles="1" noChangeArrowheads="1" noChangeShapeType="1" noTextEdit="1"/>
              </p:cNvSpPr>
              <p:nvPr/>
            </p:nvSpPr>
            <p:spPr>
              <a:xfrm>
                <a:off x="3561911" y="3439437"/>
                <a:ext cx="407278" cy="430887"/>
              </a:xfrm>
              <a:prstGeom prst="rect">
                <a:avLst/>
              </a:prstGeom>
              <a:blipFill>
                <a:blip r:embed="rId2"/>
                <a:stretch>
                  <a:fillRect/>
                </a:stretch>
              </a:blipFill>
            </p:spPr>
            <p:txBody>
              <a:bodyPr/>
              <a:lstStyle/>
              <a:p>
                <a:r>
                  <a:rPr lang="en-US">
                    <a:noFill/>
                  </a:rPr>
                  <a:t> </a:t>
                </a:r>
              </a:p>
            </p:txBody>
          </p:sp>
        </mc:Fallback>
      </mc:AlternateContent>
      <p:grpSp>
        <p:nvGrpSpPr>
          <p:cNvPr id="32" name="Group 31">
            <a:extLst>
              <a:ext uri="{FF2B5EF4-FFF2-40B4-BE49-F238E27FC236}">
                <a16:creationId xmlns:a16="http://schemas.microsoft.com/office/drawing/2014/main" id="{BA8EEF40-D98C-25C0-8B5D-0E26DDB0E0C2}"/>
              </a:ext>
            </a:extLst>
          </p:cNvPr>
          <p:cNvGrpSpPr/>
          <p:nvPr/>
        </p:nvGrpSpPr>
        <p:grpSpPr>
          <a:xfrm>
            <a:off x="4381500" y="2667890"/>
            <a:ext cx="1079500" cy="1085850"/>
            <a:chOff x="4660900" y="3048000"/>
            <a:chExt cx="1079500" cy="1085850"/>
          </a:xfrm>
        </p:grpSpPr>
        <p:sp>
          <p:nvSpPr>
            <p:cNvPr id="12" name="Rectangle 11">
              <a:extLst>
                <a:ext uri="{FF2B5EF4-FFF2-40B4-BE49-F238E27FC236}">
                  <a16:creationId xmlns:a16="http://schemas.microsoft.com/office/drawing/2014/main" id="{9D1CEC48-8375-C187-0ED7-B72961F92B5D}"/>
                </a:ext>
              </a:extLst>
            </p:cNvPr>
            <p:cNvSpPr/>
            <p:nvPr/>
          </p:nvSpPr>
          <p:spPr>
            <a:xfrm>
              <a:off x="4660900" y="3048000"/>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A01AE7-3741-5437-F34C-25EF3C90C50A}"/>
                </a:ext>
              </a:extLst>
            </p:cNvPr>
            <p:cNvSpPr/>
            <p:nvPr/>
          </p:nvSpPr>
          <p:spPr>
            <a:xfrm>
              <a:off x="4876800" y="3225800"/>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13">
            <a:extLst>
              <a:ext uri="{FF2B5EF4-FFF2-40B4-BE49-F238E27FC236}">
                <a16:creationId xmlns:a16="http://schemas.microsoft.com/office/drawing/2014/main" id="{1A8DB4DE-1AEF-9888-56E1-531679F9C783}"/>
              </a:ext>
            </a:extLst>
          </p:cNvPr>
          <p:cNvSpPr/>
          <p:nvPr/>
        </p:nvSpPr>
        <p:spPr>
          <a:xfrm>
            <a:off x="4883150" y="2972689"/>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Table 16">
            <a:extLst>
              <a:ext uri="{FF2B5EF4-FFF2-40B4-BE49-F238E27FC236}">
                <a16:creationId xmlns:a16="http://schemas.microsoft.com/office/drawing/2014/main" id="{4355488D-EE3D-0855-102E-F481998BE9EA}"/>
              </a:ext>
            </a:extLst>
          </p:cNvPr>
          <p:cNvGraphicFramePr>
            <a:graphicFrameLocks noGrp="1"/>
          </p:cNvGraphicFramePr>
          <p:nvPr>
            <p:extLst>
              <p:ext uri="{D42A27DB-BD31-4B8C-83A1-F6EECF244321}">
                <p14:modId xmlns:p14="http://schemas.microsoft.com/office/powerpoint/2010/main" val="975461481"/>
              </p:ext>
            </p:extLst>
          </p:nvPr>
        </p:nvGraphicFramePr>
        <p:xfrm>
          <a:off x="4870451" y="3011671"/>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sp>
        <p:nvSpPr>
          <p:cNvPr id="17" name="TextBox 16">
            <a:extLst>
              <a:ext uri="{FF2B5EF4-FFF2-40B4-BE49-F238E27FC236}">
                <a16:creationId xmlns:a16="http://schemas.microsoft.com/office/drawing/2014/main" id="{314D25BC-A4C3-CBE2-9795-99E7A58C04E1}"/>
              </a:ext>
            </a:extLst>
          </p:cNvPr>
          <p:cNvSpPr txBox="1"/>
          <p:nvPr/>
        </p:nvSpPr>
        <p:spPr>
          <a:xfrm>
            <a:off x="1524712" y="4760912"/>
            <a:ext cx="1370888" cy="523220"/>
          </a:xfrm>
          <a:prstGeom prst="rect">
            <a:avLst/>
          </a:prstGeom>
          <a:noFill/>
        </p:spPr>
        <p:txBody>
          <a:bodyPr wrap="none" rtlCol="0">
            <a:spAutoFit/>
          </a:bodyPr>
          <a:lstStyle/>
          <a:p>
            <a:r>
              <a:rPr lang="en-US" sz="2800" dirty="0"/>
              <a:t>6 x 6 x 3</a:t>
            </a:r>
          </a:p>
        </p:txBody>
      </p:sp>
      <p:sp>
        <p:nvSpPr>
          <p:cNvPr id="18" name="TextBox 17">
            <a:extLst>
              <a:ext uri="{FF2B5EF4-FFF2-40B4-BE49-F238E27FC236}">
                <a16:creationId xmlns:a16="http://schemas.microsoft.com/office/drawing/2014/main" id="{A8C40F86-ACC0-E83E-F002-546560B8DFE0}"/>
              </a:ext>
            </a:extLst>
          </p:cNvPr>
          <p:cNvSpPr txBox="1"/>
          <p:nvPr/>
        </p:nvSpPr>
        <p:spPr>
          <a:xfrm>
            <a:off x="579106" y="5426361"/>
            <a:ext cx="1007327" cy="461665"/>
          </a:xfrm>
          <a:prstGeom prst="rect">
            <a:avLst/>
          </a:prstGeom>
          <a:noFill/>
        </p:spPr>
        <p:txBody>
          <a:bodyPr wrap="none" rtlCol="0">
            <a:spAutoFit/>
          </a:bodyPr>
          <a:lstStyle/>
          <a:p>
            <a:r>
              <a:rPr lang="en-US" sz="2400" dirty="0"/>
              <a:t>Height</a:t>
            </a:r>
          </a:p>
        </p:txBody>
      </p:sp>
      <p:sp>
        <p:nvSpPr>
          <p:cNvPr id="19" name="TextBox 18">
            <a:extLst>
              <a:ext uri="{FF2B5EF4-FFF2-40B4-BE49-F238E27FC236}">
                <a16:creationId xmlns:a16="http://schemas.microsoft.com/office/drawing/2014/main" id="{3DD11132-400D-C415-02EE-9355722AA51A}"/>
              </a:ext>
            </a:extLst>
          </p:cNvPr>
          <p:cNvSpPr txBox="1"/>
          <p:nvPr/>
        </p:nvSpPr>
        <p:spPr>
          <a:xfrm>
            <a:off x="1662094" y="5472727"/>
            <a:ext cx="955711" cy="461665"/>
          </a:xfrm>
          <a:prstGeom prst="rect">
            <a:avLst/>
          </a:prstGeom>
          <a:noFill/>
        </p:spPr>
        <p:txBody>
          <a:bodyPr wrap="none" rtlCol="0">
            <a:spAutoFit/>
          </a:bodyPr>
          <a:lstStyle/>
          <a:p>
            <a:r>
              <a:rPr lang="en-US" sz="2400" dirty="0"/>
              <a:t>Width</a:t>
            </a:r>
          </a:p>
        </p:txBody>
      </p:sp>
      <p:sp>
        <p:nvSpPr>
          <p:cNvPr id="20" name="TextBox 19">
            <a:extLst>
              <a:ext uri="{FF2B5EF4-FFF2-40B4-BE49-F238E27FC236}">
                <a16:creationId xmlns:a16="http://schemas.microsoft.com/office/drawing/2014/main" id="{AACC19CC-451C-B9C5-52B1-F2636C298E3D}"/>
              </a:ext>
            </a:extLst>
          </p:cNvPr>
          <p:cNvSpPr txBox="1"/>
          <p:nvPr/>
        </p:nvSpPr>
        <p:spPr>
          <a:xfrm>
            <a:off x="2769127" y="5462230"/>
            <a:ext cx="1446230" cy="461665"/>
          </a:xfrm>
          <a:prstGeom prst="rect">
            <a:avLst/>
          </a:prstGeom>
          <a:noFill/>
        </p:spPr>
        <p:txBody>
          <a:bodyPr wrap="none" rtlCol="0">
            <a:spAutoFit/>
          </a:bodyPr>
          <a:lstStyle/>
          <a:p>
            <a:r>
              <a:rPr lang="en-US" sz="2400" dirty="0"/>
              <a:t>#channels</a:t>
            </a:r>
          </a:p>
        </p:txBody>
      </p:sp>
      <p:cxnSp>
        <p:nvCxnSpPr>
          <p:cNvPr id="22" name="Straight Arrow Connector 21">
            <a:extLst>
              <a:ext uri="{FF2B5EF4-FFF2-40B4-BE49-F238E27FC236}">
                <a16:creationId xmlns:a16="http://schemas.microsoft.com/office/drawing/2014/main" id="{0F96284F-5776-C16F-A25E-04666027194F}"/>
              </a:ext>
            </a:extLst>
          </p:cNvPr>
          <p:cNvCxnSpPr/>
          <p:nvPr/>
        </p:nvCxnSpPr>
        <p:spPr>
          <a:xfrm flipH="1">
            <a:off x="1231900" y="5167312"/>
            <a:ext cx="430194" cy="29491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F99CF39-72D4-109D-0A13-AF05D66B9CDB}"/>
              </a:ext>
            </a:extLst>
          </p:cNvPr>
          <p:cNvCxnSpPr>
            <a:cxnSpLocks/>
          </p:cNvCxnSpPr>
          <p:nvPr/>
        </p:nvCxnSpPr>
        <p:spPr>
          <a:xfrm>
            <a:off x="2222856" y="5167312"/>
            <a:ext cx="16371" cy="305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6C545FA-E619-27FA-9A6C-AAC9568F1874}"/>
              </a:ext>
            </a:extLst>
          </p:cNvPr>
          <p:cNvCxnSpPr>
            <a:cxnSpLocks/>
          </p:cNvCxnSpPr>
          <p:nvPr/>
        </p:nvCxnSpPr>
        <p:spPr>
          <a:xfrm>
            <a:off x="2769127" y="5167312"/>
            <a:ext cx="519476" cy="30541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B049AABC-BA62-26FA-43CD-707588EA5F52}"/>
              </a:ext>
            </a:extLst>
          </p:cNvPr>
          <p:cNvSpPr txBox="1"/>
          <p:nvPr/>
        </p:nvSpPr>
        <p:spPr>
          <a:xfrm>
            <a:off x="4800956" y="4833311"/>
            <a:ext cx="1370888" cy="523220"/>
          </a:xfrm>
          <a:prstGeom prst="rect">
            <a:avLst/>
          </a:prstGeom>
          <a:noFill/>
        </p:spPr>
        <p:txBody>
          <a:bodyPr wrap="none" rtlCol="0">
            <a:spAutoFit/>
          </a:bodyPr>
          <a:lstStyle/>
          <a:p>
            <a:r>
              <a:rPr lang="en-US" sz="2800" dirty="0"/>
              <a:t>3 x 3 x 3</a:t>
            </a:r>
          </a:p>
        </p:txBody>
      </p:sp>
      <p:sp>
        <p:nvSpPr>
          <p:cNvPr id="28" name="Frame 27">
            <a:extLst>
              <a:ext uri="{FF2B5EF4-FFF2-40B4-BE49-F238E27FC236}">
                <a16:creationId xmlns:a16="http://schemas.microsoft.com/office/drawing/2014/main" id="{35C3AFB4-8A36-DC8E-6A89-37F616236ADF}"/>
              </a:ext>
            </a:extLst>
          </p:cNvPr>
          <p:cNvSpPr/>
          <p:nvPr/>
        </p:nvSpPr>
        <p:spPr>
          <a:xfrm>
            <a:off x="2528905" y="4794251"/>
            <a:ext cx="411060" cy="398462"/>
          </a:xfrm>
          <a:prstGeom prst="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Frame 28">
            <a:extLst>
              <a:ext uri="{FF2B5EF4-FFF2-40B4-BE49-F238E27FC236}">
                <a16:creationId xmlns:a16="http://schemas.microsoft.com/office/drawing/2014/main" id="{2647D8FE-4D13-CB42-4AB0-7909DE12F479}"/>
              </a:ext>
            </a:extLst>
          </p:cNvPr>
          <p:cNvSpPr/>
          <p:nvPr/>
        </p:nvSpPr>
        <p:spPr>
          <a:xfrm>
            <a:off x="5763469" y="4885670"/>
            <a:ext cx="411060" cy="398462"/>
          </a:xfrm>
          <a:prstGeom prst="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U-Turn Arrow 29">
            <a:extLst>
              <a:ext uri="{FF2B5EF4-FFF2-40B4-BE49-F238E27FC236}">
                <a16:creationId xmlns:a16="http://schemas.microsoft.com/office/drawing/2014/main" id="{74D1D3C6-0279-04FD-5D82-54753B233647}"/>
              </a:ext>
            </a:extLst>
          </p:cNvPr>
          <p:cNvSpPr/>
          <p:nvPr/>
        </p:nvSpPr>
        <p:spPr>
          <a:xfrm>
            <a:off x="2769127" y="4483099"/>
            <a:ext cx="3199872" cy="377083"/>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09D376B5-14B9-DE46-70D3-4B61D18C84F5}"/>
                  </a:ext>
                </a:extLst>
              </p:cNvPr>
              <p:cNvSpPr txBox="1"/>
              <p:nvPr/>
            </p:nvSpPr>
            <p:spPr>
              <a:xfrm>
                <a:off x="6667502" y="324893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1" name="TextBox 30">
                <a:extLst>
                  <a:ext uri="{FF2B5EF4-FFF2-40B4-BE49-F238E27FC236}">
                    <a16:creationId xmlns:a16="http://schemas.microsoft.com/office/drawing/2014/main" id="{09D376B5-14B9-DE46-70D3-4B61D18C84F5}"/>
                  </a:ext>
                </a:extLst>
              </p:cNvPr>
              <p:cNvSpPr txBox="1">
                <a:spLocks noRot="1" noChangeAspect="1" noMove="1" noResize="1" noEditPoints="1" noAdjustHandles="1" noChangeArrowheads="1" noChangeShapeType="1" noTextEdit="1"/>
              </p:cNvSpPr>
              <p:nvPr/>
            </p:nvSpPr>
            <p:spPr>
              <a:xfrm>
                <a:off x="6667502" y="3248938"/>
                <a:ext cx="349455" cy="430887"/>
              </a:xfrm>
              <a:prstGeom prst="rect">
                <a:avLst/>
              </a:prstGeom>
              <a:blipFill>
                <a:blip r:embed="rId3"/>
                <a:stretch>
                  <a:fillRect l="-10714" r="-10714"/>
                </a:stretch>
              </a:blipFill>
            </p:spPr>
            <p:txBody>
              <a:bodyPr/>
              <a:lstStyle/>
              <a:p>
                <a:r>
                  <a:rPr lang="en-US">
                    <a:noFill/>
                  </a:rPr>
                  <a:t> </a:t>
                </a:r>
              </a:p>
            </p:txBody>
          </p:sp>
        </mc:Fallback>
      </mc:AlternateContent>
      <p:graphicFrame>
        <p:nvGraphicFramePr>
          <p:cNvPr id="33" name="Table 33">
            <a:extLst>
              <a:ext uri="{FF2B5EF4-FFF2-40B4-BE49-F238E27FC236}">
                <a16:creationId xmlns:a16="http://schemas.microsoft.com/office/drawing/2014/main" id="{80D20397-1DC6-7A64-535D-69520571DA8A}"/>
              </a:ext>
            </a:extLst>
          </p:cNvPr>
          <p:cNvGraphicFramePr>
            <a:graphicFrameLocks noGrp="1"/>
          </p:cNvGraphicFramePr>
          <p:nvPr>
            <p:extLst>
              <p:ext uri="{D42A27DB-BD31-4B8C-83A1-F6EECF244321}">
                <p14:modId xmlns:p14="http://schemas.microsoft.com/office/powerpoint/2010/main" val="41152524"/>
              </p:ext>
            </p:extLst>
          </p:nvPr>
        </p:nvGraphicFramePr>
        <p:xfrm>
          <a:off x="7708900" y="2546499"/>
          <a:ext cx="1854200" cy="1483360"/>
        </p:xfrm>
        <a:graphic>
          <a:graphicData uri="http://schemas.openxmlformats.org/drawingml/2006/table">
            <a:tbl>
              <a:tblPr firstRow="1" bandRow="1">
                <a:tableStyleId>{5940675A-B579-460E-94D1-54222C63F5DA}</a:tableStyleId>
              </a:tblPr>
              <a:tblGrid>
                <a:gridCol w="463550">
                  <a:extLst>
                    <a:ext uri="{9D8B030D-6E8A-4147-A177-3AD203B41FA5}">
                      <a16:colId xmlns:a16="http://schemas.microsoft.com/office/drawing/2014/main" val="2148693116"/>
                    </a:ext>
                  </a:extLst>
                </a:gridCol>
                <a:gridCol w="463550">
                  <a:extLst>
                    <a:ext uri="{9D8B030D-6E8A-4147-A177-3AD203B41FA5}">
                      <a16:colId xmlns:a16="http://schemas.microsoft.com/office/drawing/2014/main" val="2981088984"/>
                    </a:ext>
                  </a:extLst>
                </a:gridCol>
                <a:gridCol w="463550">
                  <a:extLst>
                    <a:ext uri="{9D8B030D-6E8A-4147-A177-3AD203B41FA5}">
                      <a16:colId xmlns:a16="http://schemas.microsoft.com/office/drawing/2014/main" val="3541352043"/>
                    </a:ext>
                  </a:extLst>
                </a:gridCol>
                <a:gridCol w="463550">
                  <a:extLst>
                    <a:ext uri="{9D8B030D-6E8A-4147-A177-3AD203B41FA5}">
                      <a16:colId xmlns:a16="http://schemas.microsoft.com/office/drawing/2014/main" val="2843711299"/>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8952850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947587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509676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23763878"/>
                  </a:ext>
                </a:extLst>
              </a:tr>
            </a:tbl>
          </a:graphicData>
        </a:graphic>
      </p:graphicFrame>
      <p:sp>
        <p:nvSpPr>
          <p:cNvPr id="34" name="TextBox 33">
            <a:extLst>
              <a:ext uri="{FF2B5EF4-FFF2-40B4-BE49-F238E27FC236}">
                <a16:creationId xmlns:a16="http://schemas.microsoft.com/office/drawing/2014/main" id="{9026A9EC-D3D1-6FA0-86C2-20EE6AAA1310}"/>
              </a:ext>
            </a:extLst>
          </p:cNvPr>
          <p:cNvSpPr txBox="1"/>
          <p:nvPr/>
        </p:nvSpPr>
        <p:spPr>
          <a:xfrm>
            <a:off x="8299535" y="4731872"/>
            <a:ext cx="869149" cy="523220"/>
          </a:xfrm>
          <a:prstGeom prst="rect">
            <a:avLst/>
          </a:prstGeom>
          <a:noFill/>
        </p:spPr>
        <p:txBody>
          <a:bodyPr wrap="none" rtlCol="0">
            <a:spAutoFit/>
          </a:bodyPr>
          <a:lstStyle/>
          <a:p>
            <a:r>
              <a:rPr lang="en-US" sz="2800" dirty="0"/>
              <a:t>4 x 4</a:t>
            </a:r>
          </a:p>
        </p:txBody>
      </p:sp>
    </p:spTree>
    <p:extLst>
      <p:ext uri="{BB962C8B-B14F-4D97-AF65-F5344CB8AC3E}">
        <p14:creationId xmlns:p14="http://schemas.microsoft.com/office/powerpoint/2010/main" val="7986662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0BD7-9D4E-25E0-E513-AF60F41EA32B}"/>
              </a:ext>
            </a:extLst>
          </p:cNvPr>
          <p:cNvSpPr>
            <a:spLocks noGrp="1"/>
          </p:cNvSpPr>
          <p:nvPr>
            <p:ph type="title"/>
          </p:nvPr>
        </p:nvSpPr>
        <p:spPr/>
        <p:txBody>
          <a:bodyPr/>
          <a:lstStyle/>
          <a:p>
            <a:r>
              <a:rPr lang="en-US" dirty="0"/>
              <a:t>Multiple filters</a:t>
            </a:r>
          </a:p>
        </p:txBody>
      </p:sp>
      <p:grpSp>
        <p:nvGrpSpPr>
          <p:cNvPr id="4" name="Group 3">
            <a:extLst>
              <a:ext uri="{FF2B5EF4-FFF2-40B4-BE49-F238E27FC236}">
                <a16:creationId xmlns:a16="http://schemas.microsoft.com/office/drawing/2014/main" id="{1FFE8BD5-7D12-1F2F-7D18-A27D044C4694}"/>
              </a:ext>
            </a:extLst>
          </p:cNvPr>
          <p:cNvGrpSpPr/>
          <p:nvPr/>
        </p:nvGrpSpPr>
        <p:grpSpPr>
          <a:xfrm>
            <a:off x="1231900" y="2470150"/>
            <a:ext cx="1905000" cy="1917700"/>
            <a:chOff x="1524000" y="3302000"/>
            <a:chExt cx="1905000" cy="1917700"/>
          </a:xfrm>
        </p:grpSpPr>
        <p:sp>
          <p:nvSpPr>
            <p:cNvPr id="5" name="Rectangle 4">
              <a:extLst>
                <a:ext uri="{FF2B5EF4-FFF2-40B4-BE49-F238E27FC236}">
                  <a16:creationId xmlns:a16="http://schemas.microsoft.com/office/drawing/2014/main" id="{01D49981-D4BF-5A08-BA01-A84F154EEEDF}"/>
                </a:ext>
              </a:extLst>
            </p:cNvPr>
            <p:cNvSpPr/>
            <p:nvPr/>
          </p:nvSpPr>
          <p:spPr>
            <a:xfrm>
              <a:off x="1524000" y="3302000"/>
              <a:ext cx="15113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455E16-D4F2-05A1-6124-6115D0D8671E}"/>
                </a:ext>
              </a:extLst>
            </p:cNvPr>
            <p:cNvSpPr/>
            <p:nvPr/>
          </p:nvSpPr>
          <p:spPr>
            <a:xfrm>
              <a:off x="1676400" y="3505200"/>
              <a:ext cx="1511300" cy="151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43EF05-DBF4-20FA-7D0C-33132612844B}"/>
                </a:ext>
              </a:extLst>
            </p:cNvPr>
            <p:cNvSpPr/>
            <p:nvPr/>
          </p:nvSpPr>
          <p:spPr>
            <a:xfrm>
              <a:off x="1917700" y="3708400"/>
              <a:ext cx="1511300" cy="15113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B9B134-8E50-A84C-E5C2-707BC9B66539}"/>
                  </a:ext>
                </a:extLst>
              </p:cNvPr>
              <p:cNvSpPr txBox="1"/>
              <p:nvPr/>
            </p:nvSpPr>
            <p:spPr>
              <a:xfrm>
                <a:off x="3561911" y="343943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B6B9B134-8E50-A84C-E5C2-707BC9B66539}"/>
                  </a:ext>
                </a:extLst>
              </p:cNvPr>
              <p:cNvSpPr txBox="1">
                <a:spLocks noRot="1" noChangeAspect="1" noMove="1" noResize="1" noEditPoints="1" noAdjustHandles="1" noChangeArrowheads="1" noChangeShapeType="1" noTextEdit="1"/>
              </p:cNvSpPr>
              <p:nvPr/>
            </p:nvSpPr>
            <p:spPr>
              <a:xfrm>
                <a:off x="3561911" y="3439437"/>
                <a:ext cx="407278"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B03D51-6726-5AC6-980A-2078CE0B3B58}"/>
                  </a:ext>
                </a:extLst>
              </p:cNvPr>
              <p:cNvSpPr txBox="1"/>
              <p:nvPr/>
            </p:nvSpPr>
            <p:spPr>
              <a:xfrm>
                <a:off x="6667502" y="324893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69B03D51-6726-5AC6-980A-2078CE0B3B58}"/>
                  </a:ext>
                </a:extLst>
              </p:cNvPr>
              <p:cNvSpPr txBox="1">
                <a:spLocks noRot="1" noChangeAspect="1" noMove="1" noResize="1" noEditPoints="1" noAdjustHandles="1" noChangeArrowheads="1" noChangeShapeType="1" noTextEdit="1"/>
              </p:cNvSpPr>
              <p:nvPr/>
            </p:nvSpPr>
            <p:spPr>
              <a:xfrm>
                <a:off x="6667502" y="3248938"/>
                <a:ext cx="349455" cy="430887"/>
              </a:xfrm>
              <a:prstGeom prst="rect">
                <a:avLst/>
              </a:prstGeom>
              <a:blipFill>
                <a:blip r:embed="rId3"/>
                <a:stretch>
                  <a:fillRect l="-10714" r="-10714"/>
                </a:stretch>
              </a:blipFill>
            </p:spPr>
            <p:txBody>
              <a:bodyPr/>
              <a:lstStyle/>
              <a:p>
                <a:r>
                  <a:rPr lang="en-US">
                    <a:noFill/>
                  </a:rPr>
                  <a:t> </a:t>
                </a:r>
              </a:p>
            </p:txBody>
          </p:sp>
        </mc:Fallback>
      </mc:AlternateContent>
      <p:graphicFrame>
        <p:nvGraphicFramePr>
          <p:cNvPr id="13" name="Table 33">
            <a:extLst>
              <a:ext uri="{FF2B5EF4-FFF2-40B4-BE49-F238E27FC236}">
                <a16:creationId xmlns:a16="http://schemas.microsoft.com/office/drawing/2014/main" id="{04D3D542-9309-01EC-532C-0D9A98EDC71D}"/>
              </a:ext>
            </a:extLst>
          </p:cNvPr>
          <p:cNvGraphicFramePr>
            <a:graphicFrameLocks noGrp="1"/>
          </p:cNvGraphicFramePr>
          <p:nvPr>
            <p:extLst>
              <p:ext uri="{D42A27DB-BD31-4B8C-83A1-F6EECF244321}">
                <p14:modId xmlns:p14="http://schemas.microsoft.com/office/powerpoint/2010/main" val="2711383476"/>
              </p:ext>
            </p:extLst>
          </p:nvPr>
        </p:nvGraphicFramePr>
        <p:xfrm>
          <a:off x="7708900" y="2546499"/>
          <a:ext cx="1854200" cy="1483360"/>
        </p:xfrm>
        <a:graphic>
          <a:graphicData uri="http://schemas.openxmlformats.org/drawingml/2006/table">
            <a:tbl>
              <a:tblPr firstRow="1" bandRow="1">
                <a:tableStyleId>{5940675A-B579-460E-94D1-54222C63F5DA}</a:tableStyleId>
              </a:tblPr>
              <a:tblGrid>
                <a:gridCol w="463550">
                  <a:extLst>
                    <a:ext uri="{9D8B030D-6E8A-4147-A177-3AD203B41FA5}">
                      <a16:colId xmlns:a16="http://schemas.microsoft.com/office/drawing/2014/main" val="2148693116"/>
                    </a:ext>
                  </a:extLst>
                </a:gridCol>
                <a:gridCol w="463550">
                  <a:extLst>
                    <a:ext uri="{9D8B030D-6E8A-4147-A177-3AD203B41FA5}">
                      <a16:colId xmlns:a16="http://schemas.microsoft.com/office/drawing/2014/main" val="2981088984"/>
                    </a:ext>
                  </a:extLst>
                </a:gridCol>
                <a:gridCol w="463550">
                  <a:extLst>
                    <a:ext uri="{9D8B030D-6E8A-4147-A177-3AD203B41FA5}">
                      <a16:colId xmlns:a16="http://schemas.microsoft.com/office/drawing/2014/main" val="3541352043"/>
                    </a:ext>
                  </a:extLst>
                </a:gridCol>
                <a:gridCol w="463550">
                  <a:extLst>
                    <a:ext uri="{9D8B030D-6E8A-4147-A177-3AD203B41FA5}">
                      <a16:colId xmlns:a16="http://schemas.microsoft.com/office/drawing/2014/main" val="2843711299"/>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89528501"/>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947587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509676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23763878"/>
                  </a:ext>
                </a:extLst>
              </a:tr>
            </a:tbl>
          </a:graphicData>
        </a:graphic>
      </p:graphicFrame>
      <p:graphicFrame>
        <p:nvGraphicFramePr>
          <p:cNvPr id="16" name="Table 8">
            <a:extLst>
              <a:ext uri="{FF2B5EF4-FFF2-40B4-BE49-F238E27FC236}">
                <a16:creationId xmlns:a16="http://schemas.microsoft.com/office/drawing/2014/main" id="{1B0F2C67-B106-6968-088E-3BCD0C961210}"/>
              </a:ext>
            </a:extLst>
          </p:cNvPr>
          <p:cNvGraphicFramePr>
            <a:graphicFrameLocks noGrp="1"/>
          </p:cNvGraphicFramePr>
          <p:nvPr>
            <p:extLst>
              <p:ext uri="{D42A27DB-BD31-4B8C-83A1-F6EECF244321}">
                <p14:modId xmlns:p14="http://schemas.microsoft.com/office/powerpoint/2010/main" val="73423376"/>
              </p:ext>
            </p:extLst>
          </p:nvPr>
        </p:nvGraphicFramePr>
        <p:xfrm>
          <a:off x="1651001" y="2876550"/>
          <a:ext cx="1511298" cy="1511300"/>
        </p:xfrm>
        <a:graphic>
          <a:graphicData uri="http://schemas.openxmlformats.org/drawingml/2006/table">
            <a:tbl>
              <a:tblPr firstRow="1" bandRow="1">
                <a:tableStyleId>{5940675A-B579-460E-94D1-54222C63F5DA}</a:tableStyleId>
              </a:tblPr>
              <a:tblGrid>
                <a:gridCol w="251883">
                  <a:extLst>
                    <a:ext uri="{9D8B030D-6E8A-4147-A177-3AD203B41FA5}">
                      <a16:colId xmlns:a16="http://schemas.microsoft.com/office/drawing/2014/main" val="534555214"/>
                    </a:ext>
                  </a:extLst>
                </a:gridCol>
                <a:gridCol w="251883">
                  <a:extLst>
                    <a:ext uri="{9D8B030D-6E8A-4147-A177-3AD203B41FA5}">
                      <a16:colId xmlns:a16="http://schemas.microsoft.com/office/drawing/2014/main" val="3022079097"/>
                    </a:ext>
                  </a:extLst>
                </a:gridCol>
                <a:gridCol w="251883">
                  <a:extLst>
                    <a:ext uri="{9D8B030D-6E8A-4147-A177-3AD203B41FA5}">
                      <a16:colId xmlns:a16="http://schemas.microsoft.com/office/drawing/2014/main" val="87303181"/>
                    </a:ext>
                  </a:extLst>
                </a:gridCol>
                <a:gridCol w="251883">
                  <a:extLst>
                    <a:ext uri="{9D8B030D-6E8A-4147-A177-3AD203B41FA5}">
                      <a16:colId xmlns:a16="http://schemas.microsoft.com/office/drawing/2014/main" val="521741534"/>
                    </a:ext>
                  </a:extLst>
                </a:gridCol>
                <a:gridCol w="251883">
                  <a:extLst>
                    <a:ext uri="{9D8B030D-6E8A-4147-A177-3AD203B41FA5}">
                      <a16:colId xmlns:a16="http://schemas.microsoft.com/office/drawing/2014/main" val="1025625824"/>
                    </a:ext>
                  </a:extLst>
                </a:gridCol>
                <a:gridCol w="251883">
                  <a:extLst>
                    <a:ext uri="{9D8B030D-6E8A-4147-A177-3AD203B41FA5}">
                      <a16:colId xmlns:a16="http://schemas.microsoft.com/office/drawing/2014/main" val="792095203"/>
                    </a:ext>
                  </a:extLst>
                </a:gridCol>
              </a:tblGrid>
              <a:tr h="30226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080371207"/>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47977473"/>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787540016"/>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19260409"/>
                  </a:ext>
                </a:extLst>
              </a:tr>
              <a:tr h="302260">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1738305283"/>
                  </a:ext>
                </a:extLst>
              </a:tr>
            </a:tbl>
          </a:graphicData>
        </a:graphic>
      </p:graphicFrame>
      <p:grpSp>
        <p:nvGrpSpPr>
          <p:cNvPr id="20" name="Group 19">
            <a:extLst>
              <a:ext uri="{FF2B5EF4-FFF2-40B4-BE49-F238E27FC236}">
                <a16:creationId xmlns:a16="http://schemas.microsoft.com/office/drawing/2014/main" id="{F948FDBA-9E29-90E8-0299-44F29D4A68BD}"/>
              </a:ext>
            </a:extLst>
          </p:cNvPr>
          <p:cNvGrpSpPr/>
          <p:nvPr/>
        </p:nvGrpSpPr>
        <p:grpSpPr>
          <a:xfrm>
            <a:off x="4381500" y="2667890"/>
            <a:ext cx="1308100" cy="1276350"/>
            <a:chOff x="4381500" y="2667890"/>
            <a:chExt cx="1308100" cy="1276350"/>
          </a:xfrm>
        </p:grpSpPr>
        <p:grpSp>
          <p:nvGrpSpPr>
            <p:cNvPr id="9" name="Group 8">
              <a:extLst>
                <a:ext uri="{FF2B5EF4-FFF2-40B4-BE49-F238E27FC236}">
                  <a16:creationId xmlns:a16="http://schemas.microsoft.com/office/drawing/2014/main" id="{A988BF05-A81C-21E7-B31B-67322116BFF4}"/>
                </a:ext>
              </a:extLst>
            </p:cNvPr>
            <p:cNvGrpSpPr/>
            <p:nvPr/>
          </p:nvGrpSpPr>
          <p:grpSpPr>
            <a:xfrm>
              <a:off x="4381500" y="2667890"/>
              <a:ext cx="1079500" cy="1085850"/>
              <a:chOff x="4660900" y="3048000"/>
              <a:chExt cx="1079500" cy="1085850"/>
            </a:xfrm>
          </p:grpSpPr>
          <p:sp>
            <p:nvSpPr>
              <p:cNvPr id="10" name="Rectangle 9">
                <a:extLst>
                  <a:ext uri="{FF2B5EF4-FFF2-40B4-BE49-F238E27FC236}">
                    <a16:creationId xmlns:a16="http://schemas.microsoft.com/office/drawing/2014/main" id="{02C16380-76E9-251D-C0A8-3D79B2754615}"/>
                  </a:ext>
                </a:extLst>
              </p:cNvPr>
              <p:cNvSpPr/>
              <p:nvPr/>
            </p:nvSpPr>
            <p:spPr>
              <a:xfrm>
                <a:off x="4660900" y="304800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F92730-FCDC-E2E9-AB32-D44281FD4D2D}"/>
                  </a:ext>
                </a:extLst>
              </p:cNvPr>
              <p:cNvSpPr/>
              <p:nvPr/>
            </p:nvSpPr>
            <p:spPr>
              <a:xfrm>
                <a:off x="4876800" y="322580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698B00F-F678-9628-6D31-1C6FA16D5921}"/>
                </a:ext>
              </a:extLst>
            </p:cNvPr>
            <p:cNvSpPr/>
            <p:nvPr/>
          </p:nvSpPr>
          <p:spPr>
            <a:xfrm>
              <a:off x="4826000" y="303619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Table 16">
            <a:extLst>
              <a:ext uri="{FF2B5EF4-FFF2-40B4-BE49-F238E27FC236}">
                <a16:creationId xmlns:a16="http://schemas.microsoft.com/office/drawing/2014/main" id="{23E12705-E33A-16D2-9A66-46AF91675355}"/>
              </a:ext>
            </a:extLst>
          </p:cNvPr>
          <p:cNvGraphicFramePr>
            <a:graphicFrameLocks noGrp="1"/>
          </p:cNvGraphicFramePr>
          <p:nvPr>
            <p:extLst>
              <p:ext uri="{D42A27DB-BD31-4B8C-83A1-F6EECF244321}">
                <p14:modId xmlns:p14="http://schemas.microsoft.com/office/powerpoint/2010/main" val="4274522997"/>
              </p:ext>
            </p:extLst>
          </p:nvPr>
        </p:nvGraphicFramePr>
        <p:xfrm>
          <a:off x="4826000" y="3076618"/>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grpSp>
        <p:nvGrpSpPr>
          <p:cNvPr id="21" name="Group 20">
            <a:extLst>
              <a:ext uri="{FF2B5EF4-FFF2-40B4-BE49-F238E27FC236}">
                <a16:creationId xmlns:a16="http://schemas.microsoft.com/office/drawing/2014/main" id="{B111913B-1216-4002-7BF2-6FB450D11F0B}"/>
              </a:ext>
            </a:extLst>
          </p:cNvPr>
          <p:cNvGrpSpPr/>
          <p:nvPr/>
        </p:nvGrpSpPr>
        <p:grpSpPr>
          <a:xfrm>
            <a:off x="4476749" y="4560382"/>
            <a:ext cx="1308100" cy="1276350"/>
            <a:chOff x="4381500" y="2667890"/>
            <a:chExt cx="1308100" cy="1276350"/>
          </a:xfrm>
        </p:grpSpPr>
        <p:grpSp>
          <p:nvGrpSpPr>
            <p:cNvPr id="22" name="Group 21">
              <a:extLst>
                <a:ext uri="{FF2B5EF4-FFF2-40B4-BE49-F238E27FC236}">
                  <a16:creationId xmlns:a16="http://schemas.microsoft.com/office/drawing/2014/main" id="{1450919B-A563-9476-E787-7F704D38EAD3}"/>
                </a:ext>
              </a:extLst>
            </p:cNvPr>
            <p:cNvGrpSpPr/>
            <p:nvPr/>
          </p:nvGrpSpPr>
          <p:grpSpPr>
            <a:xfrm>
              <a:off x="4381500" y="2667890"/>
              <a:ext cx="1079500" cy="1085850"/>
              <a:chOff x="4660900" y="3048000"/>
              <a:chExt cx="1079500" cy="1085850"/>
            </a:xfrm>
          </p:grpSpPr>
          <p:sp>
            <p:nvSpPr>
              <p:cNvPr id="24" name="Rectangle 23">
                <a:extLst>
                  <a:ext uri="{FF2B5EF4-FFF2-40B4-BE49-F238E27FC236}">
                    <a16:creationId xmlns:a16="http://schemas.microsoft.com/office/drawing/2014/main" id="{2670D222-0EAD-819C-1FAE-8B3276E5256C}"/>
                  </a:ext>
                </a:extLst>
              </p:cNvPr>
              <p:cNvSpPr/>
              <p:nvPr/>
            </p:nvSpPr>
            <p:spPr>
              <a:xfrm>
                <a:off x="4660900" y="304800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B2D81-4651-C027-44E9-52044E68CFEE}"/>
                  </a:ext>
                </a:extLst>
              </p:cNvPr>
              <p:cNvSpPr/>
              <p:nvPr/>
            </p:nvSpPr>
            <p:spPr>
              <a:xfrm>
                <a:off x="4876800" y="322580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CA1C216-8799-9C63-3E2F-6F4D5AD7C117}"/>
                </a:ext>
              </a:extLst>
            </p:cNvPr>
            <p:cNvSpPr/>
            <p:nvPr/>
          </p:nvSpPr>
          <p:spPr>
            <a:xfrm>
              <a:off x="4826000" y="303619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6" name="Table 25">
            <a:extLst>
              <a:ext uri="{FF2B5EF4-FFF2-40B4-BE49-F238E27FC236}">
                <a16:creationId xmlns:a16="http://schemas.microsoft.com/office/drawing/2014/main" id="{8AB5980B-1349-4EAF-C290-C87E29370F0B}"/>
              </a:ext>
            </a:extLst>
          </p:cNvPr>
          <p:cNvGraphicFramePr>
            <a:graphicFrameLocks noGrp="1"/>
          </p:cNvGraphicFramePr>
          <p:nvPr>
            <p:extLst>
              <p:ext uri="{D42A27DB-BD31-4B8C-83A1-F6EECF244321}">
                <p14:modId xmlns:p14="http://schemas.microsoft.com/office/powerpoint/2010/main" val="1350547489"/>
              </p:ext>
            </p:extLst>
          </p:nvPr>
        </p:nvGraphicFramePr>
        <p:xfrm>
          <a:off x="4924321" y="4969111"/>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graphicFrame>
        <p:nvGraphicFramePr>
          <p:cNvPr id="27" name="Table 33">
            <a:extLst>
              <a:ext uri="{FF2B5EF4-FFF2-40B4-BE49-F238E27FC236}">
                <a16:creationId xmlns:a16="http://schemas.microsoft.com/office/drawing/2014/main" id="{B1AD0AFA-8DD6-8EF6-8B55-EF80237BA353}"/>
              </a:ext>
            </a:extLst>
          </p:cNvPr>
          <p:cNvGraphicFramePr>
            <a:graphicFrameLocks noGrp="1"/>
          </p:cNvGraphicFramePr>
          <p:nvPr>
            <p:extLst>
              <p:ext uri="{D42A27DB-BD31-4B8C-83A1-F6EECF244321}">
                <p14:modId xmlns:p14="http://schemas.microsoft.com/office/powerpoint/2010/main" val="698827630"/>
              </p:ext>
            </p:extLst>
          </p:nvPr>
        </p:nvGraphicFramePr>
        <p:xfrm>
          <a:off x="7747000" y="4560382"/>
          <a:ext cx="1854200" cy="1483360"/>
        </p:xfrm>
        <a:graphic>
          <a:graphicData uri="http://schemas.openxmlformats.org/drawingml/2006/table">
            <a:tbl>
              <a:tblPr firstRow="1" bandRow="1">
                <a:tableStyleId>{5940675A-B579-460E-94D1-54222C63F5DA}</a:tableStyleId>
              </a:tblPr>
              <a:tblGrid>
                <a:gridCol w="463550">
                  <a:extLst>
                    <a:ext uri="{9D8B030D-6E8A-4147-A177-3AD203B41FA5}">
                      <a16:colId xmlns:a16="http://schemas.microsoft.com/office/drawing/2014/main" val="2148693116"/>
                    </a:ext>
                  </a:extLst>
                </a:gridCol>
                <a:gridCol w="463550">
                  <a:extLst>
                    <a:ext uri="{9D8B030D-6E8A-4147-A177-3AD203B41FA5}">
                      <a16:colId xmlns:a16="http://schemas.microsoft.com/office/drawing/2014/main" val="2981088984"/>
                    </a:ext>
                  </a:extLst>
                </a:gridCol>
                <a:gridCol w="463550">
                  <a:extLst>
                    <a:ext uri="{9D8B030D-6E8A-4147-A177-3AD203B41FA5}">
                      <a16:colId xmlns:a16="http://schemas.microsoft.com/office/drawing/2014/main" val="3541352043"/>
                    </a:ext>
                  </a:extLst>
                </a:gridCol>
                <a:gridCol w="463550">
                  <a:extLst>
                    <a:ext uri="{9D8B030D-6E8A-4147-A177-3AD203B41FA5}">
                      <a16:colId xmlns:a16="http://schemas.microsoft.com/office/drawing/2014/main" val="2843711299"/>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89528501"/>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947587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5096762"/>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623763878"/>
                  </a:ext>
                </a:extLst>
              </a:tr>
            </a:tbl>
          </a:graphicData>
        </a:graphic>
      </p:graphicFrame>
      <p:cxnSp>
        <p:nvCxnSpPr>
          <p:cNvPr id="29" name="Straight Arrow Connector 28">
            <a:extLst>
              <a:ext uri="{FF2B5EF4-FFF2-40B4-BE49-F238E27FC236}">
                <a16:creationId xmlns:a16="http://schemas.microsoft.com/office/drawing/2014/main" id="{CD5092CE-3017-90A4-D4A9-81F98F712615}"/>
              </a:ext>
            </a:extLst>
          </p:cNvPr>
          <p:cNvCxnSpPr>
            <a:cxnSpLocks/>
          </p:cNvCxnSpPr>
          <p:nvPr/>
        </p:nvCxnSpPr>
        <p:spPr>
          <a:xfrm flipV="1">
            <a:off x="3235325" y="3076618"/>
            <a:ext cx="1012824" cy="341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AEC60-A87C-8336-0540-B4891157B1DD}"/>
              </a:ext>
            </a:extLst>
          </p:cNvPr>
          <p:cNvCxnSpPr>
            <a:cxnSpLocks/>
          </p:cNvCxnSpPr>
          <p:nvPr/>
        </p:nvCxnSpPr>
        <p:spPr>
          <a:xfrm>
            <a:off x="3162299" y="4560382"/>
            <a:ext cx="1098550" cy="631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9810F78-F399-0039-E1A0-0A93814D3FD8}"/>
                  </a:ext>
                </a:extLst>
              </p:cNvPr>
              <p:cNvSpPr txBox="1"/>
              <p:nvPr/>
            </p:nvSpPr>
            <p:spPr>
              <a:xfrm>
                <a:off x="6756402" y="512853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39810F78-F399-0039-E1A0-0A93814D3FD8}"/>
                  </a:ext>
                </a:extLst>
              </p:cNvPr>
              <p:cNvSpPr txBox="1">
                <a:spLocks noRot="1" noChangeAspect="1" noMove="1" noResize="1" noEditPoints="1" noAdjustHandles="1" noChangeArrowheads="1" noChangeShapeType="1" noTextEdit="1"/>
              </p:cNvSpPr>
              <p:nvPr/>
            </p:nvSpPr>
            <p:spPr>
              <a:xfrm>
                <a:off x="6756402" y="5128538"/>
                <a:ext cx="349455" cy="430887"/>
              </a:xfrm>
              <a:prstGeom prst="rect">
                <a:avLst/>
              </a:prstGeom>
              <a:blipFill>
                <a:blip r:embed="rId4"/>
                <a:stretch>
                  <a:fillRect l="-10345" r="-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9A54A87-3763-9478-5D6E-7A27C6178C33}"/>
                  </a:ext>
                </a:extLst>
              </p:cNvPr>
              <p:cNvSpPr txBox="1"/>
              <p:nvPr/>
            </p:nvSpPr>
            <p:spPr>
              <a:xfrm>
                <a:off x="3714311" y="449353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89A54A87-3763-9478-5D6E-7A27C6178C33}"/>
                  </a:ext>
                </a:extLst>
              </p:cNvPr>
              <p:cNvSpPr txBox="1">
                <a:spLocks noRot="1" noChangeAspect="1" noMove="1" noResize="1" noEditPoints="1" noAdjustHandles="1" noChangeArrowheads="1" noChangeShapeType="1" noTextEdit="1"/>
              </p:cNvSpPr>
              <p:nvPr/>
            </p:nvSpPr>
            <p:spPr>
              <a:xfrm>
                <a:off x="3714311" y="4493537"/>
                <a:ext cx="407278" cy="430887"/>
              </a:xfrm>
              <a:prstGeom prst="rect">
                <a:avLst/>
              </a:prstGeom>
              <a:blipFill>
                <a:blip r:embed="rId2"/>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1D3E62B-4F48-FDF1-6EA6-ACC91AD4823C}"/>
              </a:ext>
            </a:extLst>
          </p:cNvPr>
          <p:cNvSpPr txBox="1"/>
          <p:nvPr/>
        </p:nvSpPr>
        <p:spPr>
          <a:xfrm>
            <a:off x="4294153" y="2033471"/>
            <a:ext cx="1796389" cy="461665"/>
          </a:xfrm>
          <a:prstGeom prst="rect">
            <a:avLst/>
          </a:prstGeom>
          <a:noFill/>
        </p:spPr>
        <p:txBody>
          <a:bodyPr wrap="none" rtlCol="0">
            <a:spAutoFit/>
          </a:bodyPr>
          <a:lstStyle/>
          <a:p>
            <a:r>
              <a:rPr lang="en-US" sz="2400" dirty="0"/>
              <a:t>Vertical Edge</a:t>
            </a:r>
          </a:p>
        </p:txBody>
      </p:sp>
      <p:sp>
        <p:nvSpPr>
          <p:cNvPr id="39" name="Rectangle 38">
            <a:extLst>
              <a:ext uri="{FF2B5EF4-FFF2-40B4-BE49-F238E27FC236}">
                <a16:creationId xmlns:a16="http://schemas.microsoft.com/office/drawing/2014/main" id="{0413CCFF-CFF0-CE0F-A7E4-C715D623B332}"/>
              </a:ext>
            </a:extLst>
          </p:cNvPr>
          <p:cNvSpPr/>
          <p:nvPr/>
        </p:nvSpPr>
        <p:spPr>
          <a:xfrm>
            <a:off x="9969500" y="3272030"/>
            <a:ext cx="1371600" cy="1319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0473655D-21AC-25BB-1939-AC6E1923E37C}"/>
              </a:ext>
            </a:extLst>
          </p:cNvPr>
          <p:cNvSpPr/>
          <p:nvPr/>
        </p:nvSpPr>
        <p:spPr>
          <a:xfrm>
            <a:off x="10325100" y="3570963"/>
            <a:ext cx="1371600" cy="13196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Arrow Connector 41">
            <a:extLst>
              <a:ext uri="{FF2B5EF4-FFF2-40B4-BE49-F238E27FC236}">
                <a16:creationId xmlns:a16="http://schemas.microsoft.com/office/drawing/2014/main" id="{2CB3C84C-3469-C2E8-D427-ED79F9C4E34E}"/>
              </a:ext>
            </a:extLst>
          </p:cNvPr>
          <p:cNvCxnSpPr/>
          <p:nvPr/>
        </p:nvCxnSpPr>
        <p:spPr>
          <a:xfrm>
            <a:off x="9601200" y="3753740"/>
            <a:ext cx="3683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7E35DAE-7A85-701E-AB11-844978D94FC2}"/>
              </a:ext>
            </a:extLst>
          </p:cNvPr>
          <p:cNvCxnSpPr>
            <a:cxnSpLocks/>
          </p:cNvCxnSpPr>
          <p:nvPr/>
        </p:nvCxnSpPr>
        <p:spPr>
          <a:xfrm flipV="1">
            <a:off x="9601200" y="4738182"/>
            <a:ext cx="584200" cy="276225"/>
          </a:xfrm>
          <a:prstGeom prst="straightConnector1">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14560A8D-2DBE-780F-9FCD-7014FD21FF63}"/>
              </a:ext>
            </a:extLst>
          </p:cNvPr>
          <p:cNvSpPr txBox="1"/>
          <p:nvPr/>
        </p:nvSpPr>
        <p:spPr>
          <a:xfrm>
            <a:off x="4421700" y="4121494"/>
            <a:ext cx="2150012" cy="461665"/>
          </a:xfrm>
          <a:prstGeom prst="rect">
            <a:avLst/>
          </a:prstGeom>
          <a:noFill/>
        </p:spPr>
        <p:txBody>
          <a:bodyPr wrap="none" rtlCol="0">
            <a:spAutoFit/>
          </a:bodyPr>
          <a:lstStyle/>
          <a:p>
            <a:r>
              <a:rPr lang="en-US" sz="2400" dirty="0"/>
              <a:t>Horizontal edge</a:t>
            </a:r>
          </a:p>
        </p:txBody>
      </p:sp>
      <p:sp>
        <p:nvSpPr>
          <p:cNvPr id="47" name="TextBox 46">
            <a:extLst>
              <a:ext uri="{FF2B5EF4-FFF2-40B4-BE49-F238E27FC236}">
                <a16:creationId xmlns:a16="http://schemas.microsoft.com/office/drawing/2014/main" id="{CD132932-6102-FCA6-2C52-7CBD8D2BE4C3}"/>
              </a:ext>
            </a:extLst>
          </p:cNvPr>
          <p:cNvSpPr txBox="1"/>
          <p:nvPr/>
        </p:nvSpPr>
        <p:spPr>
          <a:xfrm>
            <a:off x="10414422" y="5302062"/>
            <a:ext cx="1192955" cy="461665"/>
          </a:xfrm>
          <a:prstGeom prst="rect">
            <a:avLst/>
          </a:prstGeom>
          <a:noFill/>
        </p:spPr>
        <p:txBody>
          <a:bodyPr wrap="none" rtlCol="0">
            <a:spAutoFit/>
          </a:bodyPr>
          <a:lstStyle/>
          <a:p>
            <a:r>
              <a:rPr lang="en-US" sz="2400" dirty="0"/>
              <a:t>4 x 4 x 2</a:t>
            </a:r>
          </a:p>
        </p:txBody>
      </p:sp>
      <p:sp>
        <p:nvSpPr>
          <p:cNvPr id="48" name="TextBox 47">
            <a:extLst>
              <a:ext uri="{FF2B5EF4-FFF2-40B4-BE49-F238E27FC236}">
                <a16:creationId xmlns:a16="http://schemas.microsoft.com/office/drawing/2014/main" id="{05EFCEE1-8FF6-134E-3953-EB888FE98107}"/>
              </a:ext>
            </a:extLst>
          </p:cNvPr>
          <p:cNvSpPr txBox="1"/>
          <p:nvPr/>
        </p:nvSpPr>
        <p:spPr>
          <a:xfrm>
            <a:off x="1316533" y="5836732"/>
            <a:ext cx="1342034" cy="461665"/>
          </a:xfrm>
          <a:prstGeom prst="rect">
            <a:avLst/>
          </a:prstGeom>
          <a:noFill/>
        </p:spPr>
        <p:txBody>
          <a:bodyPr wrap="none" rtlCol="0">
            <a:spAutoFit/>
          </a:bodyPr>
          <a:lstStyle/>
          <a:p>
            <a:r>
              <a:rPr lang="en-US" sz="2400" dirty="0"/>
              <a:t>n x n x </a:t>
            </a:r>
            <a:r>
              <a:rPr lang="en-US" sz="2400" dirty="0" err="1"/>
              <a:t>n</a:t>
            </a:r>
            <a:r>
              <a:rPr lang="en-US" sz="2400" baseline="-25000" dirty="0" err="1"/>
              <a:t>c</a:t>
            </a:r>
            <a:endParaRPr lang="en-US" sz="2400" baseline="-25000" dirty="0"/>
          </a:p>
        </p:txBody>
      </p:sp>
      <p:sp>
        <p:nvSpPr>
          <p:cNvPr id="49" name="TextBox 48">
            <a:extLst>
              <a:ext uri="{FF2B5EF4-FFF2-40B4-BE49-F238E27FC236}">
                <a16:creationId xmlns:a16="http://schemas.microsoft.com/office/drawing/2014/main" id="{4FA9B99B-E2D5-64A8-A099-782A419C357E}"/>
              </a:ext>
            </a:extLst>
          </p:cNvPr>
          <p:cNvSpPr txBox="1"/>
          <p:nvPr/>
        </p:nvSpPr>
        <p:spPr>
          <a:xfrm>
            <a:off x="4593133" y="5989132"/>
            <a:ext cx="1164101" cy="461665"/>
          </a:xfrm>
          <a:prstGeom prst="rect">
            <a:avLst/>
          </a:prstGeom>
          <a:noFill/>
        </p:spPr>
        <p:txBody>
          <a:bodyPr wrap="none" rtlCol="0">
            <a:spAutoFit/>
          </a:bodyPr>
          <a:lstStyle/>
          <a:p>
            <a:r>
              <a:rPr lang="en-US" sz="2400" dirty="0"/>
              <a:t>f x f x </a:t>
            </a:r>
            <a:r>
              <a:rPr lang="en-US" sz="2400" dirty="0" err="1"/>
              <a:t>n</a:t>
            </a:r>
            <a:r>
              <a:rPr lang="en-US" sz="2400" baseline="-25000" dirty="0" err="1"/>
              <a:t>c</a:t>
            </a:r>
            <a:endParaRPr lang="en-US" sz="2400" baseline="-25000" dirty="0"/>
          </a:p>
        </p:txBody>
      </p:sp>
      <p:sp>
        <p:nvSpPr>
          <p:cNvPr id="50" name="TextBox 49">
            <a:extLst>
              <a:ext uri="{FF2B5EF4-FFF2-40B4-BE49-F238E27FC236}">
                <a16:creationId xmlns:a16="http://schemas.microsoft.com/office/drawing/2014/main" id="{3A86F8A3-8BF9-0056-FD2A-49162C72C725}"/>
              </a:ext>
            </a:extLst>
          </p:cNvPr>
          <p:cNvSpPr txBox="1"/>
          <p:nvPr/>
        </p:nvSpPr>
        <p:spPr>
          <a:xfrm>
            <a:off x="8250733" y="6166932"/>
            <a:ext cx="2729658" cy="461665"/>
          </a:xfrm>
          <a:prstGeom prst="rect">
            <a:avLst/>
          </a:prstGeom>
          <a:noFill/>
        </p:spPr>
        <p:txBody>
          <a:bodyPr wrap="none" rtlCol="0">
            <a:spAutoFit/>
          </a:bodyPr>
          <a:lstStyle/>
          <a:p>
            <a:r>
              <a:rPr lang="en-US" sz="2400" dirty="0"/>
              <a:t>(n-f+1) x (n-f+1) x </a:t>
            </a:r>
            <a:r>
              <a:rPr lang="en-US" sz="2400" dirty="0" err="1"/>
              <a:t>n’</a:t>
            </a:r>
            <a:r>
              <a:rPr lang="en-US" sz="2400" baseline="-25000" dirty="0" err="1"/>
              <a:t>c</a:t>
            </a:r>
            <a:endParaRPr lang="en-US" sz="2400" baseline="-25000" dirty="0"/>
          </a:p>
        </p:txBody>
      </p:sp>
    </p:spTree>
    <p:extLst>
      <p:ext uri="{BB962C8B-B14F-4D97-AF65-F5344CB8AC3E}">
        <p14:creationId xmlns:p14="http://schemas.microsoft.com/office/powerpoint/2010/main" val="18394755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D97E2-7262-1CF5-145D-830FDF3B62EF}"/>
              </a:ext>
            </a:extLst>
          </p:cNvPr>
          <p:cNvSpPr>
            <a:spLocks noGrp="1"/>
          </p:cNvSpPr>
          <p:nvPr>
            <p:ph type="title"/>
          </p:nvPr>
        </p:nvSpPr>
        <p:spPr>
          <a:xfrm>
            <a:off x="838200" y="365125"/>
            <a:ext cx="10515600" cy="752475"/>
          </a:xfrm>
        </p:spPr>
        <p:txBody>
          <a:bodyPr/>
          <a:lstStyle/>
          <a:p>
            <a:r>
              <a:rPr lang="en-US" dirty="0"/>
              <a:t>What is </a:t>
            </a:r>
            <a:r>
              <a:rPr lang="en-CA" dirty="0"/>
              <a:t>Convolutional Neural Networks</a:t>
            </a:r>
            <a:endParaRPr lang="en-US" dirty="0"/>
          </a:p>
        </p:txBody>
      </p:sp>
      <p:sp>
        <p:nvSpPr>
          <p:cNvPr id="3" name="Content Placeholder 2">
            <a:extLst>
              <a:ext uri="{FF2B5EF4-FFF2-40B4-BE49-F238E27FC236}">
                <a16:creationId xmlns:a16="http://schemas.microsoft.com/office/drawing/2014/main" id="{84442A10-C0F9-C935-E0E6-AF661A3CD26A}"/>
              </a:ext>
            </a:extLst>
          </p:cNvPr>
          <p:cNvSpPr>
            <a:spLocks noGrp="1"/>
          </p:cNvSpPr>
          <p:nvPr>
            <p:ph idx="1"/>
          </p:nvPr>
        </p:nvSpPr>
        <p:spPr>
          <a:xfrm>
            <a:off x="838200" y="1524000"/>
            <a:ext cx="10515600" cy="4652963"/>
          </a:xfrm>
        </p:spPr>
        <p:txBody>
          <a:bodyPr/>
          <a:lstStyle/>
          <a:p>
            <a:pPr fontAlgn="base"/>
            <a:r>
              <a:rPr lang="en-CA" dirty="0"/>
              <a:t>Convolutional neural networks (</a:t>
            </a:r>
            <a:r>
              <a:rPr lang="en-CA" dirty="0" err="1"/>
              <a:t>ConvNets</a:t>
            </a:r>
            <a:r>
              <a:rPr lang="en-CA" dirty="0"/>
              <a:t> or CNNs) have superior performance with image and audio signal inputs. </a:t>
            </a:r>
          </a:p>
          <a:p>
            <a:pPr fontAlgn="base"/>
            <a:r>
              <a:rPr lang="en-CA" dirty="0"/>
              <a:t>CNN normally consist of the following main type of layers</a:t>
            </a:r>
          </a:p>
          <a:p>
            <a:pPr lvl="1" fontAlgn="base"/>
            <a:r>
              <a:rPr lang="en-CA" dirty="0"/>
              <a:t>Convolutional layer</a:t>
            </a:r>
          </a:p>
          <a:p>
            <a:pPr lvl="1" fontAlgn="base"/>
            <a:r>
              <a:rPr lang="en-CA" dirty="0"/>
              <a:t>Pooling layer</a:t>
            </a:r>
          </a:p>
          <a:p>
            <a:pPr lvl="1" fontAlgn="base"/>
            <a:r>
              <a:rPr lang="en-CA" dirty="0"/>
              <a:t>Fully-connected (FC) layer</a:t>
            </a:r>
          </a:p>
          <a:p>
            <a:pPr marL="0" indent="0">
              <a:buNone/>
            </a:pPr>
            <a:br>
              <a:rPr lang="en-CA" dirty="0"/>
            </a:br>
            <a:endParaRPr lang="en-US" dirty="0"/>
          </a:p>
        </p:txBody>
      </p:sp>
      <p:pic>
        <p:nvPicPr>
          <p:cNvPr id="4" name="Picture 3" descr="Chart&#10;&#10;Description automatically generated">
            <a:extLst>
              <a:ext uri="{FF2B5EF4-FFF2-40B4-BE49-F238E27FC236}">
                <a16:creationId xmlns:a16="http://schemas.microsoft.com/office/drawing/2014/main" id="{69009CCD-A263-25A6-8C0C-314CC6BBFEE2}"/>
              </a:ext>
            </a:extLst>
          </p:cNvPr>
          <p:cNvPicPr>
            <a:picLocks noChangeAspect="1"/>
          </p:cNvPicPr>
          <p:nvPr/>
        </p:nvPicPr>
        <p:blipFill>
          <a:blip r:embed="rId3"/>
          <a:stretch>
            <a:fillRect/>
          </a:stretch>
        </p:blipFill>
        <p:spPr>
          <a:xfrm>
            <a:off x="1263650" y="4053163"/>
            <a:ext cx="8553450" cy="2620171"/>
          </a:xfrm>
          <a:prstGeom prst="rect">
            <a:avLst/>
          </a:prstGeom>
        </p:spPr>
      </p:pic>
      <p:sp>
        <p:nvSpPr>
          <p:cNvPr id="7" name="Rectangle 6">
            <a:extLst>
              <a:ext uri="{FF2B5EF4-FFF2-40B4-BE49-F238E27FC236}">
                <a16:creationId xmlns:a16="http://schemas.microsoft.com/office/drawing/2014/main" id="{04ACDC99-BC22-27F1-2B76-4CCE85DFDA84}"/>
              </a:ext>
            </a:extLst>
          </p:cNvPr>
          <p:cNvSpPr/>
          <p:nvPr/>
        </p:nvSpPr>
        <p:spPr>
          <a:xfrm>
            <a:off x="9314478" y="5363248"/>
            <a:ext cx="2541944" cy="923330"/>
          </a:xfrm>
          <a:prstGeom prst="rect">
            <a:avLst/>
          </a:prstGeom>
        </p:spPr>
        <p:txBody>
          <a:bodyPr wrap="square">
            <a:spAutoFit/>
          </a:bodyPr>
          <a:lstStyle/>
          <a:p>
            <a:r>
              <a:rPr lang="en-US" dirty="0" err="1"/>
              <a:t>Source:https</a:t>
            </a:r>
            <a:r>
              <a:rPr lang="en-US" dirty="0"/>
              <a:t>://</a:t>
            </a:r>
            <a:r>
              <a:rPr lang="en-US" dirty="0" err="1"/>
              <a:t>en.wikipedia.org</a:t>
            </a:r>
            <a:r>
              <a:rPr lang="en-US" dirty="0"/>
              <a:t>/wiki/</a:t>
            </a:r>
            <a:r>
              <a:rPr lang="en-US" dirty="0" err="1"/>
              <a:t>Convolutional_neural_network</a:t>
            </a:r>
            <a:endParaRPr lang="en-US" dirty="0"/>
          </a:p>
        </p:txBody>
      </p:sp>
    </p:spTree>
    <p:extLst>
      <p:ext uri="{BB962C8B-B14F-4D97-AF65-F5344CB8AC3E}">
        <p14:creationId xmlns:p14="http://schemas.microsoft.com/office/powerpoint/2010/main" val="9619599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90BD7-9D4E-25E0-E513-AF60F41EA32B}"/>
              </a:ext>
            </a:extLst>
          </p:cNvPr>
          <p:cNvSpPr>
            <a:spLocks noGrp="1"/>
          </p:cNvSpPr>
          <p:nvPr>
            <p:ph type="title"/>
          </p:nvPr>
        </p:nvSpPr>
        <p:spPr/>
        <p:txBody>
          <a:bodyPr/>
          <a:lstStyle/>
          <a:p>
            <a:r>
              <a:rPr lang="en-US" dirty="0"/>
              <a:t>Convolutional Network</a:t>
            </a:r>
          </a:p>
        </p:txBody>
      </p:sp>
      <p:grpSp>
        <p:nvGrpSpPr>
          <p:cNvPr id="4" name="Group 3">
            <a:extLst>
              <a:ext uri="{FF2B5EF4-FFF2-40B4-BE49-F238E27FC236}">
                <a16:creationId xmlns:a16="http://schemas.microsoft.com/office/drawing/2014/main" id="{1FFE8BD5-7D12-1F2F-7D18-A27D044C4694}"/>
              </a:ext>
            </a:extLst>
          </p:cNvPr>
          <p:cNvGrpSpPr/>
          <p:nvPr/>
        </p:nvGrpSpPr>
        <p:grpSpPr>
          <a:xfrm>
            <a:off x="1231900" y="2470150"/>
            <a:ext cx="1905000" cy="1917700"/>
            <a:chOff x="1524000" y="3302000"/>
            <a:chExt cx="1905000" cy="1917700"/>
          </a:xfrm>
        </p:grpSpPr>
        <p:sp>
          <p:nvSpPr>
            <p:cNvPr id="5" name="Rectangle 4">
              <a:extLst>
                <a:ext uri="{FF2B5EF4-FFF2-40B4-BE49-F238E27FC236}">
                  <a16:creationId xmlns:a16="http://schemas.microsoft.com/office/drawing/2014/main" id="{01D49981-D4BF-5A08-BA01-A84F154EEEDF}"/>
                </a:ext>
              </a:extLst>
            </p:cNvPr>
            <p:cNvSpPr/>
            <p:nvPr/>
          </p:nvSpPr>
          <p:spPr>
            <a:xfrm>
              <a:off x="1524000" y="3302000"/>
              <a:ext cx="15113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9455E16-D4F2-05A1-6124-6115D0D8671E}"/>
                </a:ext>
              </a:extLst>
            </p:cNvPr>
            <p:cNvSpPr/>
            <p:nvPr/>
          </p:nvSpPr>
          <p:spPr>
            <a:xfrm>
              <a:off x="1676400" y="3505200"/>
              <a:ext cx="1511300" cy="151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43EF05-DBF4-20FA-7D0C-33132612844B}"/>
                </a:ext>
              </a:extLst>
            </p:cNvPr>
            <p:cNvSpPr/>
            <p:nvPr/>
          </p:nvSpPr>
          <p:spPr>
            <a:xfrm>
              <a:off x="1917700" y="3708400"/>
              <a:ext cx="1511300" cy="15113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6B9B134-8E50-A84C-E5C2-707BC9B66539}"/>
                  </a:ext>
                </a:extLst>
              </p:cNvPr>
              <p:cNvSpPr txBox="1"/>
              <p:nvPr/>
            </p:nvSpPr>
            <p:spPr>
              <a:xfrm>
                <a:off x="3561911" y="343943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8" name="TextBox 7">
                <a:extLst>
                  <a:ext uri="{FF2B5EF4-FFF2-40B4-BE49-F238E27FC236}">
                    <a16:creationId xmlns:a16="http://schemas.microsoft.com/office/drawing/2014/main" id="{B6B9B134-8E50-A84C-E5C2-707BC9B66539}"/>
                  </a:ext>
                </a:extLst>
              </p:cNvPr>
              <p:cNvSpPr txBox="1">
                <a:spLocks noRot="1" noChangeAspect="1" noMove="1" noResize="1" noEditPoints="1" noAdjustHandles="1" noChangeArrowheads="1" noChangeShapeType="1" noTextEdit="1"/>
              </p:cNvSpPr>
              <p:nvPr/>
            </p:nvSpPr>
            <p:spPr>
              <a:xfrm>
                <a:off x="3561911" y="3439437"/>
                <a:ext cx="40727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69B03D51-6726-5AC6-980A-2078CE0B3B58}"/>
                  </a:ext>
                </a:extLst>
              </p:cNvPr>
              <p:cNvSpPr txBox="1"/>
              <p:nvPr/>
            </p:nvSpPr>
            <p:spPr>
              <a:xfrm>
                <a:off x="6196956" y="318793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69B03D51-6726-5AC6-980A-2078CE0B3B58}"/>
                  </a:ext>
                </a:extLst>
              </p:cNvPr>
              <p:cNvSpPr txBox="1">
                <a:spLocks noRot="1" noChangeAspect="1" noMove="1" noResize="1" noEditPoints="1" noAdjustHandles="1" noChangeArrowheads="1" noChangeShapeType="1" noTextEdit="1"/>
              </p:cNvSpPr>
              <p:nvPr/>
            </p:nvSpPr>
            <p:spPr>
              <a:xfrm>
                <a:off x="6196956" y="3187938"/>
                <a:ext cx="349455" cy="430887"/>
              </a:xfrm>
              <a:prstGeom prst="rect">
                <a:avLst/>
              </a:prstGeom>
              <a:blipFill>
                <a:blip r:embed="rId4"/>
                <a:stretch>
                  <a:fillRect l="-14286" r="-10714"/>
                </a:stretch>
              </a:blipFill>
            </p:spPr>
            <p:txBody>
              <a:bodyPr/>
              <a:lstStyle/>
              <a:p>
                <a:r>
                  <a:rPr lang="en-US">
                    <a:noFill/>
                  </a:rPr>
                  <a:t> </a:t>
                </a:r>
              </a:p>
            </p:txBody>
          </p:sp>
        </mc:Fallback>
      </mc:AlternateContent>
      <p:graphicFrame>
        <p:nvGraphicFramePr>
          <p:cNvPr id="13" name="Table 33">
            <a:extLst>
              <a:ext uri="{FF2B5EF4-FFF2-40B4-BE49-F238E27FC236}">
                <a16:creationId xmlns:a16="http://schemas.microsoft.com/office/drawing/2014/main" id="{04D3D542-9309-01EC-532C-0D9A98EDC71D}"/>
              </a:ext>
            </a:extLst>
          </p:cNvPr>
          <p:cNvGraphicFramePr>
            <a:graphicFrameLocks noGrp="1"/>
          </p:cNvGraphicFramePr>
          <p:nvPr>
            <p:extLst>
              <p:ext uri="{D42A27DB-BD31-4B8C-83A1-F6EECF244321}">
                <p14:modId xmlns:p14="http://schemas.microsoft.com/office/powerpoint/2010/main" val="3542628813"/>
              </p:ext>
            </p:extLst>
          </p:nvPr>
        </p:nvGraphicFramePr>
        <p:xfrm>
          <a:off x="7696200" y="2522294"/>
          <a:ext cx="1257300" cy="1325564"/>
        </p:xfrm>
        <a:graphic>
          <a:graphicData uri="http://schemas.openxmlformats.org/drawingml/2006/table">
            <a:tbl>
              <a:tblPr firstRow="1" bandRow="1">
                <a:tableStyleId>{5940675A-B579-460E-94D1-54222C63F5DA}</a:tableStyleId>
              </a:tblPr>
              <a:tblGrid>
                <a:gridCol w="314325">
                  <a:extLst>
                    <a:ext uri="{9D8B030D-6E8A-4147-A177-3AD203B41FA5}">
                      <a16:colId xmlns:a16="http://schemas.microsoft.com/office/drawing/2014/main" val="2148693116"/>
                    </a:ext>
                  </a:extLst>
                </a:gridCol>
                <a:gridCol w="314325">
                  <a:extLst>
                    <a:ext uri="{9D8B030D-6E8A-4147-A177-3AD203B41FA5}">
                      <a16:colId xmlns:a16="http://schemas.microsoft.com/office/drawing/2014/main" val="2981088984"/>
                    </a:ext>
                  </a:extLst>
                </a:gridCol>
                <a:gridCol w="314325">
                  <a:extLst>
                    <a:ext uri="{9D8B030D-6E8A-4147-A177-3AD203B41FA5}">
                      <a16:colId xmlns:a16="http://schemas.microsoft.com/office/drawing/2014/main" val="3541352043"/>
                    </a:ext>
                  </a:extLst>
                </a:gridCol>
                <a:gridCol w="314325">
                  <a:extLst>
                    <a:ext uri="{9D8B030D-6E8A-4147-A177-3AD203B41FA5}">
                      <a16:colId xmlns:a16="http://schemas.microsoft.com/office/drawing/2014/main" val="2843711299"/>
                    </a:ext>
                  </a:extLst>
                </a:gridCol>
              </a:tblGrid>
              <a:tr h="331391">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489528501"/>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69475879"/>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75096762"/>
                  </a:ext>
                </a:extLst>
              </a:tr>
              <a:tr h="331391">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3763878"/>
                  </a:ext>
                </a:extLst>
              </a:tr>
            </a:tbl>
          </a:graphicData>
        </a:graphic>
      </p:graphicFrame>
      <p:graphicFrame>
        <p:nvGraphicFramePr>
          <p:cNvPr id="16" name="Table 8">
            <a:extLst>
              <a:ext uri="{FF2B5EF4-FFF2-40B4-BE49-F238E27FC236}">
                <a16:creationId xmlns:a16="http://schemas.microsoft.com/office/drawing/2014/main" id="{1B0F2C67-B106-6968-088E-3BCD0C961210}"/>
              </a:ext>
            </a:extLst>
          </p:cNvPr>
          <p:cNvGraphicFramePr>
            <a:graphicFrameLocks noGrp="1"/>
          </p:cNvGraphicFramePr>
          <p:nvPr/>
        </p:nvGraphicFramePr>
        <p:xfrm>
          <a:off x="1651001" y="2876550"/>
          <a:ext cx="1511298" cy="1511300"/>
        </p:xfrm>
        <a:graphic>
          <a:graphicData uri="http://schemas.openxmlformats.org/drawingml/2006/table">
            <a:tbl>
              <a:tblPr firstRow="1" bandRow="1">
                <a:tableStyleId>{5940675A-B579-460E-94D1-54222C63F5DA}</a:tableStyleId>
              </a:tblPr>
              <a:tblGrid>
                <a:gridCol w="251883">
                  <a:extLst>
                    <a:ext uri="{9D8B030D-6E8A-4147-A177-3AD203B41FA5}">
                      <a16:colId xmlns:a16="http://schemas.microsoft.com/office/drawing/2014/main" val="534555214"/>
                    </a:ext>
                  </a:extLst>
                </a:gridCol>
                <a:gridCol w="251883">
                  <a:extLst>
                    <a:ext uri="{9D8B030D-6E8A-4147-A177-3AD203B41FA5}">
                      <a16:colId xmlns:a16="http://schemas.microsoft.com/office/drawing/2014/main" val="3022079097"/>
                    </a:ext>
                  </a:extLst>
                </a:gridCol>
                <a:gridCol w="251883">
                  <a:extLst>
                    <a:ext uri="{9D8B030D-6E8A-4147-A177-3AD203B41FA5}">
                      <a16:colId xmlns:a16="http://schemas.microsoft.com/office/drawing/2014/main" val="87303181"/>
                    </a:ext>
                  </a:extLst>
                </a:gridCol>
                <a:gridCol w="251883">
                  <a:extLst>
                    <a:ext uri="{9D8B030D-6E8A-4147-A177-3AD203B41FA5}">
                      <a16:colId xmlns:a16="http://schemas.microsoft.com/office/drawing/2014/main" val="521741534"/>
                    </a:ext>
                  </a:extLst>
                </a:gridCol>
                <a:gridCol w="251883">
                  <a:extLst>
                    <a:ext uri="{9D8B030D-6E8A-4147-A177-3AD203B41FA5}">
                      <a16:colId xmlns:a16="http://schemas.microsoft.com/office/drawing/2014/main" val="1025625824"/>
                    </a:ext>
                  </a:extLst>
                </a:gridCol>
                <a:gridCol w="251883">
                  <a:extLst>
                    <a:ext uri="{9D8B030D-6E8A-4147-A177-3AD203B41FA5}">
                      <a16:colId xmlns:a16="http://schemas.microsoft.com/office/drawing/2014/main" val="792095203"/>
                    </a:ext>
                  </a:extLst>
                </a:gridCol>
              </a:tblGrid>
              <a:tr h="30226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080371207"/>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47977473"/>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787540016"/>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19260409"/>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1738305283"/>
                  </a:ext>
                </a:extLst>
              </a:tr>
            </a:tbl>
          </a:graphicData>
        </a:graphic>
      </p:graphicFrame>
      <p:grpSp>
        <p:nvGrpSpPr>
          <p:cNvPr id="20" name="Group 19">
            <a:extLst>
              <a:ext uri="{FF2B5EF4-FFF2-40B4-BE49-F238E27FC236}">
                <a16:creationId xmlns:a16="http://schemas.microsoft.com/office/drawing/2014/main" id="{F948FDBA-9E29-90E8-0299-44F29D4A68BD}"/>
              </a:ext>
            </a:extLst>
          </p:cNvPr>
          <p:cNvGrpSpPr/>
          <p:nvPr/>
        </p:nvGrpSpPr>
        <p:grpSpPr>
          <a:xfrm>
            <a:off x="4381500" y="2667890"/>
            <a:ext cx="1308100" cy="1276350"/>
            <a:chOff x="4381500" y="2667890"/>
            <a:chExt cx="1308100" cy="1276350"/>
          </a:xfrm>
        </p:grpSpPr>
        <p:grpSp>
          <p:nvGrpSpPr>
            <p:cNvPr id="9" name="Group 8">
              <a:extLst>
                <a:ext uri="{FF2B5EF4-FFF2-40B4-BE49-F238E27FC236}">
                  <a16:creationId xmlns:a16="http://schemas.microsoft.com/office/drawing/2014/main" id="{A988BF05-A81C-21E7-B31B-67322116BFF4}"/>
                </a:ext>
              </a:extLst>
            </p:cNvPr>
            <p:cNvGrpSpPr/>
            <p:nvPr/>
          </p:nvGrpSpPr>
          <p:grpSpPr>
            <a:xfrm>
              <a:off x="4381500" y="2667890"/>
              <a:ext cx="1079500" cy="1085850"/>
              <a:chOff x="4660900" y="3048000"/>
              <a:chExt cx="1079500" cy="1085850"/>
            </a:xfrm>
          </p:grpSpPr>
          <p:sp>
            <p:nvSpPr>
              <p:cNvPr id="10" name="Rectangle 9">
                <a:extLst>
                  <a:ext uri="{FF2B5EF4-FFF2-40B4-BE49-F238E27FC236}">
                    <a16:creationId xmlns:a16="http://schemas.microsoft.com/office/drawing/2014/main" id="{02C16380-76E9-251D-C0A8-3D79B2754615}"/>
                  </a:ext>
                </a:extLst>
              </p:cNvPr>
              <p:cNvSpPr/>
              <p:nvPr/>
            </p:nvSpPr>
            <p:spPr>
              <a:xfrm>
                <a:off x="4660900" y="304800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F92730-FCDC-E2E9-AB32-D44281FD4D2D}"/>
                  </a:ext>
                </a:extLst>
              </p:cNvPr>
              <p:cNvSpPr/>
              <p:nvPr/>
            </p:nvSpPr>
            <p:spPr>
              <a:xfrm>
                <a:off x="4876800" y="322580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698B00F-F678-9628-6D31-1C6FA16D5921}"/>
                </a:ext>
              </a:extLst>
            </p:cNvPr>
            <p:cNvSpPr/>
            <p:nvPr/>
          </p:nvSpPr>
          <p:spPr>
            <a:xfrm>
              <a:off x="4826000" y="3036190"/>
              <a:ext cx="863600" cy="90805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17" name="Table 16">
            <a:extLst>
              <a:ext uri="{FF2B5EF4-FFF2-40B4-BE49-F238E27FC236}">
                <a16:creationId xmlns:a16="http://schemas.microsoft.com/office/drawing/2014/main" id="{23E12705-E33A-16D2-9A66-46AF91675355}"/>
              </a:ext>
            </a:extLst>
          </p:cNvPr>
          <p:cNvGraphicFramePr>
            <a:graphicFrameLocks noGrp="1"/>
          </p:cNvGraphicFramePr>
          <p:nvPr/>
        </p:nvGraphicFramePr>
        <p:xfrm>
          <a:off x="4826000" y="3076618"/>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grpSp>
        <p:nvGrpSpPr>
          <p:cNvPr id="21" name="Group 20">
            <a:extLst>
              <a:ext uri="{FF2B5EF4-FFF2-40B4-BE49-F238E27FC236}">
                <a16:creationId xmlns:a16="http://schemas.microsoft.com/office/drawing/2014/main" id="{B111913B-1216-4002-7BF2-6FB450D11F0B}"/>
              </a:ext>
            </a:extLst>
          </p:cNvPr>
          <p:cNvGrpSpPr/>
          <p:nvPr/>
        </p:nvGrpSpPr>
        <p:grpSpPr>
          <a:xfrm>
            <a:off x="4476749" y="4560382"/>
            <a:ext cx="1308100" cy="1276350"/>
            <a:chOff x="4381500" y="2667890"/>
            <a:chExt cx="1308100" cy="1276350"/>
          </a:xfrm>
        </p:grpSpPr>
        <p:grpSp>
          <p:nvGrpSpPr>
            <p:cNvPr id="22" name="Group 21">
              <a:extLst>
                <a:ext uri="{FF2B5EF4-FFF2-40B4-BE49-F238E27FC236}">
                  <a16:creationId xmlns:a16="http://schemas.microsoft.com/office/drawing/2014/main" id="{1450919B-A563-9476-E787-7F704D38EAD3}"/>
                </a:ext>
              </a:extLst>
            </p:cNvPr>
            <p:cNvGrpSpPr/>
            <p:nvPr/>
          </p:nvGrpSpPr>
          <p:grpSpPr>
            <a:xfrm>
              <a:off x="4381500" y="2667890"/>
              <a:ext cx="1079500" cy="1085850"/>
              <a:chOff x="4660900" y="3048000"/>
              <a:chExt cx="1079500" cy="1085850"/>
            </a:xfrm>
          </p:grpSpPr>
          <p:sp>
            <p:nvSpPr>
              <p:cNvPr id="24" name="Rectangle 23">
                <a:extLst>
                  <a:ext uri="{FF2B5EF4-FFF2-40B4-BE49-F238E27FC236}">
                    <a16:creationId xmlns:a16="http://schemas.microsoft.com/office/drawing/2014/main" id="{2670D222-0EAD-819C-1FAE-8B3276E5256C}"/>
                  </a:ext>
                </a:extLst>
              </p:cNvPr>
              <p:cNvSpPr/>
              <p:nvPr/>
            </p:nvSpPr>
            <p:spPr>
              <a:xfrm>
                <a:off x="4660900" y="304800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78B2D81-4651-C027-44E9-52044E68CFEE}"/>
                  </a:ext>
                </a:extLst>
              </p:cNvPr>
              <p:cNvSpPr/>
              <p:nvPr/>
            </p:nvSpPr>
            <p:spPr>
              <a:xfrm>
                <a:off x="4876800" y="322580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DCA1C216-8799-9C63-3E2F-6F4D5AD7C117}"/>
                </a:ext>
              </a:extLst>
            </p:cNvPr>
            <p:cNvSpPr/>
            <p:nvPr/>
          </p:nvSpPr>
          <p:spPr>
            <a:xfrm>
              <a:off x="4826000" y="3036190"/>
              <a:ext cx="863600" cy="90805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26" name="Table 25">
            <a:extLst>
              <a:ext uri="{FF2B5EF4-FFF2-40B4-BE49-F238E27FC236}">
                <a16:creationId xmlns:a16="http://schemas.microsoft.com/office/drawing/2014/main" id="{8AB5980B-1349-4EAF-C290-C87E29370F0B}"/>
              </a:ext>
            </a:extLst>
          </p:cNvPr>
          <p:cNvGraphicFramePr>
            <a:graphicFrameLocks noGrp="1"/>
          </p:cNvGraphicFramePr>
          <p:nvPr/>
        </p:nvGraphicFramePr>
        <p:xfrm>
          <a:off x="4924321" y="4969111"/>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cxnSp>
        <p:nvCxnSpPr>
          <p:cNvPr id="29" name="Straight Arrow Connector 28">
            <a:extLst>
              <a:ext uri="{FF2B5EF4-FFF2-40B4-BE49-F238E27FC236}">
                <a16:creationId xmlns:a16="http://schemas.microsoft.com/office/drawing/2014/main" id="{CD5092CE-3017-90A4-D4A9-81F98F712615}"/>
              </a:ext>
            </a:extLst>
          </p:cNvPr>
          <p:cNvCxnSpPr>
            <a:cxnSpLocks/>
          </p:cNvCxnSpPr>
          <p:nvPr/>
        </p:nvCxnSpPr>
        <p:spPr>
          <a:xfrm flipV="1">
            <a:off x="3235325" y="3076618"/>
            <a:ext cx="1012824" cy="3419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9C6AEC60-A87C-8336-0540-B4891157B1DD}"/>
              </a:ext>
            </a:extLst>
          </p:cNvPr>
          <p:cNvCxnSpPr>
            <a:cxnSpLocks/>
          </p:cNvCxnSpPr>
          <p:nvPr/>
        </p:nvCxnSpPr>
        <p:spPr>
          <a:xfrm>
            <a:off x="3162299" y="4560382"/>
            <a:ext cx="1098550" cy="63182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9810F78-F399-0039-E1A0-0A93814D3FD8}"/>
                  </a:ext>
                </a:extLst>
              </p:cNvPr>
              <p:cNvSpPr txBox="1"/>
              <p:nvPr/>
            </p:nvSpPr>
            <p:spPr>
              <a:xfrm>
                <a:off x="6261411" y="5128713"/>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39810F78-F399-0039-E1A0-0A93814D3FD8}"/>
                  </a:ext>
                </a:extLst>
              </p:cNvPr>
              <p:cNvSpPr txBox="1">
                <a:spLocks noRot="1" noChangeAspect="1" noMove="1" noResize="1" noEditPoints="1" noAdjustHandles="1" noChangeArrowheads="1" noChangeShapeType="1" noTextEdit="1"/>
              </p:cNvSpPr>
              <p:nvPr/>
            </p:nvSpPr>
            <p:spPr>
              <a:xfrm>
                <a:off x="6261411" y="5128713"/>
                <a:ext cx="349455" cy="430887"/>
              </a:xfrm>
              <a:prstGeom prst="rect">
                <a:avLst/>
              </a:prstGeom>
              <a:blipFill>
                <a:blip r:embed="rId5"/>
                <a:stretch>
                  <a:fillRect l="-6897" r="-103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89A54A87-3763-9478-5D6E-7A27C6178C33}"/>
                  </a:ext>
                </a:extLst>
              </p:cNvPr>
              <p:cNvSpPr txBox="1"/>
              <p:nvPr/>
            </p:nvSpPr>
            <p:spPr>
              <a:xfrm>
                <a:off x="3714311" y="449353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36" name="TextBox 35">
                <a:extLst>
                  <a:ext uri="{FF2B5EF4-FFF2-40B4-BE49-F238E27FC236}">
                    <a16:creationId xmlns:a16="http://schemas.microsoft.com/office/drawing/2014/main" id="{89A54A87-3763-9478-5D6E-7A27C6178C33}"/>
                  </a:ext>
                </a:extLst>
              </p:cNvPr>
              <p:cNvSpPr txBox="1">
                <a:spLocks noRot="1" noChangeAspect="1" noMove="1" noResize="1" noEditPoints="1" noAdjustHandles="1" noChangeArrowheads="1" noChangeShapeType="1" noTextEdit="1"/>
              </p:cNvSpPr>
              <p:nvPr/>
            </p:nvSpPr>
            <p:spPr>
              <a:xfrm>
                <a:off x="3714311" y="4493537"/>
                <a:ext cx="407278" cy="430887"/>
              </a:xfrm>
              <a:prstGeom prst="rect">
                <a:avLst/>
              </a:prstGeom>
              <a:blipFill>
                <a:blip r:embed="rId3"/>
                <a:stretch>
                  <a:fillRect/>
                </a:stretch>
              </a:blipFill>
            </p:spPr>
            <p:txBody>
              <a:bodyPr/>
              <a:lstStyle/>
              <a:p>
                <a:r>
                  <a:rPr lang="en-US">
                    <a:noFill/>
                  </a:rPr>
                  <a:t> </a:t>
                </a:r>
              </a:p>
            </p:txBody>
          </p:sp>
        </mc:Fallback>
      </mc:AlternateContent>
      <p:sp>
        <p:nvSpPr>
          <p:cNvPr id="37" name="TextBox 36">
            <a:extLst>
              <a:ext uri="{FF2B5EF4-FFF2-40B4-BE49-F238E27FC236}">
                <a16:creationId xmlns:a16="http://schemas.microsoft.com/office/drawing/2014/main" id="{41D3E62B-4F48-FDF1-6EA6-ACC91AD4823C}"/>
              </a:ext>
            </a:extLst>
          </p:cNvPr>
          <p:cNvSpPr txBox="1"/>
          <p:nvPr/>
        </p:nvSpPr>
        <p:spPr>
          <a:xfrm>
            <a:off x="4294153" y="2033471"/>
            <a:ext cx="1796389" cy="461665"/>
          </a:xfrm>
          <a:prstGeom prst="rect">
            <a:avLst/>
          </a:prstGeom>
          <a:noFill/>
        </p:spPr>
        <p:txBody>
          <a:bodyPr wrap="none" rtlCol="0">
            <a:spAutoFit/>
          </a:bodyPr>
          <a:lstStyle/>
          <a:p>
            <a:r>
              <a:rPr lang="en-US" sz="2400" dirty="0"/>
              <a:t>Vertical Edge</a:t>
            </a:r>
          </a:p>
        </p:txBody>
      </p:sp>
      <p:sp>
        <p:nvSpPr>
          <p:cNvPr id="46" name="TextBox 45">
            <a:extLst>
              <a:ext uri="{FF2B5EF4-FFF2-40B4-BE49-F238E27FC236}">
                <a16:creationId xmlns:a16="http://schemas.microsoft.com/office/drawing/2014/main" id="{14560A8D-2DBE-780F-9FCD-7014FD21FF63}"/>
              </a:ext>
            </a:extLst>
          </p:cNvPr>
          <p:cNvSpPr txBox="1"/>
          <p:nvPr/>
        </p:nvSpPr>
        <p:spPr>
          <a:xfrm>
            <a:off x="4421700" y="4121494"/>
            <a:ext cx="2150012" cy="461665"/>
          </a:xfrm>
          <a:prstGeom prst="rect">
            <a:avLst/>
          </a:prstGeom>
          <a:noFill/>
        </p:spPr>
        <p:txBody>
          <a:bodyPr wrap="none" rtlCol="0">
            <a:spAutoFit/>
          </a:bodyPr>
          <a:lstStyle/>
          <a:p>
            <a:r>
              <a:rPr lang="en-US" sz="2400" dirty="0"/>
              <a:t>Horizontal edge</a:t>
            </a:r>
          </a:p>
        </p:txBody>
      </p:sp>
      <p:sp>
        <p:nvSpPr>
          <p:cNvPr id="47" name="TextBox 46">
            <a:extLst>
              <a:ext uri="{FF2B5EF4-FFF2-40B4-BE49-F238E27FC236}">
                <a16:creationId xmlns:a16="http://schemas.microsoft.com/office/drawing/2014/main" id="{CD132932-6102-FCA6-2C52-7CBD8D2BE4C3}"/>
              </a:ext>
            </a:extLst>
          </p:cNvPr>
          <p:cNvSpPr txBox="1"/>
          <p:nvPr/>
        </p:nvSpPr>
        <p:spPr>
          <a:xfrm>
            <a:off x="8077622" y="6166932"/>
            <a:ext cx="766557" cy="461665"/>
          </a:xfrm>
          <a:prstGeom prst="rect">
            <a:avLst/>
          </a:prstGeom>
          <a:noFill/>
        </p:spPr>
        <p:txBody>
          <a:bodyPr wrap="none" rtlCol="0">
            <a:spAutoFit/>
          </a:bodyPr>
          <a:lstStyle/>
          <a:p>
            <a:r>
              <a:rPr lang="en-US" sz="2400" dirty="0"/>
              <a:t>4 x 4</a:t>
            </a:r>
          </a:p>
        </p:txBody>
      </p:sp>
      <p:sp>
        <p:nvSpPr>
          <p:cNvPr id="48" name="TextBox 47">
            <a:extLst>
              <a:ext uri="{FF2B5EF4-FFF2-40B4-BE49-F238E27FC236}">
                <a16:creationId xmlns:a16="http://schemas.microsoft.com/office/drawing/2014/main" id="{05EFCEE1-8FF6-134E-3953-EB888FE98107}"/>
              </a:ext>
            </a:extLst>
          </p:cNvPr>
          <p:cNvSpPr txBox="1"/>
          <p:nvPr/>
        </p:nvSpPr>
        <p:spPr>
          <a:xfrm>
            <a:off x="1316533" y="5836732"/>
            <a:ext cx="1192955" cy="461665"/>
          </a:xfrm>
          <a:prstGeom prst="rect">
            <a:avLst/>
          </a:prstGeom>
          <a:noFill/>
        </p:spPr>
        <p:txBody>
          <a:bodyPr wrap="none" rtlCol="0">
            <a:spAutoFit/>
          </a:bodyPr>
          <a:lstStyle/>
          <a:p>
            <a:r>
              <a:rPr lang="en-US" sz="2400" dirty="0"/>
              <a:t>6 x 6 x 3</a:t>
            </a:r>
            <a:endParaRPr lang="en-US" sz="2400" baseline="-25000" dirty="0"/>
          </a:p>
        </p:txBody>
      </p:sp>
      <p:sp>
        <p:nvSpPr>
          <p:cNvPr id="49" name="TextBox 48">
            <a:extLst>
              <a:ext uri="{FF2B5EF4-FFF2-40B4-BE49-F238E27FC236}">
                <a16:creationId xmlns:a16="http://schemas.microsoft.com/office/drawing/2014/main" id="{4FA9B99B-E2D5-64A8-A099-782A419C357E}"/>
              </a:ext>
            </a:extLst>
          </p:cNvPr>
          <p:cNvSpPr txBox="1"/>
          <p:nvPr/>
        </p:nvSpPr>
        <p:spPr>
          <a:xfrm>
            <a:off x="4593133" y="5989132"/>
            <a:ext cx="1192955" cy="461665"/>
          </a:xfrm>
          <a:prstGeom prst="rect">
            <a:avLst/>
          </a:prstGeom>
          <a:noFill/>
        </p:spPr>
        <p:txBody>
          <a:bodyPr wrap="none" rtlCol="0">
            <a:spAutoFit/>
          </a:bodyPr>
          <a:lstStyle/>
          <a:p>
            <a:r>
              <a:rPr lang="en-US" sz="2400" dirty="0"/>
              <a:t>3 x 3 x 3</a:t>
            </a:r>
            <a:endParaRPr lang="en-US" sz="2400" baseline="-25000" dirty="0"/>
          </a:p>
        </p:txBody>
      </p:sp>
      <p:sp>
        <p:nvSpPr>
          <p:cNvPr id="15" name="Left Brace 14">
            <a:extLst>
              <a:ext uri="{FF2B5EF4-FFF2-40B4-BE49-F238E27FC236}">
                <a16:creationId xmlns:a16="http://schemas.microsoft.com/office/drawing/2014/main" id="{64673BDE-53F0-F253-0BD1-420F37735289}"/>
              </a:ext>
            </a:extLst>
          </p:cNvPr>
          <p:cNvSpPr/>
          <p:nvPr/>
        </p:nvSpPr>
        <p:spPr>
          <a:xfrm>
            <a:off x="7327900" y="2546499"/>
            <a:ext cx="266700" cy="143495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Left Brace 40">
            <a:extLst>
              <a:ext uri="{FF2B5EF4-FFF2-40B4-BE49-F238E27FC236}">
                <a16:creationId xmlns:a16="http://schemas.microsoft.com/office/drawing/2014/main" id="{21C1934A-0CB0-5D81-6057-860D76EC39BB}"/>
              </a:ext>
            </a:extLst>
          </p:cNvPr>
          <p:cNvSpPr/>
          <p:nvPr/>
        </p:nvSpPr>
        <p:spPr>
          <a:xfrm>
            <a:off x="7391400" y="4578499"/>
            <a:ext cx="266700" cy="1434951"/>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ight Brace 17">
            <a:extLst>
              <a:ext uri="{FF2B5EF4-FFF2-40B4-BE49-F238E27FC236}">
                <a16:creationId xmlns:a16="http://schemas.microsoft.com/office/drawing/2014/main" id="{71051F49-339E-F5B8-6293-A15D632281D9}"/>
              </a:ext>
            </a:extLst>
          </p:cNvPr>
          <p:cNvSpPr/>
          <p:nvPr/>
        </p:nvSpPr>
        <p:spPr>
          <a:xfrm>
            <a:off x="9766300" y="2470150"/>
            <a:ext cx="279400" cy="15113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3" name="Right Brace 42">
            <a:extLst>
              <a:ext uri="{FF2B5EF4-FFF2-40B4-BE49-F238E27FC236}">
                <a16:creationId xmlns:a16="http://schemas.microsoft.com/office/drawing/2014/main" id="{19C93B64-B92D-5172-3CE3-5486477A48E3}"/>
              </a:ext>
            </a:extLst>
          </p:cNvPr>
          <p:cNvSpPr/>
          <p:nvPr/>
        </p:nvSpPr>
        <p:spPr>
          <a:xfrm>
            <a:off x="9766300" y="4596500"/>
            <a:ext cx="279400" cy="1511300"/>
          </a:xfrm>
          <a:prstGeom prst="righ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DAC6B18-AECF-80E0-3E16-3F0DAB17EFFC}"/>
                  </a:ext>
                </a:extLst>
              </p:cNvPr>
              <p:cNvSpPr txBox="1"/>
              <p:nvPr/>
            </p:nvSpPr>
            <p:spPr>
              <a:xfrm>
                <a:off x="9071635" y="2973384"/>
                <a:ext cx="76944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1</m:t>
                          </m:r>
                        </m:sub>
                      </m:sSub>
                    </m:oMath>
                  </m:oMathPara>
                </a14:m>
                <a:endParaRPr lang="en-US" sz="2800" dirty="0"/>
              </a:p>
            </p:txBody>
          </p:sp>
        </mc:Choice>
        <mc:Fallback xmlns="">
          <p:sp>
            <p:nvSpPr>
              <p:cNvPr id="28" name="TextBox 27">
                <a:extLst>
                  <a:ext uri="{FF2B5EF4-FFF2-40B4-BE49-F238E27FC236}">
                    <a16:creationId xmlns:a16="http://schemas.microsoft.com/office/drawing/2014/main" id="{DDAC6B18-AECF-80E0-3E16-3F0DAB17EFFC}"/>
                  </a:ext>
                </a:extLst>
              </p:cNvPr>
              <p:cNvSpPr txBox="1">
                <a:spLocks noRot="1" noChangeAspect="1" noMove="1" noResize="1" noEditPoints="1" noAdjustHandles="1" noChangeArrowheads="1" noChangeShapeType="1" noTextEdit="1"/>
              </p:cNvSpPr>
              <p:nvPr/>
            </p:nvSpPr>
            <p:spPr>
              <a:xfrm>
                <a:off x="9071635" y="2973384"/>
                <a:ext cx="769441" cy="430887"/>
              </a:xfrm>
              <a:prstGeom prst="rect">
                <a:avLst/>
              </a:prstGeom>
              <a:blipFill>
                <a:blip r:embed="rId6"/>
                <a:stretch>
                  <a:fillRect l="-9836" t="-11765" r="-4918" b="-382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8E2EDEE3-2D0F-5D5B-110B-3EABC5942811}"/>
                  </a:ext>
                </a:extLst>
              </p:cNvPr>
              <p:cNvSpPr txBox="1"/>
              <p:nvPr/>
            </p:nvSpPr>
            <p:spPr>
              <a:xfrm>
                <a:off x="9090781" y="5080530"/>
                <a:ext cx="777712"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 </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2</m:t>
                          </m:r>
                        </m:sub>
                      </m:sSub>
                    </m:oMath>
                  </m:oMathPara>
                </a14:m>
                <a:endParaRPr lang="en-US" sz="2800" dirty="0"/>
              </a:p>
            </p:txBody>
          </p:sp>
        </mc:Choice>
        <mc:Fallback xmlns="">
          <p:sp>
            <p:nvSpPr>
              <p:cNvPr id="45" name="TextBox 44">
                <a:extLst>
                  <a:ext uri="{FF2B5EF4-FFF2-40B4-BE49-F238E27FC236}">
                    <a16:creationId xmlns:a16="http://schemas.microsoft.com/office/drawing/2014/main" id="{8E2EDEE3-2D0F-5D5B-110B-3EABC5942811}"/>
                  </a:ext>
                </a:extLst>
              </p:cNvPr>
              <p:cNvSpPr txBox="1">
                <a:spLocks noRot="1" noChangeAspect="1" noMove="1" noResize="1" noEditPoints="1" noAdjustHandles="1" noChangeArrowheads="1" noChangeShapeType="1" noTextEdit="1"/>
              </p:cNvSpPr>
              <p:nvPr/>
            </p:nvSpPr>
            <p:spPr>
              <a:xfrm>
                <a:off x="9090781" y="5080530"/>
                <a:ext cx="777712" cy="430887"/>
              </a:xfrm>
              <a:prstGeom prst="rect">
                <a:avLst/>
              </a:prstGeom>
              <a:blipFill>
                <a:blip r:embed="rId7"/>
                <a:stretch>
                  <a:fillRect l="-9524" t="-8571" r="-3175" b="-37143"/>
                </a:stretch>
              </a:blipFill>
            </p:spPr>
            <p:txBody>
              <a:bodyPr/>
              <a:lstStyle/>
              <a:p>
                <a:r>
                  <a:rPr lang="en-US">
                    <a:noFill/>
                  </a:rPr>
                  <a:t> </a:t>
                </a:r>
              </a:p>
            </p:txBody>
          </p:sp>
        </mc:Fallback>
      </mc:AlternateContent>
      <p:sp>
        <p:nvSpPr>
          <p:cNvPr id="30" name="TextBox 29">
            <a:extLst>
              <a:ext uri="{FF2B5EF4-FFF2-40B4-BE49-F238E27FC236}">
                <a16:creationId xmlns:a16="http://schemas.microsoft.com/office/drawing/2014/main" id="{6D4268D1-F18D-3A3C-2FD6-56C4C3933049}"/>
              </a:ext>
            </a:extLst>
          </p:cNvPr>
          <p:cNvSpPr txBox="1"/>
          <p:nvPr/>
        </p:nvSpPr>
        <p:spPr>
          <a:xfrm>
            <a:off x="6610866" y="3076618"/>
            <a:ext cx="820289" cy="461665"/>
          </a:xfrm>
          <a:prstGeom prst="rect">
            <a:avLst/>
          </a:prstGeom>
          <a:noFill/>
        </p:spPr>
        <p:txBody>
          <a:bodyPr wrap="none" rtlCol="0">
            <a:spAutoFit/>
          </a:bodyPr>
          <a:lstStyle/>
          <a:p>
            <a:r>
              <a:rPr lang="en-US" sz="2400" dirty="0" err="1"/>
              <a:t>ReLU</a:t>
            </a:r>
            <a:endParaRPr lang="en-US" sz="2400" dirty="0"/>
          </a:p>
        </p:txBody>
      </p:sp>
      <p:sp>
        <p:nvSpPr>
          <p:cNvPr id="51" name="TextBox 50">
            <a:extLst>
              <a:ext uri="{FF2B5EF4-FFF2-40B4-BE49-F238E27FC236}">
                <a16:creationId xmlns:a16="http://schemas.microsoft.com/office/drawing/2014/main" id="{15ACBC58-3DE0-90F0-E2A3-FE7F81FE1428}"/>
              </a:ext>
            </a:extLst>
          </p:cNvPr>
          <p:cNvSpPr txBox="1"/>
          <p:nvPr/>
        </p:nvSpPr>
        <p:spPr>
          <a:xfrm>
            <a:off x="6560066" y="5121318"/>
            <a:ext cx="820289" cy="461665"/>
          </a:xfrm>
          <a:prstGeom prst="rect">
            <a:avLst/>
          </a:prstGeom>
          <a:noFill/>
        </p:spPr>
        <p:txBody>
          <a:bodyPr wrap="none" rtlCol="0">
            <a:spAutoFit/>
          </a:bodyPr>
          <a:lstStyle/>
          <a:p>
            <a:r>
              <a:rPr lang="en-US" sz="2400" dirty="0" err="1"/>
              <a:t>ReLU</a:t>
            </a:r>
            <a:endParaRPr lang="en-US" sz="2400" dirty="0"/>
          </a:p>
        </p:txBody>
      </p:sp>
      <p:graphicFrame>
        <p:nvGraphicFramePr>
          <p:cNvPr id="52" name="Table 33">
            <a:extLst>
              <a:ext uri="{FF2B5EF4-FFF2-40B4-BE49-F238E27FC236}">
                <a16:creationId xmlns:a16="http://schemas.microsoft.com/office/drawing/2014/main" id="{8F014EC4-5032-C69C-8D74-F99B11879736}"/>
              </a:ext>
            </a:extLst>
          </p:cNvPr>
          <p:cNvGraphicFramePr>
            <a:graphicFrameLocks noGrp="1"/>
          </p:cNvGraphicFramePr>
          <p:nvPr>
            <p:extLst>
              <p:ext uri="{D42A27DB-BD31-4B8C-83A1-F6EECF244321}">
                <p14:modId xmlns:p14="http://schemas.microsoft.com/office/powerpoint/2010/main" val="1812825874"/>
              </p:ext>
            </p:extLst>
          </p:nvPr>
        </p:nvGraphicFramePr>
        <p:xfrm>
          <a:off x="7747000" y="4668594"/>
          <a:ext cx="1257300" cy="1325564"/>
        </p:xfrm>
        <a:graphic>
          <a:graphicData uri="http://schemas.openxmlformats.org/drawingml/2006/table">
            <a:tbl>
              <a:tblPr firstRow="1" bandRow="1">
                <a:tableStyleId>{5940675A-B579-460E-94D1-54222C63F5DA}</a:tableStyleId>
              </a:tblPr>
              <a:tblGrid>
                <a:gridCol w="314325">
                  <a:extLst>
                    <a:ext uri="{9D8B030D-6E8A-4147-A177-3AD203B41FA5}">
                      <a16:colId xmlns:a16="http://schemas.microsoft.com/office/drawing/2014/main" val="2148693116"/>
                    </a:ext>
                  </a:extLst>
                </a:gridCol>
                <a:gridCol w="314325">
                  <a:extLst>
                    <a:ext uri="{9D8B030D-6E8A-4147-A177-3AD203B41FA5}">
                      <a16:colId xmlns:a16="http://schemas.microsoft.com/office/drawing/2014/main" val="2981088984"/>
                    </a:ext>
                  </a:extLst>
                </a:gridCol>
                <a:gridCol w="314325">
                  <a:extLst>
                    <a:ext uri="{9D8B030D-6E8A-4147-A177-3AD203B41FA5}">
                      <a16:colId xmlns:a16="http://schemas.microsoft.com/office/drawing/2014/main" val="3541352043"/>
                    </a:ext>
                  </a:extLst>
                </a:gridCol>
                <a:gridCol w="314325">
                  <a:extLst>
                    <a:ext uri="{9D8B030D-6E8A-4147-A177-3AD203B41FA5}">
                      <a16:colId xmlns:a16="http://schemas.microsoft.com/office/drawing/2014/main" val="2843711299"/>
                    </a:ext>
                  </a:extLst>
                </a:gridCol>
              </a:tblGrid>
              <a:tr h="331391">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489528501"/>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69475879"/>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75096762"/>
                  </a:ext>
                </a:extLst>
              </a:tr>
              <a:tr h="331391">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dirty="0"/>
                    </a:p>
                  </a:txBody>
                  <a:tcPr/>
                </a:tc>
                <a:extLst>
                  <a:ext uri="{0D108BD9-81ED-4DB2-BD59-A6C34878D82A}">
                    <a16:rowId xmlns:a16="http://schemas.microsoft.com/office/drawing/2014/main" val="623763878"/>
                  </a:ext>
                </a:extLst>
              </a:tr>
            </a:tbl>
          </a:graphicData>
        </a:graphic>
      </p:graphicFrame>
      <p:graphicFrame>
        <p:nvGraphicFramePr>
          <p:cNvPr id="53" name="Table 33">
            <a:extLst>
              <a:ext uri="{FF2B5EF4-FFF2-40B4-BE49-F238E27FC236}">
                <a16:creationId xmlns:a16="http://schemas.microsoft.com/office/drawing/2014/main" id="{19FD5A08-7369-C1A8-9671-EAAF86EA05D5}"/>
              </a:ext>
            </a:extLst>
          </p:cNvPr>
          <p:cNvGraphicFramePr>
            <a:graphicFrameLocks noGrp="1"/>
          </p:cNvGraphicFramePr>
          <p:nvPr>
            <p:extLst>
              <p:ext uri="{D42A27DB-BD31-4B8C-83A1-F6EECF244321}">
                <p14:modId xmlns:p14="http://schemas.microsoft.com/office/powerpoint/2010/main" val="2549943980"/>
              </p:ext>
            </p:extLst>
          </p:nvPr>
        </p:nvGraphicFramePr>
        <p:xfrm>
          <a:off x="10622953" y="2601192"/>
          <a:ext cx="1257300" cy="1325564"/>
        </p:xfrm>
        <a:graphic>
          <a:graphicData uri="http://schemas.openxmlformats.org/drawingml/2006/table">
            <a:tbl>
              <a:tblPr firstRow="1" bandRow="1">
                <a:tableStyleId>{5940675A-B579-460E-94D1-54222C63F5DA}</a:tableStyleId>
              </a:tblPr>
              <a:tblGrid>
                <a:gridCol w="314325">
                  <a:extLst>
                    <a:ext uri="{9D8B030D-6E8A-4147-A177-3AD203B41FA5}">
                      <a16:colId xmlns:a16="http://schemas.microsoft.com/office/drawing/2014/main" val="2148693116"/>
                    </a:ext>
                  </a:extLst>
                </a:gridCol>
                <a:gridCol w="314325">
                  <a:extLst>
                    <a:ext uri="{9D8B030D-6E8A-4147-A177-3AD203B41FA5}">
                      <a16:colId xmlns:a16="http://schemas.microsoft.com/office/drawing/2014/main" val="2981088984"/>
                    </a:ext>
                  </a:extLst>
                </a:gridCol>
                <a:gridCol w="314325">
                  <a:extLst>
                    <a:ext uri="{9D8B030D-6E8A-4147-A177-3AD203B41FA5}">
                      <a16:colId xmlns:a16="http://schemas.microsoft.com/office/drawing/2014/main" val="3541352043"/>
                    </a:ext>
                  </a:extLst>
                </a:gridCol>
                <a:gridCol w="314325">
                  <a:extLst>
                    <a:ext uri="{9D8B030D-6E8A-4147-A177-3AD203B41FA5}">
                      <a16:colId xmlns:a16="http://schemas.microsoft.com/office/drawing/2014/main" val="2843711299"/>
                    </a:ext>
                  </a:extLst>
                </a:gridCol>
              </a:tblGrid>
              <a:tr h="331391">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489528501"/>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69475879"/>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75096762"/>
                  </a:ext>
                </a:extLst>
              </a:tr>
              <a:tr h="331391">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3763878"/>
                  </a:ext>
                </a:extLst>
              </a:tr>
            </a:tbl>
          </a:graphicData>
        </a:graphic>
      </p:graphicFrame>
      <p:graphicFrame>
        <p:nvGraphicFramePr>
          <p:cNvPr id="54" name="Table 33">
            <a:extLst>
              <a:ext uri="{FF2B5EF4-FFF2-40B4-BE49-F238E27FC236}">
                <a16:creationId xmlns:a16="http://schemas.microsoft.com/office/drawing/2014/main" id="{19081E56-C9D4-6D23-6F61-27F7800AE8DC}"/>
              </a:ext>
            </a:extLst>
          </p:cNvPr>
          <p:cNvGraphicFramePr>
            <a:graphicFrameLocks noGrp="1"/>
          </p:cNvGraphicFramePr>
          <p:nvPr>
            <p:extLst>
              <p:ext uri="{D42A27DB-BD31-4B8C-83A1-F6EECF244321}">
                <p14:modId xmlns:p14="http://schemas.microsoft.com/office/powerpoint/2010/main" val="3377176096"/>
              </p:ext>
            </p:extLst>
          </p:nvPr>
        </p:nvGraphicFramePr>
        <p:xfrm>
          <a:off x="10659040" y="4757469"/>
          <a:ext cx="1257300" cy="1238013"/>
        </p:xfrm>
        <a:graphic>
          <a:graphicData uri="http://schemas.openxmlformats.org/drawingml/2006/table">
            <a:tbl>
              <a:tblPr firstRow="1" bandRow="1">
                <a:tableStyleId>{5940675A-B579-460E-94D1-54222C63F5DA}</a:tableStyleId>
              </a:tblPr>
              <a:tblGrid>
                <a:gridCol w="314325">
                  <a:extLst>
                    <a:ext uri="{9D8B030D-6E8A-4147-A177-3AD203B41FA5}">
                      <a16:colId xmlns:a16="http://schemas.microsoft.com/office/drawing/2014/main" val="2148693116"/>
                    </a:ext>
                  </a:extLst>
                </a:gridCol>
                <a:gridCol w="314325">
                  <a:extLst>
                    <a:ext uri="{9D8B030D-6E8A-4147-A177-3AD203B41FA5}">
                      <a16:colId xmlns:a16="http://schemas.microsoft.com/office/drawing/2014/main" val="2981088984"/>
                    </a:ext>
                  </a:extLst>
                </a:gridCol>
                <a:gridCol w="314325">
                  <a:extLst>
                    <a:ext uri="{9D8B030D-6E8A-4147-A177-3AD203B41FA5}">
                      <a16:colId xmlns:a16="http://schemas.microsoft.com/office/drawing/2014/main" val="3541352043"/>
                    </a:ext>
                  </a:extLst>
                </a:gridCol>
                <a:gridCol w="314325">
                  <a:extLst>
                    <a:ext uri="{9D8B030D-6E8A-4147-A177-3AD203B41FA5}">
                      <a16:colId xmlns:a16="http://schemas.microsoft.com/office/drawing/2014/main" val="2843711299"/>
                    </a:ext>
                  </a:extLst>
                </a:gridCol>
              </a:tblGrid>
              <a:tr h="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489528501"/>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4069475879"/>
                  </a:ext>
                </a:extLst>
              </a:tr>
              <a:tr h="331391">
                <a:tc>
                  <a:txBody>
                    <a:bodyPr/>
                    <a:lstStyle/>
                    <a:p>
                      <a:endParaRPr lang="en-US" sz="1000"/>
                    </a:p>
                  </a:txBody>
                  <a:tcPr/>
                </a:tc>
                <a:tc>
                  <a:txBody>
                    <a:bodyPr/>
                    <a:lstStyle/>
                    <a:p>
                      <a:endParaRPr lang="en-US" sz="1000" dirty="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75096762"/>
                  </a:ext>
                </a:extLst>
              </a:tr>
              <a:tr h="331391">
                <a:tc>
                  <a:txBody>
                    <a:bodyPr/>
                    <a:lstStyle/>
                    <a:p>
                      <a:endParaRPr lang="en-US" sz="1000"/>
                    </a:p>
                  </a:txBody>
                  <a:tcPr/>
                </a:tc>
                <a:tc>
                  <a:txBody>
                    <a:bodyPr/>
                    <a:lstStyle/>
                    <a:p>
                      <a:endParaRPr lang="en-US" sz="1000"/>
                    </a:p>
                  </a:txBody>
                  <a:tcPr/>
                </a:tc>
                <a:tc>
                  <a:txBody>
                    <a:bodyPr/>
                    <a:lstStyle/>
                    <a:p>
                      <a:endParaRPr lang="en-US" sz="1000" dirty="0"/>
                    </a:p>
                  </a:txBody>
                  <a:tcPr/>
                </a:tc>
                <a:tc>
                  <a:txBody>
                    <a:bodyPr/>
                    <a:lstStyle/>
                    <a:p>
                      <a:endParaRPr lang="en-US" sz="1000" dirty="0"/>
                    </a:p>
                  </a:txBody>
                  <a:tcPr/>
                </a:tc>
                <a:extLst>
                  <a:ext uri="{0D108BD9-81ED-4DB2-BD59-A6C34878D82A}">
                    <a16:rowId xmlns:a16="http://schemas.microsoft.com/office/drawing/2014/main" val="623763878"/>
                  </a:ext>
                </a:extLst>
              </a:tr>
            </a:tbl>
          </a:graphicData>
        </a:graphic>
      </p:graphicFrame>
      <p:sp>
        <p:nvSpPr>
          <p:cNvPr id="32" name="TextBox 31">
            <a:extLst>
              <a:ext uri="{FF2B5EF4-FFF2-40B4-BE49-F238E27FC236}">
                <a16:creationId xmlns:a16="http://schemas.microsoft.com/office/drawing/2014/main" id="{D7E82943-A2F9-2C8B-0AB8-E7A60FECCED2}"/>
              </a:ext>
            </a:extLst>
          </p:cNvPr>
          <p:cNvSpPr txBox="1"/>
          <p:nvPr/>
        </p:nvSpPr>
        <p:spPr>
          <a:xfrm>
            <a:off x="10145148" y="5145642"/>
            <a:ext cx="338554" cy="461665"/>
          </a:xfrm>
          <a:prstGeom prst="rect">
            <a:avLst/>
          </a:prstGeom>
          <a:noFill/>
        </p:spPr>
        <p:txBody>
          <a:bodyPr wrap="none" rtlCol="0">
            <a:spAutoFit/>
          </a:bodyPr>
          <a:lstStyle/>
          <a:p>
            <a:r>
              <a:rPr lang="en-US" sz="2400" dirty="0"/>
              <a:t>=</a:t>
            </a:r>
          </a:p>
        </p:txBody>
      </p:sp>
      <p:sp>
        <p:nvSpPr>
          <p:cNvPr id="55" name="TextBox 54">
            <a:extLst>
              <a:ext uri="{FF2B5EF4-FFF2-40B4-BE49-F238E27FC236}">
                <a16:creationId xmlns:a16="http://schemas.microsoft.com/office/drawing/2014/main" id="{9361F6FA-E39C-A8BA-8046-E085E404E35D}"/>
              </a:ext>
            </a:extLst>
          </p:cNvPr>
          <p:cNvSpPr txBox="1"/>
          <p:nvPr/>
        </p:nvSpPr>
        <p:spPr>
          <a:xfrm>
            <a:off x="10145148" y="3068882"/>
            <a:ext cx="338554" cy="461665"/>
          </a:xfrm>
          <a:prstGeom prst="rect">
            <a:avLst/>
          </a:prstGeom>
          <a:noFill/>
        </p:spPr>
        <p:txBody>
          <a:bodyPr wrap="none" rtlCol="0">
            <a:spAutoFit/>
          </a:bodyPr>
          <a:lstStyle/>
          <a:p>
            <a:r>
              <a:rPr lang="en-US" sz="2400" dirty="0"/>
              <a:t>=</a:t>
            </a:r>
          </a:p>
        </p:txBody>
      </p:sp>
      <p:sp>
        <p:nvSpPr>
          <p:cNvPr id="33" name="Frame 32">
            <a:extLst>
              <a:ext uri="{FF2B5EF4-FFF2-40B4-BE49-F238E27FC236}">
                <a16:creationId xmlns:a16="http://schemas.microsoft.com/office/drawing/2014/main" id="{D1BC0AC7-0620-77F7-9C7A-7C329FDAF4EC}"/>
              </a:ext>
            </a:extLst>
          </p:cNvPr>
          <p:cNvSpPr/>
          <p:nvPr/>
        </p:nvSpPr>
        <p:spPr>
          <a:xfrm>
            <a:off x="7601842" y="2238903"/>
            <a:ext cx="2227958" cy="3955661"/>
          </a:xfrm>
          <a:prstGeom prst="frame">
            <a:avLst>
              <a:gd name="adj1" fmla="val 213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DF07297-4312-8254-4F7A-01724C779412}"/>
                  </a:ext>
                </a:extLst>
              </p:cNvPr>
              <p:cNvSpPr txBox="1"/>
              <p:nvPr/>
            </p:nvSpPr>
            <p:spPr>
              <a:xfrm>
                <a:off x="7469255" y="1495351"/>
                <a:ext cx="2984600"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𝑧</m:t>
                          </m:r>
                        </m:e>
                        <m:sup>
                          <m:r>
                            <a:rPr lang="en-CA" sz="2400" b="0" i="1" smtClean="0">
                              <a:latin typeface="Cambria Math" panose="02040503050406030204" pitchFamily="18" charset="0"/>
                            </a:rPr>
                            <m:t>[1]</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𝑤</m:t>
                          </m:r>
                        </m:e>
                        <m:sup>
                          <m:r>
                            <a:rPr lang="en-CA" sz="2400" b="0" i="1" smtClean="0">
                              <a:latin typeface="Cambria Math" panose="02040503050406030204" pitchFamily="18" charset="0"/>
                            </a:rPr>
                            <m:t>[1]</m:t>
                          </m:r>
                        </m:sup>
                      </m:sSup>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[0]</m:t>
                          </m:r>
                        </m:sup>
                      </m:sSup>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𝑏</m:t>
                          </m:r>
                        </m:e>
                        <m:sup>
                          <m:r>
                            <a:rPr lang="en-CA" sz="2400" b="0" i="1" smtClean="0">
                              <a:latin typeface="Cambria Math" panose="02040503050406030204" pitchFamily="18" charset="0"/>
                            </a:rPr>
                            <m:t>[1]</m:t>
                          </m:r>
                        </m:sup>
                      </m:sSup>
                    </m:oMath>
                  </m:oMathPara>
                </a14:m>
                <a:endParaRPr lang="en-US" sz="2400" dirty="0"/>
              </a:p>
            </p:txBody>
          </p:sp>
        </mc:Choice>
        <mc:Fallback xmlns="">
          <p:sp>
            <p:nvSpPr>
              <p:cNvPr id="35" name="TextBox 34">
                <a:extLst>
                  <a:ext uri="{FF2B5EF4-FFF2-40B4-BE49-F238E27FC236}">
                    <a16:creationId xmlns:a16="http://schemas.microsoft.com/office/drawing/2014/main" id="{ADF07297-4312-8254-4F7A-01724C779412}"/>
                  </a:ext>
                </a:extLst>
              </p:cNvPr>
              <p:cNvSpPr txBox="1">
                <a:spLocks noRot="1" noChangeAspect="1" noMove="1" noResize="1" noEditPoints="1" noAdjustHandles="1" noChangeArrowheads="1" noChangeShapeType="1" noTextEdit="1"/>
              </p:cNvSpPr>
              <p:nvPr/>
            </p:nvSpPr>
            <p:spPr>
              <a:xfrm>
                <a:off x="7469255" y="1495351"/>
                <a:ext cx="2984600" cy="477438"/>
              </a:xfrm>
              <a:prstGeom prst="rect">
                <a:avLst/>
              </a:prstGeom>
              <a:blipFill>
                <a:blip r:embed="rId8"/>
                <a:stretch>
                  <a:fillRect/>
                </a:stretch>
              </a:blipFill>
            </p:spPr>
            <p:txBody>
              <a:bodyPr/>
              <a:lstStyle/>
              <a:p>
                <a:r>
                  <a:rPr lang="en-US">
                    <a:noFill/>
                  </a:rPr>
                  <a:t> </a:t>
                </a:r>
              </a:p>
            </p:txBody>
          </p:sp>
        </mc:Fallback>
      </mc:AlternateContent>
      <p:cxnSp>
        <p:nvCxnSpPr>
          <p:cNvPr id="56" name="Straight Arrow Connector 55">
            <a:extLst>
              <a:ext uri="{FF2B5EF4-FFF2-40B4-BE49-F238E27FC236}">
                <a16:creationId xmlns:a16="http://schemas.microsoft.com/office/drawing/2014/main" id="{46F2000B-0899-BC37-21A3-CB97342FE52F}"/>
              </a:ext>
            </a:extLst>
          </p:cNvPr>
          <p:cNvCxnSpPr>
            <a:cxnSpLocks/>
            <a:endCxn id="33" idx="0"/>
          </p:cNvCxnSpPr>
          <p:nvPr/>
        </p:nvCxnSpPr>
        <p:spPr>
          <a:xfrm>
            <a:off x="8715821" y="1879600"/>
            <a:ext cx="0" cy="359303"/>
          </a:xfrm>
          <a:prstGeom prst="straightConnector1">
            <a:avLst/>
          </a:prstGeom>
          <a:ln w="381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ED029AE-56C8-8528-456F-010173468C17}"/>
                  </a:ext>
                </a:extLst>
              </p:cNvPr>
              <p:cNvSpPr txBox="1"/>
              <p:nvPr/>
            </p:nvSpPr>
            <p:spPr>
              <a:xfrm>
                <a:off x="5340349" y="1505682"/>
                <a:ext cx="1861407" cy="3948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𝑎</m:t>
                          </m:r>
                        </m:e>
                        <m:sup>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1</m:t>
                              </m:r>
                            </m:e>
                          </m:d>
                        </m:sup>
                      </m:sSup>
                      <m:r>
                        <a:rPr lang="en-CA" sz="2400" b="0" i="1" smtClean="0">
                          <a:latin typeface="Cambria Math" panose="02040503050406030204" pitchFamily="18" charset="0"/>
                        </a:rPr>
                        <m:t>=</m:t>
                      </m:r>
                      <m:r>
                        <a:rPr lang="en-CA" sz="2400" b="0" i="1" smtClean="0">
                          <a:latin typeface="Cambria Math" panose="02040503050406030204" pitchFamily="18" charset="0"/>
                        </a:rPr>
                        <m:t>𝑔</m:t>
                      </m:r>
                      <m:r>
                        <a:rPr lang="en-CA" sz="2400" b="0" i="1" smtClean="0">
                          <a:latin typeface="Cambria Math" panose="02040503050406030204" pitchFamily="18" charset="0"/>
                        </a:rPr>
                        <m:t>(</m:t>
                      </m:r>
                      <m:sSup>
                        <m:sSupPr>
                          <m:ctrlPr>
                            <a:rPr lang="en-CA" sz="2400" b="0" i="1" smtClean="0">
                              <a:latin typeface="Cambria Math" panose="02040503050406030204" pitchFamily="18" charset="0"/>
                            </a:rPr>
                          </m:ctrlPr>
                        </m:sSupPr>
                        <m:e>
                          <m:r>
                            <a:rPr lang="en-CA" sz="2400" b="0" i="1" smtClean="0">
                              <a:latin typeface="Cambria Math" panose="02040503050406030204" pitchFamily="18" charset="0"/>
                            </a:rPr>
                            <m:t>𝑧</m:t>
                          </m:r>
                        </m:e>
                        <m:sup>
                          <m:d>
                            <m:dPr>
                              <m:begChr m:val="["/>
                              <m:endChr m:val="]"/>
                              <m:ctrlPr>
                                <a:rPr lang="en-CA" sz="2400" b="0" i="1" smtClean="0">
                                  <a:latin typeface="Cambria Math" panose="02040503050406030204" pitchFamily="18" charset="0"/>
                                </a:rPr>
                              </m:ctrlPr>
                            </m:dPr>
                            <m:e>
                              <m:r>
                                <a:rPr lang="en-CA" sz="2400" b="0" i="1" smtClean="0">
                                  <a:latin typeface="Cambria Math" panose="02040503050406030204" pitchFamily="18" charset="0"/>
                                </a:rPr>
                                <m:t>1</m:t>
                              </m:r>
                            </m:e>
                          </m:d>
                        </m:sup>
                      </m:sSup>
                      <m:r>
                        <a:rPr lang="en-CA" sz="2400" b="0" i="1" smtClean="0">
                          <a:latin typeface="Cambria Math" panose="02040503050406030204" pitchFamily="18" charset="0"/>
                        </a:rPr>
                        <m:t>)</m:t>
                      </m:r>
                    </m:oMath>
                  </m:oMathPara>
                </a14:m>
                <a:endParaRPr lang="en-US" sz="2400" dirty="0"/>
              </a:p>
            </p:txBody>
          </p:sp>
        </mc:Choice>
        <mc:Fallback xmlns="">
          <p:sp>
            <p:nvSpPr>
              <p:cNvPr id="58" name="TextBox 57">
                <a:extLst>
                  <a:ext uri="{FF2B5EF4-FFF2-40B4-BE49-F238E27FC236}">
                    <a16:creationId xmlns:a16="http://schemas.microsoft.com/office/drawing/2014/main" id="{0ED029AE-56C8-8528-456F-010173468C17}"/>
                  </a:ext>
                </a:extLst>
              </p:cNvPr>
              <p:cNvSpPr txBox="1">
                <a:spLocks noRot="1" noChangeAspect="1" noMove="1" noResize="1" noEditPoints="1" noAdjustHandles="1" noChangeArrowheads="1" noChangeShapeType="1" noTextEdit="1"/>
              </p:cNvSpPr>
              <p:nvPr/>
            </p:nvSpPr>
            <p:spPr>
              <a:xfrm>
                <a:off x="5340349" y="1505682"/>
                <a:ext cx="1861407" cy="394852"/>
              </a:xfrm>
              <a:prstGeom prst="rect">
                <a:avLst/>
              </a:prstGeom>
              <a:blipFill>
                <a:blip r:embed="rId9"/>
                <a:stretch>
                  <a:fillRect l="-1361" r="-6122" b="-31250"/>
                </a:stretch>
              </a:blipFill>
            </p:spPr>
            <p:txBody>
              <a:bodyPr/>
              <a:lstStyle/>
              <a:p>
                <a:r>
                  <a:rPr lang="en-US">
                    <a:noFill/>
                  </a:rPr>
                  <a:t> </a:t>
                </a:r>
              </a:p>
            </p:txBody>
          </p:sp>
        </mc:Fallback>
      </mc:AlternateContent>
      <p:cxnSp>
        <p:nvCxnSpPr>
          <p:cNvPr id="61" name="Straight Arrow Connector 60">
            <a:extLst>
              <a:ext uri="{FF2B5EF4-FFF2-40B4-BE49-F238E27FC236}">
                <a16:creationId xmlns:a16="http://schemas.microsoft.com/office/drawing/2014/main" id="{B3FF6C22-0C9A-18E9-94A1-AF2CE166C8B6}"/>
              </a:ext>
            </a:extLst>
          </p:cNvPr>
          <p:cNvCxnSpPr/>
          <p:nvPr/>
        </p:nvCxnSpPr>
        <p:spPr>
          <a:xfrm>
            <a:off x="6436138" y="1984593"/>
            <a:ext cx="371062" cy="106864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Rectangle 61">
                <a:extLst>
                  <a:ext uri="{FF2B5EF4-FFF2-40B4-BE49-F238E27FC236}">
                    <a16:creationId xmlns:a16="http://schemas.microsoft.com/office/drawing/2014/main" id="{9A1B7CE4-7F9C-98EA-6EF8-00D1AA743FF3}"/>
                  </a:ext>
                </a:extLst>
              </p:cNvPr>
              <p:cNvSpPr/>
              <p:nvPr/>
            </p:nvSpPr>
            <p:spPr>
              <a:xfrm>
                <a:off x="381860" y="1900534"/>
                <a:ext cx="732573" cy="487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sz="2400" i="1" smtClean="0">
                              <a:latin typeface="Cambria Math" panose="02040503050406030204" pitchFamily="18" charset="0"/>
                            </a:rPr>
                          </m:ctrlPr>
                        </m:sSupPr>
                        <m:e>
                          <m:r>
                            <a:rPr lang="en-CA" sz="2400" i="1">
                              <a:latin typeface="Cambria Math" panose="02040503050406030204" pitchFamily="18" charset="0"/>
                            </a:rPr>
                            <m:t>𝑎</m:t>
                          </m:r>
                        </m:e>
                        <m:sup>
                          <m:d>
                            <m:dPr>
                              <m:begChr m:val="["/>
                              <m:endChr m:val="]"/>
                              <m:ctrlPr>
                                <a:rPr lang="en-CA" sz="2400" i="1">
                                  <a:latin typeface="Cambria Math" panose="02040503050406030204" pitchFamily="18" charset="0"/>
                                </a:rPr>
                              </m:ctrlPr>
                            </m:dPr>
                            <m:e>
                              <m:r>
                                <a:rPr lang="en-CA" sz="2400" b="0" i="1" smtClean="0">
                                  <a:latin typeface="Cambria Math" panose="02040503050406030204" pitchFamily="18" charset="0"/>
                                </a:rPr>
                                <m:t>0</m:t>
                              </m:r>
                            </m:e>
                          </m:d>
                        </m:sup>
                      </m:sSup>
                    </m:oMath>
                  </m:oMathPara>
                </a14:m>
                <a:endParaRPr lang="en-US" sz="2400" dirty="0"/>
              </a:p>
            </p:txBody>
          </p:sp>
        </mc:Choice>
        <mc:Fallback xmlns="">
          <p:sp>
            <p:nvSpPr>
              <p:cNvPr id="62" name="Rectangle 61">
                <a:extLst>
                  <a:ext uri="{FF2B5EF4-FFF2-40B4-BE49-F238E27FC236}">
                    <a16:creationId xmlns:a16="http://schemas.microsoft.com/office/drawing/2014/main" id="{9A1B7CE4-7F9C-98EA-6EF8-00D1AA743FF3}"/>
                  </a:ext>
                </a:extLst>
              </p:cNvPr>
              <p:cNvSpPr>
                <a:spLocks noRot="1" noChangeAspect="1" noMove="1" noResize="1" noEditPoints="1" noAdjustHandles="1" noChangeArrowheads="1" noChangeShapeType="1" noTextEdit="1"/>
              </p:cNvSpPr>
              <p:nvPr/>
            </p:nvSpPr>
            <p:spPr>
              <a:xfrm>
                <a:off x="381860" y="1900534"/>
                <a:ext cx="732573" cy="487185"/>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Rectangle 62">
                <a:extLst>
                  <a:ext uri="{FF2B5EF4-FFF2-40B4-BE49-F238E27FC236}">
                    <a16:creationId xmlns:a16="http://schemas.microsoft.com/office/drawing/2014/main" id="{EDD9C933-C340-651C-9E64-F3A1A9EA26E5}"/>
                  </a:ext>
                </a:extLst>
              </p:cNvPr>
              <p:cNvSpPr/>
              <p:nvPr/>
            </p:nvSpPr>
            <p:spPr>
              <a:xfrm>
                <a:off x="4002514" y="3780664"/>
                <a:ext cx="799963" cy="4871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CA" sz="2400" i="1" smtClean="0">
                              <a:latin typeface="Cambria Math" panose="02040503050406030204" pitchFamily="18" charset="0"/>
                            </a:rPr>
                          </m:ctrlPr>
                        </m:sSupPr>
                        <m:e>
                          <m:r>
                            <a:rPr lang="en-CA" sz="2400" b="0" i="1" smtClean="0">
                              <a:latin typeface="Cambria Math" panose="02040503050406030204" pitchFamily="18" charset="0"/>
                            </a:rPr>
                            <m:t>𝑤</m:t>
                          </m:r>
                        </m:e>
                        <m:sup>
                          <m:d>
                            <m:dPr>
                              <m:begChr m:val="["/>
                              <m:endChr m:val="]"/>
                              <m:ctrlPr>
                                <a:rPr lang="en-CA" sz="2400" i="1">
                                  <a:latin typeface="Cambria Math" panose="02040503050406030204" pitchFamily="18" charset="0"/>
                                </a:rPr>
                              </m:ctrlPr>
                            </m:dPr>
                            <m:e>
                              <m:r>
                                <a:rPr lang="en-CA" sz="2400" b="0" i="1" smtClean="0">
                                  <a:latin typeface="Cambria Math" panose="02040503050406030204" pitchFamily="18" charset="0"/>
                                </a:rPr>
                                <m:t>1</m:t>
                              </m:r>
                            </m:e>
                          </m:d>
                        </m:sup>
                      </m:sSup>
                    </m:oMath>
                  </m:oMathPara>
                </a14:m>
                <a:endParaRPr lang="en-US" sz="2400" dirty="0"/>
              </a:p>
            </p:txBody>
          </p:sp>
        </mc:Choice>
        <mc:Fallback xmlns="">
          <p:sp>
            <p:nvSpPr>
              <p:cNvPr id="63" name="Rectangle 62">
                <a:extLst>
                  <a:ext uri="{FF2B5EF4-FFF2-40B4-BE49-F238E27FC236}">
                    <a16:creationId xmlns:a16="http://schemas.microsoft.com/office/drawing/2014/main" id="{EDD9C933-C340-651C-9E64-F3A1A9EA26E5}"/>
                  </a:ext>
                </a:extLst>
              </p:cNvPr>
              <p:cNvSpPr>
                <a:spLocks noRot="1" noChangeAspect="1" noMove="1" noResize="1" noEditPoints="1" noAdjustHandles="1" noChangeArrowheads="1" noChangeShapeType="1" noTextEdit="1"/>
              </p:cNvSpPr>
              <p:nvPr/>
            </p:nvSpPr>
            <p:spPr>
              <a:xfrm>
                <a:off x="4002514" y="3780664"/>
                <a:ext cx="799963" cy="487185"/>
              </a:xfrm>
              <a:prstGeom prst="rect">
                <a:avLst/>
              </a:prstGeom>
              <a:blipFill>
                <a:blip r:embed="rId11"/>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067116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CAAD-41EC-F239-B885-4E790D685658}"/>
              </a:ext>
            </a:extLst>
          </p:cNvPr>
          <p:cNvSpPr>
            <a:spLocks noGrp="1"/>
          </p:cNvSpPr>
          <p:nvPr>
            <p:ph type="title"/>
          </p:nvPr>
        </p:nvSpPr>
        <p:spPr/>
        <p:txBody>
          <a:bodyPr/>
          <a:lstStyle/>
          <a:p>
            <a:r>
              <a:rPr lang="en-US" dirty="0"/>
              <a:t>Number of parameters for one layer</a:t>
            </a:r>
          </a:p>
        </p:txBody>
      </p:sp>
      <p:sp>
        <p:nvSpPr>
          <p:cNvPr id="3" name="Content Placeholder 2">
            <a:extLst>
              <a:ext uri="{FF2B5EF4-FFF2-40B4-BE49-F238E27FC236}">
                <a16:creationId xmlns:a16="http://schemas.microsoft.com/office/drawing/2014/main" id="{F5708CFC-C2D5-EB23-FA7E-BF4CF3E3CCE3}"/>
              </a:ext>
            </a:extLst>
          </p:cNvPr>
          <p:cNvSpPr>
            <a:spLocks noGrp="1"/>
          </p:cNvSpPr>
          <p:nvPr>
            <p:ph idx="1"/>
          </p:nvPr>
        </p:nvSpPr>
        <p:spPr/>
        <p:txBody>
          <a:bodyPr/>
          <a:lstStyle/>
          <a:p>
            <a:r>
              <a:rPr lang="en-US" dirty="0"/>
              <a:t>If you have 2 filters that are 3 x 3 x 3 in one layer of neural network, how many parameters are there?</a:t>
            </a:r>
          </a:p>
          <a:p>
            <a:r>
              <a:rPr lang="en-US" dirty="0"/>
              <a:t>3 x 3 x 3 + 1 =28 for one filter</a:t>
            </a:r>
          </a:p>
          <a:p>
            <a:endParaRPr lang="en-US" dirty="0"/>
          </a:p>
          <a:p>
            <a:endParaRPr lang="en-US" dirty="0"/>
          </a:p>
          <a:p>
            <a:endParaRPr lang="en-US" dirty="0"/>
          </a:p>
          <a:p>
            <a:endParaRPr lang="en-US" dirty="0"/>
          </a:p>
          <a:p>
            <a:r>
              <a:rPr lang="en-US" dirty="0"/>
              <a:t>No matter how large the input image is, the parameters will be the same if you have same number of filters and same dimensions</a:t>
            </a:r>
          </a:p>
        </p:txBody>
      </p:sp>
    </p:spTree>
    <p:extLst>
      <p:ext uri="{BB962C8B-B14F-4D97-AF65-F5344CB8AC3E}">
        <p14:creationId xmlns:p14="http://schemas.microsoft.com/office/powerpoint/2010/main" val="36427378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6F20F-6D1B-FA4B-6A90-9A2B8D8D829B}"/>
              </a:ext>
            </a:extLst>
          </p:cNvPr>
          <p:cNvSpPr>
            <a:spLocks noGrp="1"/>
          </p:cNvSpPr>
          <p:nvPr>
            <p:ph type="title"/>
          </p:nvPr>
        </p:nvSpPr>
        <p:spPr/>
        <p:txBody>
          <a:bodyPr/>
          <a:lstStyle/>
          <a:p>
            <a:r>
              <a:rPr lang="en-US" dirty="0"/>
              <a:t>Summery of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E08A1C7-F54F-BBAF-5E9E-4E25D2E58011}"/>
                  </a:ext>
                </a:extLst>
              </p:cNvPr>
              <p:cNvSpPr>
                <a:spLocks noGrp="1"/>
              </p:cNvSpPr>
              <p:nvPr>
                <p:ph idx="1"/>
              </p:nvPr>
            </p:nvSpPr>
            <p:spPr/>
            <p:txBody>
              <a:bodyPr/>
              <a:lstStyle/>
              <a:p>
                <a:r>
                  <a:rPr lang="en-US" dirty="0"/>
                  <a:t>Input: </a:t>
                </a:r>
                <a14:m>
                  <m:oMath xmlns:m="http://schemas.openxmlformats.org/officeDocument/2006/math">
                    <m:sSubSup>
                      <m:sSubSupPr>
                        <m:ctrlPr>
                          <a:rPr lang="en-US" i="1" dirty="0" smtClean="0">
                            <a:latin typeface="Cambria Math" panose="02040503050406030204" pitchFamily="18" charset="0"/>
                          </a:rPr>
                        </m:ctrlPr>
                      </m:sSubSupPr>
                      <m:e>
                        <m:r>
                          <a:rPr lang="en-CA" b="0" i="1" dirty="0" smtClean="0">
                            <a:latin typeface="Cambria Math" panose="02040503050406030204" pitchFamily="18" charset="0"/>
                          </a:rPr>
                          <m:t>𝑚</m:t>
                        </m:r>
                        <m:r>
                          <a:rPr lang="en-US" i="1">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 </m:t>
                        </m:r>
                        <m:r>
                          <a:rPr lang="en-CA" b="0" i="1" dirty="0" smtClean="0">
                            <a:latin typeface="Cambria Math" panose="02040503050406030204" pitchFamily="18" charset="0"/>
                          </a:rPr>
                          <m:t>𝑛</m:t>
                        </m:r>
                      </m:e>
                      <m:sub>
                        <m:r>
                          <a:rPr lang="en-CA" b="0" i="1" dirty="0" smtClean="0">
                            <a:latin typeface="Cambria Math" panose="02040503050406030204" pitchFamily="18" charset="0"/>
                          </a:rPr>
                          <m:t>𝐻</m:t>
                        </m:r>
                      </m:sub>
                      <m:sup>
                        <m:r>
                          <a:rPr lang="en-CA" b="0" i="1" dirty="0" smtClean="0">
                            <a:latin typeface="Cambria Math" panose="02040503050406030204" pitchFamily="18" charset="0"/>
                          </a:rPr>
                          <m:t>[</m:t>
                        </m:r>
                        <m:r>
                          <a:rPr lang="en-CA" b="0" i="1" dirty="0" smtClean="0">
                            <a:latin typeface="Cambria Math" panose="02040503050406030204" pitchFamily="18" charset="0"/>
                          </a:rPr>
                          <m:t>𝑙</m:t>
                        </m:r>
                        <m:r>
                          <a:rPr lang="en-CA" b="0" i="1" dirty="0" smtClean="0">
                            <a:latin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𝑤</m:t>
                        </m:r>
                      </m:sub>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m:t>
                        </m:r>
                        <m:r>
                          <a:rPr lang="en-CA" b="0" i="1" smtClean="0">
                            <a:latin typeface="Cambria Math" panose="02040503050406030204" pitchFamily="18" charset="0"/>
                            <a:ea typeface="Cambria Math" panose="02040503050406030204" pitchFamily="18" charset="0"/>
                          </a:rPr>
                          <m:t>−1]</m:t>
                        </m:r>
                      </m:sup>
                    </m:sSubSup>
                    <m:r>
                      <a:rPr lang="en-US" i="1" smtClean="0">
                        <a:latin typeface="Cambria Math" panose="02040503050406030204" pitchFamily="18" charset="0"/>
                        <a:ea typeface="Cambria Math" panose="02040503050406030204" pitchFamily="18" charset="0"/>
                      </a:rPr>
                      <m:t>×</m:t>
                    </m:r>
                    <m:sSubSup>
                      <m:sSubSupPr>
                        <m:ctrlPr>
                          <a:rPr lang="en-US" i="1" smtClean="0">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𝑐</m:t>
                        </m:r>
                      </m:sub>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m:t>
                        </m:r>
                        <m:r>
                          <a:rPr lang="en-CA" b="0" i="1" smtClean="0">
                            <a:latin typeface="Cambria Math" panose="02040503050406030204" pitchFamily="18" charset="0"/>
                            <a:ea typeface="Cambria Math" panose="02040503050406030204" pitchFamily="18" charset="0"/>
                          </a:rPr>
                          <m:t>−1]</m:t>
                        </m:r>
                      </m:sup>
                    </m:sSubSup>
                  </m:oMath>
                </a14:m>
                <a:endParaRPr lang="en-US" dirty="0"/>
              </a:p>
              <a:p>
                <a:r>
                  <a:rPr lang="en-US" dirty="0"/>
                  <a:t>Filter:</a:t>
                </a:r>
              </a:p>
              <a:p>
                <a:pPr lvl="1"/>
                <a:r>
                  <a:rPr lang="en-US" dirty="0"/>
                  <a:t> </a:t>
                </a:r>
                <a14:m>
                  <m:oMath xmlns:m="http://schemas.openxmlformats.org/officeDocument/2006/math">
                    <m:sSup>
                      <m:sSupPr>
                        <m:ctrlPr>
                          <a:rPr lang="en-US"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𝑓𝑖𝑙𝑡𝑒𝑟</m:t>
                    </m:r>
                    <m:r>
                      <a:rPr lang="en-CA" b="0" i="1" smtClean="0">
                        <a:latin typeface="Cambria Math" panose="02040503050406030204" pitchFamily="18" charset="0"/>
                      </a:rPr>
                      <m:t> </m:t>
                    </m:r>
                    <m:r>
                      <a:rPr lang="en-CA" b="0" i="1" smtClean="0">
                        <a:latin typeface="Cambria Math" panose="02040503050406030204" pitchFamily="18" charset="0"/>
                      </a:rPr>
                      <m:t>𝑠𝑖𝑧𝑒</m:t>
                    </m:r>
                    <m:r>
                      <a:rPr lang="en-CA" b="0" i="0"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𝑝𝑎𝑑𝑑𝑖𝑛𝑔</m:t>
                    </m:r>
                    <m:r>
                      <a:rPr lang="en-CA" b="0" i="1" smtClean="0">
                        <a:latin typeface="Cambria Math" panose="02040503050406030204" pitchFamily="18" charset="0"/>
                      </a:rPr>
                      <m:t>, </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r>
                      <a:rPr lang="en-CA" b="0" i="1" smtClean="0">
                        <a:latin typeface="Cambria Math" panose="02040503050406030204" pitchFamily="18" charset="0"/>
                      </a:rPr>
                      <m:t>=</m:t>
                    </m:r>
                    <m:r>
                      <a:rPr lang="en-CA" b="0" i="1" smtClean="0">
                        <a:latin typeface="Cambria Math" panose="02040503050406030204" pitchFamily="18" charset="0"/>
                      </a:rPr>
                      <m:t>𝑠𝑡𝑟𝑖𝑑𝑒</m:t>
                    </m:r>
                    <m:r>
                      <a:rPr lang="en-CA" b="0" i="1" smtClean="0">
                        <a:latin typeface="Cambria Math" panose="02040503050406030204" pitchFamily="18" charset="0"/>
                      </a:rPr>
                      <m:t>, </m:t>
                    </m:r>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𝑛</m:t>
                        </m:r>
                      </m:e>
                      <m:sub>
                        <m:r>
                          <a:rPr lang="en-CA" b="0" i="1" smtClean="0">
                            <a:latin typeface="Cambria Math" panose="02040503050406030204" pitchFamily="18" charset="0"/>
                          </a:rPr>
                          <m:t>𝑐</m:t>
                        </m:r>
                      </m:sub>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bSup>
                    <m:r>
                      <a:rPr lang="en-CA" b="0" i="1" smtClean="0">
                        <a:latin typeface="Cambria Math" panose="02040503050406030204" pitchFamily="18" charset="0"/>
                      </a:rPr>
                      <m:t>=# </m:t>
                    </m:r>
                    <m:r>
                      <a:rPr lang="en-CA" b="0" i="1" smtClean="0">
                        <a:latin typeface="Cambria Math" panose="02040503050406030204" pitchFamily="18" charset="0"/>
                      </a:rPr>
                      <m:t>𝑜𝑓</m:t>
                    </m:r>
                    <m:r>
                      <a:rPr lang="en-CA" b="0" i="1" smtClean="0">
                        <a:latin typeface="Cambria Math" panose="02040503050406030204" pitchFamily="18" charset="0"/>
                      </a:rPr>
                      <m:t> </m:t>
                    </m:r>
                    <m:r>
                      <a:rPr lang="en-CA" b="0" i="1" smtClean="0">
                        <a:latin typeface="Cambria Math" panose="02040503050406030204" pitchFamily="18" charset="0"/>
                      </a:rPr>
                      <m:t>𝑓𝑖𝑙𝑡𝑒𝑟𝑠</m:t>
                    </m:r>
                  </m:oMath>
                </a14:m>
                <a:endParaRPr lang="en-US" dirty="0"/>
              </a:p>
              <a:p>
                <a:pPr lvl="1"/>
                <a:r>
                  <a:rPr lang="en-US" dirty="0"/>
                  <a:t>Each filter </a:t>
                </a:r>
                <a14:m>
                  <m:oMath xmlns:m="http://schemas.openxmlformats.org/officeDocument/2006/math">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𝑓</m:t>
                        </m:r>
                      </m:e>
                      <m:sup>
                        <m:d>
                          <m:dPr>
                            <m:begChr m:val="["/>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𝑙</m:t>
                            </m:r>
                          </m:e>
                        </m:d>
                      </m:sup>
                    </m:sSup>
                    <m:r>
                      <a:rPr lang="en-US" i="1">
                        <a:latin typeface="Cambria Math" panose="02040503050406030204" pitchFamily="18" charset="0"/>
                        <a:ea typeface="Cambria Math" panose="02040503050406030204" pitchFamily="18" charset="0"/>
                      </a:rPr>
                      <m:t>×</m:t>
                    </m:r>
                    <m:sSup>
                      <m:sSupPr>
                        <m:ctrlPr>
                          <a:rPr lang="en-CA" b="0" i="1" smtClean="0">
                            <a:latin typeface="Cambria Math" panose="02040503050406030204" pitchFamily="18" charset="0"/>
                            <a:ea typeface="Cambria Math" panose="02040503050406030204" pitchFamily="18" charset="0"/>
                          </a:rPr>
                        </m:ctrlPr>
                      </m:sSupPr>
                      <m:e>
                        <m:r>
                          <a:rPr lang="en-CA" b="0" i="1" smtClean="0">
                            <a:latin typeface="Cambria Math" panose="02040503050406030204" pitchFamily="18" charset="0"/>
                            <a:ea typeface="Cambria Math" panose="02040503050406030204" pitchFamily="18" charset="0"/>
                          </a:rPr>
                          <m:t>𝑓</m:t>
                        </m:r>
                      </m:e>
                      <m:sup>
                        <m:d>
                          <m:dPr>
                            <m:begChr m:val="["/>
                            <m:endChr m:val="}"/>
                            <m:ctrlPr>
                              <a:rPr lang="en-CA" b="0" i="1" smtClean="0">
                                <a:latin typeface="Cambria Math" panose="02040503050406030204" pitchFamily="18" charset="0"/>
                                <a:ea typeface="Cambria Math" panose="02040503050406030204" pitchFamily="18" charset="0"/>
                              </a:rPr>
                            </m:ctrlPr>
                          </m:dPr>
                          <m:e>
                            <m:r>
                              <a:rPr lang="en-CA" b="0" i="1" smtClean="0">
                                <a:latin typeface="Cambria Math" panose="02040503050406030204" pitchFamily="18" charset="0"/>
                                <a:ea typeface="Cambria Math" panose="02040503050406030204" pitchFamily="18" charset="0"/>
                              </a:rPr>
                              <m:t>𝑙</m:t>
                            </m:r>
                          </m:e>
                        </m:d>
                      </m:sup>
                    </m:s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CA" i="1">
                            <a:latin typeface="Cambria Math" panose="02040503050406030204" pitchFamily="18" charset="0"/>
                            <a:ea typeface="Cambria Math" panose="02040503050406030204" pitchFamily="18" charset="0"/>
                          </a:rPr>
                          <m:t>𝑛</m:t>
                        </m:r>
                      </m:e>
                      <m:sub>
                        <m:r>
                          <a:rPr lang="en-CA" i="1">
                            <a:latin typeface="Cambria Math" panose="02040503050406030204" pitchFamily="18" charset="0"/>
                            <a:ea typeface="Cambria Math" panose="02040503050406030204" pitchFamily="18" charset="0"/>
                          </a:rPr>
                          <m:t>𝑐</m:t>
                        </m:r>
                      </m:sub>
                      <m:sup>
                        <m:r>
                          <a:rPr lang="en-CA" i="1">
                            <a:latin typeface="Cambria Math" panose="02040503050406030204" pitchFamily="18" charset="0"/>
                            <a:ea typeface="Cambria Math" panose="02040503050406030204" pitchFamily="18" charset="0"/>
                          </a:rPr>
                          <m:t>[</m:t>
                        </m:r>
                        <m:r>
                          <a:rPr lang="en-CA" i="1">
                            <a:latin typeface="Cambria Math" panose="02040503050406030204" pitchFamily="18" charset="0"/>
                            <a:ea typeface="Cambria Math" panose="02040503050406030204" pitchFamily="18" charset="0"/>
                          </a:rPr>
                          <m:t>𝑙</m:t>
                        </m:r>
                        <m:r>
                          <a:rPr lang="en-CA" i="1">
                            <a:latin typeface="Cambria Math" panose="02040503050406030204" pitchFamily="18" charset="0"/>
                            <a:ea typeface="Cambria Math" panose="02040503050406030204" pitchFamily="18" charset="0"/>
                          </a:rPr>
                          <m:t>−1]</m:t>
                        </m:r>
                      </m:sup>
                    </m:sSubSup>
                  </m:oMath>
                </a14:m>
                <a:endParaRPr lang="en-US" dirty="0"/>
              </a:p>
              <a:p>
                <a:r>
                  <a:rPr lang="en-US" dirty="0"/>
                  <a:t>Output: </a:t>
                </a:r>
                <a14:m>
                  <m:oMath xmlns:m="http://schemas.openxmlformats.org/officeDocument/2006/math">
                    <m:r>
                      <m:rPr>
                        <m:sty m:val="p"/>
                      </m:rPr>
                      <a:rPr lang="en-CA" b="0" i="0" dirty="0" smtClean="0">
                        <a:latin typeface="Cambria Math" panose="02040503050406030204" pitchFamily="18" charset="0"/>
                      </a:rPr>
                      <m:t>m</m:t>
                    </m:r>
                    <m:r>
                      <a:rPr lang="en-US" i="1">
                        <a:latin typeface="Cambria Math" panose="02040503050406030204" pitchFamily="18" charset="0"/>
                        <a:ea typeface="Cambria Math" panose="02040503050406030204" pitchFamily="18" charset="0"/>
                      </a:rPr>
                      <m:t>×</m:t>
                    </m:r>
                    <m:sSubSup>
                      <m:sSubSupPr>
                        <m:ctrlPr>
                          <a:rPr lang="en-US" i="1" dirty="0">
                            <a:latin typeface="Cambria Math" panose="02040503050406030204" pitchFamily="18" charset="0"/>
                          </a:rPr>
                        </m:ctrlPr>
                      </m:sSubSupPr>
                      <m:e>
                        <m:r>
                          <a:rPr lang="en-CA" b="0" i="1" dirty="0" smtClean="0">
                            <a:latin typeface="Cambria Math" panose="02040503050406030204" pitchFamily="18" charset="0"/>
                          </a:rPr>
                          <m:t>𝑛</m:t>
                        </m:r>
                      </m:e>
                      <m:sub>
                        <m:r>
                          <a:rPr lang="en-CA" b="0" i="1" dirty="0" smtClean="0">
                            <a:latin typeface="Cambria Math" panose="02040503050406030204" pitchFamily="18" charset="0"/>
                          </a:rPr>
                          <m:t>𝐻</m:t>
                        </m:r>
                      </m:sub>
                      <m:sup>
                        <m:r>
                          <a:rPr lang="en-CA" b="0" i="1" dirty="0" smtClean="0">
                            <a:latin typeface="Cambria Math" panose="02040503050406030204" pitchFamily="18" charset="0"/>
                          </a:rPr>
                          <m:t>[</m:t>
                        </m:r>
                        <m:r>
                          <a:rPr lang="en-CA" b="0" i="1" dirty="0" smtClean="0">
                            <a:latin typeface="Cambria Math" panose="02040503050406030204" pitchFamily="18" charset="0"/>
                          </a:rPr>
                          <m:t>𝑙</m:t>
                        </m:r>
                        <m:r>
                          <a:rPr lang="en-CA" b="0" i="1" dirty="0" smtClean="0">
                            <a:latin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𝑊</m:t>
                        </m:r>
                      </m:sub>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m:t>
                        </m:r>
                        <m:r>
                          <a:rPr lang="en-CA" b="0" i="1" smtClean="0">
                            <a:latin typeface="Cambria Math" panose="02040503050406030204" pitchFamily="18" charset="0"/>
                            <a:ea typeface="Cambria Math" panose="02040503050406030204" pitchFamily="18" charset="0"/>
                          </a:rPr>
                          <m:t>]</m:t>
                        </m:r>
                      </m:sup>
                    </m:sSubSup>
                    <m:r>
                      <a:rPr lang="en-US" i="1">
                        <a:latin typeface="Cambria Math" panose="02040503050406030204" pitchFamily="18" charset="0"/>
                        <a:ea typeface="Cambria Math" panose="02040503050406030204" pitchFamily="18" charset="0"/>
                      </a:rPr>
                      <m:t>×</m:t>
                    </m:r>
                    <m:sSubSup>
                      <m:sSubSupPr>
                        <m:ctrlPr>
                          <a:rPr lang="en-US" i="1">
                            <a:latin typeface="Cambria Math" panose="02040503050406030204" pitchFamily="18" charset="0"/>
                            <a:ea typeface="Cambria Math" panose="02040503050406030204" pitchFamily="18" charset="0"/>
                          </a:rPr>
                        </m:ctrlPr>
                      </m:sSubSupPr>
                      <m:e>
                        <m:r>
                          <a:rPr lang="en-CA" b="0" i="1" smtClean="0">
                            <a:latin typeface="Cambria Math" panose="02040503050406030204" pitchFamily="18" charset="0"/>
                            <a:ea typeface="Cambria Math" panose="02040503050406030204" pitchFamily="18" charset="0"/>
                          </a:rPr>
                          <m:t>𝑛</m:t>
                        </m:r>
                      </m:e>
                      <m:sub>
                        <m:r>
                          <a:rPr lang="en-CA" b="0" i="1" smtClean="0">
                            <a:latin typeface="Cambria Math" panose="02040503050406030204" pitchFamily="18" charset="0"/>
                            <a:ea typeface="Cambria Math" panose="02040503050406030204" pitchFamily="18" charset="0"/>
                          </a:rPr>
                          <m:t>𝑐</m:t>
                        </m:r>
                      </m:sub>
                      <m:sup>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𝑙</m:t>
                        </m:r>
                        <m:r>
                          <a:rPr lang="en-CA" b="0" i="1" smtClean="0">
                            <a:latin typeface="Cambria Math" panose="02040503050406030204" pitchFamily="18" charset="0"/>
                            <a:ea typeface="Cambria Math" panose="02040503050406030204" pitchFamily="18" charset="0"/>
                          </a:rPr>
                          <m:t>]</m:t>
                        </m:r>
                      </m:sup>
                    </m:sSubSup>
                  </m:oMath>
                </a14:m>
                <a:endParaRPr lang="en-US" dirty="0"/>
              </a:p>
              <a:p>
                <a:r>
                  <a:rPr lang="en-US" dirty="0"/>
                  <a:t>What’s the dimension of output layer?</a:t>
                </a:r>
                <a14:m>
                  <m:oMath xmlns:m="http://schemas.openxmlformats.org/officeDocument/2006/math">
                    <m:sSubSup>
                      <m:sSubSupPr>
                        <m:ctrlPr>
                          <a:rPr lang="en-US" i="1" smtClean="0">
                            <a:latin typeface="Cambria Math" panose="02040503050406030204" pitchFamily="18" charset="0"/>
                          </a:rPr>
                        </m:ctrlPr>
                      </m:sSubSupPr>
                      <m:e>
                        <m:r>
                          <a:rPr lang="en-CA" b="0" i="1" smtClean="0">
                            <a:latin typeface="Cambria Math" panose="02040503050406030204" pitchFamily="18" charset="0"/>
                          </a:rPr>
                          <m:t>𝑛</m:t>
                        </m:r>
                      </m:e>
                      <m:sub>
                        <m:r>
                          <a:rPr lang="en-CA" b="0" i="1" smtClean="0">
                            <a:latin typeface="Cambria Math" panose="02040503050406030204" pitchFamily="18" charset="0"/>
                          </a:rPr>
                          <m:t>𝐻</m:t>
                        </m:r>
                      </m:sub>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bSup>
                    <m:r>
                      <a:rPr lang="en-CA" b="0" i="1" smtClean="0">
                        <a:latin typeface="Cambria Math" panose="02040503050406030204" pitchFamily="18" charset="0"/>
                      </a:rPr>
                      <m:t>=</m:t>
                    </m:r>
                    <m:d>
                      <m:dPr>
                        <m:begChr m:val="⌊"/>
                        <m:endChr m:val="⌋"/>
                        <m:ctrlPr>
                          <a:rPr lang="en-CA" b="0" i="1" smtClean="0">
                            <a:latin typeface="Cambria Math" panose="02040503050406030204" pitchFamily="18" charset="0"/>
                          </a:rPr>
                        </m:ctrlPr>
                      </m:dPr>
                      <m:e>
                        <m:f>
                          <m:fPr>
                            <m:ctrlPr>
                              <a:rPr lang="en-CA" b="0" i="1" smtClean="0">
                                <a:latin typeface="Cambria Math" panose="02040503050406030204" pitchFamily="18" charset="0"/>
                              </a:rPr>
                            </m:ctrlPr>
                          </m:fPr>
                          <m:num>
                            <m:sSubSup>
                              <m:sSubSupPr>
                                <m:ctrlPr>
                                  <a:rPr lang="en-CA" b="0" i="1" smtClean="0">
                                    <a:latin typeface="Cambria Math" panose="02040503050406030204" pitchFamily="18" charset="0"/>
                                  </a:rPr>
                                </m:ctrlPr>
                              </m:sSubSupPr>
                              <m:e>
                                <m:r>
                                  <a:rPr lang="en-CA" b="0" i="1" smtClean="0">
                                    <a:latin typeface="Cambria Math" panose="02040503050406030204" pitchFamily="18" charset="0"/>
                                  </a:rPr>
                                  <m:t>𝑛</m:t>
                                </m:r>
                              </m:e>
                              <m:sub>
                                <m:r>
                                  <a:rPr lang="en-CA" b="0" i="1" smtClean="0">
                                    <a:latin typeface="Cambria Math" panose="02040503050406030204" pitchFamily="18" charset="0"/>
                                  </a:rPr>
                                  <m:t>𝐻</m:t>
                                </m:r>
                              </m:sub>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−1]</m:t>
                                </m:r>
                              </m:sup>
                            </m:sSubSup>
                            <m:r>
                              <a:rPr lang="en-CA" b="0" i="1" smtClean="0">
                                <a:latin typeface="Cambria Math" panose="02040503050406030204" pitchFamily="18" charset="0"/>
                              </a:rPr>
                              <m:t>+2</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𝑝</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r>
                              <a:rPr lang="en-CA" b="0" i="1" smtClean="0">
                                <a:latin typeface="Cambria Math" panose="02040503050406030204" pitchFamily="18" charset="0"/>
                              </a:rPr>
                              <m:t>−</m:t>
                            </m:r>
                            <m:sSup>
                              <m:sSupPr>
                                <m:ctrlPr>
                                  <a:rPr lang="en-CA" b="0" i="1" smtClean="0">
                                    <a:latin typeface="Cambria Math" panose="02040503050406030204" pitchFamily="18" charset="0"/>
                                  </a:rPr>
                                </m:ctrlPr>
                              </m:sSupPr>
                              <m:e>
                                <m:r>
                                  <a:rPr lang="en-CA" b="0" i="1" smtClean="0">
                                    <a:latin typeface="Cambria Math" panose="02040503050406030204" pitchFamily="18" charset="0"/>
                                  </a:rPr>
                                  <m:t>𝑓</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num>
                          <m:den>
                            <m:sSup>
                              <m:sSupPr>
                                <m:ctrlPr>
                                  <a:rPr lang="en-CA" b="0" i="1" smtClean="0">
                                    <a:latin typeface="Cambria Math" panose="02040503050406030204" pitchFamily="18" charset="0"/>
                                  </a:rPr>
                                </m:ctrlPr>
                              </m:sSupPr>
                              <m:e>
                                <m:r>
                                  <a:rPr lang="en-CA" b="0" i="1" smtClean="0">
                                    <a:latin typeface="Cambria Math" panose="02040503050406030204" pitchFamily="18" charset="0"/>
                                  </a:rPr>
                                  <m:t>𝑠</m:t>
                                </m:r>
                              </m:e>
                              <m:sup>
                                <m:r>
                                  <a:rPr lang="en-CA" b="0" i="1" smtClean="0">
                                    <a:latin typeface="Cambria Math" panose="02040503050406030204" pitchFamily="18" charset="0"/>
                                  </a:rPr>
                                  <m:t>[</m:t>
                                </m:r>
                                <m:r>
                                  <a:rPr lang="en-CA" b="0" i="1" smtClean="0">
                                    <a:latin typeface="Cambria Math" panose="02040503050406030204" pitchFamily="18" charset="0"/>
                                  </a:rPr>
                                  <m:t>𝑙</m:t>
                                </m:r>
                                <m:r>
                                  <a:rPr lang="en-CA" b="0" i="1" smtClean="0">
                                    <a:latin typeface="Cambria Math" panose="02040503050406030204" pitchFamily="18" charset="0"/>
                                  </a:rPr>
                                  <m:t>]</m:t>
                                </m:r>
                              </m:sup>
                            </m:sSup>
                          </m:den>
                        </m:f>
                        <m:r>
                          <a:rPr lang="en-CA" b="0" i="1" smtClean="0">
                            <a:latin typeface="Cambria Math" panose="02040503050406030204" pitchFamily="18" charset="0"/>
                          </a:rPr>
                          <m:t>+1</m:t>
                        </m:r>
                      </m:e>
                    </m:d>
                  </m:oMath>
                </a14:m>
                <a:endParaRPr lang="en-US" dirty="0"/>
              </a:p>
            </p:txBody>
          </p:sp>
        </mc:Choice>
        <mc:Fallback xmlns="">
          <p:sp>
            <p:nvSpPr>
              <p:cNvPr id="3" name="Content Placeholder 2">
                <a:extLst>
                  <a:ext uri="{FF2B5EF4-FFF2-40B4-BE49-F238E27FC236}">
                    <a16:creationId xmlns:a16="http://schemas.microsoft.com/office/drawing/2014/main" id="{8E08A1C7-F54F-BBAF-5E9E-4E25D2E58011}"/>
                  </a:ext>
                </a:extLst>
              </p:cNvPr>
              <p:cNvSpPr>
                <a:spLocks noGrp="1" noRot="1" noChangeAspect="1" noMove="1" noResize="1" noEditPoints="1" noAdjustHandles="1" noChangeArrowheads="1" noChangeShapeType="1" noTextEdit="1"/>
              </p:cNvSpPr>
              <p:nvPr>
                <p:ph idx="1"/>
              </p:nvPr>
            </p:nvSpPr>
            <p:spPr>
              <a:blipFill>
                <a:blip r:embed="rId2"/>
                <a:stretch>
                  <a:fillRect l="-1086" t="-581"/>
                </a:stretch>
              </a:blipFill>
            </p:spPr>
            <p:txBody>
              <a:bodyPr/>
              <a:lstStyle/>
              <a:p>
                <a:r>
                  <a:rPr lang="en-US">
                    <a:noFill/>
                  </a:rPr>
                  <a:t> </a:t>
                </a:r>
              </a:p>
            </p:txBody>
          </p:sp>
        </mc:Fallback>
      </mc:AlternateContent>
      <p:sp>
        <p:nvSpPr>
          <p:cNvPr id="4" name="Rectangle 3">
            <a:extLst>
              <a:ext uri="{FF2B5EF4-FFF2-40B4-BE49-F238E27FC236}">
                <a16:creationId xmlns:a16="http://schemas.microsoft.com/office/drawing/2014/main" id="{6D88684E-8A37-5A44-BFD2-C565E52B9DBF}"/>
              </a:ext>
            </a:extLst>
          </p:cNvPr>
          <p:cNvSpPr/>
          <p:nvPr/>
        </p:nvSpPr>
        <p:spPr>
          <a:xfrm>
            <a:off x="7607300" y="4432300"/>
            <a:ext cx="3200400" cy="10541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56039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B2055-FC26-45FD-9778-31918F971615}"/>
              </a:ext>
            </a:extLst>
          </p:cNvPr>
          <p:cNvSpPr>
            <a:spLocks noGrp="1"/>
          </p:cNvSpPr>
          <p:nvPr>
            <p:ph type="title"/>
          </p:nvPr>
        </p:nvSpPr>
        <p:spPr/>
        <p:txBody>
          <a:bodyPr/>
          <a:lstStyle/>
          <a:p>
            <a:r>
              <a:rPr lang="en-US" dirty="0"/>
              <a:t>Convolutional Neural Network Example</a:t>
            </a:r>
          </a:p>
        </p:txBody>
      </p:sp>
      <p:sp>
        <p:nvSpPr>
          <p:cNvPr id="4" name="Cube 3">
            <a:extLst>
              <a:ext uri="{FF2B5EF4-FFF2-40B4-BE49-F238E27FC236}">
                <a16:creationId xmlns:a16="http://schemas.microsoft.com/office/drawing/2014/main" id="{985CB608-FF73-8F29-8678-693491C44548}"/>
              </a:ext>
            </a:extLst>
          </p:cNvPr>
          <p:cNvSpPr/>
          <p:nvPr/>
        </p:nvSpPr>
        <p:spPr>
          <a:xfrm>
            <a:off x="546100" y="2774950"/>
            <a:ext cx="1409700" cy="1308100"/>
          </a:xfrm>
          <a:prstGeom prst="cube">
            <a:avLst>
              <a:gd name="adj" fmla="val 12379"/>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250229ED-A8FA-1509-C313-F433B21AA0F2}"/>
              </a:ext>
            </a:extLst>
          </p:cNvPr>
          <p:cNvCxnSpPr/>
          <p:nvPr/>
        </p:nvCxnSpPr>
        <p:spPr>
          <a:xfrm>
            <a:off x="2102755" y="3429000"/>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ube 6">
            <a:extLst>
              <a:ext uri="{FF2B5EF4-FFF2-40B4-BE49-F238E27FC236}">
                <a16:creationId xmlns:a16="http://schemas.microsoft.com/office/drawing/2014/main" id="{F6C459AE-611A-FEE0-8436-ED9DD6974027}"/>
              </a:ext>
            </a:extLst>
          </p:cNvPr>
          <p:cNvSpPr/>
          <p:nvPr/>
        </p:nvSpPr>
        <p:spPr>
          <a:xfrm>
            <a:off x="3108958" y="2737576"/>
            <a:ext cx="1515291" cy="1308100"/>
          </a:xfrm>
          <a:prstGeom prst="cub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Arrow Connector 7">
            <a:extLst>
              <a:ext uri="{FF2B5EF4-FFF2-40B4-BE49-F238E27FC236}">
                <a16:creationId xmlns:a16="http://schemas.microsoft.com/office/drawing/2014/main" id="{DCDEDE3F-6F39-DB7C-1AC5-E6E474CB9C4D}"/>
              </a:ext>
            </a:extLst>
          </p:cNvPr>
          <p:cNvCxnSpPr/>
          <p:nvPr/>
        </p:nvCxnSpPr>
        <p:spPr>
          <a:xfrm>
            <a:off x="4854665" y="3333206"/>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8B478738-1813-8608-B4F0-553C126412AB}"/>
              </a:ext>
            </a:extLst>
          </p:cNvPr>
          <p:cNvCxnSpPr/>
          <p:nvPr/>
        </p:nvCxnSpPr>
        <p:spPr>
          <a:xfrm>
            <a:off x="7306126" y="3333206"/>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Cube 10">
            <a:extLst>
              <a:ext uri="{FF2B5EF4-FFF2-40B4-BE49-F238E27FC236}">
                <a16:creationId xmlns:a16="http://schemas.microsoft.com/office/drawing/2014/main" id="{C7CA8D2A-4AEB-BC1F-126B-107564325C4E}"/>
              </a:ext>
            </a:extLst>
          </p:cNvPr>
          <p:cNvSpPr/>
          <p:nvPr/>
        </p:nvSpPr>
        <p:spPr>
          <a:xfrm>
            <a:off x="5838366" y="2809783"/>
            <a:ext cx="1315723" cy="1420041"/>
          </a:xfrm>
          <a:prstGeom prst="cube">
            <a:avLst>
              <a:gd name="adj" fmla="val 4287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ube 13">
            <a:extLst>
              <a:ext uri="{FF2B5EF4-FFF2-40B4-BE49-F238E27FC236}">
                <a16:creationId xmlns:a16="http://schemas.microsoft.com/office/drawing/2014/main" id="{04CB3BE7-9266-A328-A12D-2E364F11188C}"/>
              </a:ext>
            </a:extLst>
          </p:cNvPr>
          <p:cNvSpPr/>
          <p:nvPr/>
        </p:nvSpPr>
        <p:spPr>
          <a:xfrm>
            <a:off x="7750626" y="2790189"/>
            <a:ext cx="1689100" cy="1588187"/>
          </a:xfrm>
          <a:prstGeom prst="cube">
            <a:avLst>
              <a:gd name="adj" fmla="val 71328"/>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F3A35F1E-0CB6-C3F7-125A-66DA0B1DCA96}"/>
              </a:ext>
            </a:extLst>
          </p:cNvPr>
          <p:cNvCxnSpPr/>
          <p:nvPr/>
        </p:nvCxnSpPr>
        <p:spPr>
          <a:xfrm>
            <a:off x="9287328" y="3478438"/>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Frame 15">
            <a:extLst>
              <a:ext uri="{FF2B5EF4-FFF2-40B4-BE49-F238E27FC236}">
                <a16:creationId xmlns:a16="http://schemas.microsoft.com/office/drawing/2014/main" id="{8C7591FF-6F70-A824-075B-DBA5ED35E9E4}"/>
              </a:ext>
            </a:extLst>
          </p:cNvPr>
          <p:cNvSpPr/>
          <p:nvPr/>
        </p:nvSpPr>
        <p:spPr>
          <a:xfrm>
            <a:off x="10310220" y="1797050"/>
            <a:ext cx="496389" cy="3806915"/>
          </a:xfrm>
          <a:prstGeom prst="frame">
            <a:avLst>
              <a:gd name="adj1" fmla="val 0"/>
            </a:avLst>
          </a:prstGeom>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1AFECB95-8555-1AD1-DD07-AE169361783E}"/>
                  </a:ext>
                </a:extLst>
              </p:cNvPr>
              <p:cNvSpPr txBox="1"/>
              <p:nvPr/>
            </p:nvSpPr>
            <p:spPr>
              <a:xfrm>
                <a:off x="2103246" y="1797050"/>
                <a:ext cx="1077283" cy="1257267"/>
              </a:xfrm>
              <a:prstGeom prst="rect">
                <a:avLst/>
              </a:prstGeom>
              <a:noFill/>
            </p:spPr>
            <p:txBody>
              <a:bodyPr wrap="none" rtlCol="0">
                <a:spAutoFit/>
              </a:bodyPr>
              <a:lstStyle/>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𝑓</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oMath>
                </a14:m>
                <a:r>
                  <a:rPr lang="en-CA" b="0" dirty="0"/>
                  <a:t>=3</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𝑠</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𝑝</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=0</m:t>
                      </m:r>
                    </m:oMath>
                  </m:oMathPara>
                </a14:m>
                <a:endParaRPr lang="en-US" dirty="0"/>
              </a:p>
              <a:p>
                <a:r>
                  <a:rPr lang="en-US" dirty="0"/>
                  <a:t>10 filters</a:t>
                </a:r>
              </a:p>
            </p:txBody>
          </p:sp>
        </mc:Choice>
        <mc:Fallback xmlns="">
          <p:sp>
            <p:nvSpPr>
              <p:cNvPr id="17" name="TextBox 16">
                <a:extLst>
                  <a:ext uri="{FF2B5EF4-FFF2-40B4-BE49-F238E27FC236}">
                    <a16:creationId xmlns:a16="http://schemas.microsoft.com/office/drawing/2014/main" id="{1AFECB95-8555-1AD1-DD07-AE169361783E}"/>
                  </a:ext>
                </a:extLst>
              </p:cNvPr>
              <p:cNvSpPr txBox="1">
                <a:spLocks noRot="1" noChangeAspect="1" noMove="1" noResize="1" noEditPoints="1" noAdjustHandles="1" noChangeArrowheads="1" noChangeShapeType="1" noTextEdit="1"/>
              </p:cNvSpPr>
              <p:nvPr/>
            </p:nvSpPr>
            <p:spPr>
              <a:xfrm>
                <a:off x="2103246" y="1797050"/>
                <a:ext cx="1077283" cy="1257267"/>
              </a:xfrm>
              <a:prstGeom prst="rect">
                <a:avLst/>
              </a:prstGeom>
              <a:blipFill>
                <a:blip r:embed="rId3"/>
                <a:stretch>
                  <a:fillRect l="-4651" t="-1000" b="-7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E93B638-645B-998B-A2F2-B4ECFF681E35}"/>
                  </a:ext>
                </a:extLst>
              </p:cNvPr>
              <p:cNvSpPr txBox="1"/>
              <p:nvPr/>
            </p:nvSpPr>
            <p:spPr>
              <a:xfrm>
                <a:off x="4761083" y="1797049"/>
                <a:ext cx="1125373" cy="1261949"/>
              </a:xfrm>
              <a:prstGeom prst="rect">
                <a:avLst/>
              </a:prstGeom>
              <a:noFill/>
            </p:spPr>
            <p:txBody>
              <a:bodyPr wrap="none" rtlCol="0">
                <a:spAutoFit/>
              </a:bodyPr>
              <a:lstStyle/>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𝑓</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2</m:t>
                            </m:r>
                          </m:e>
                        </m:d>
                      </m:sup>
                    </m:sSup>
                  </m:oMath>
                </a14:m>
                <a:r>
                  <a:rPr lang="en-CA" b="0" dirty="0"/>
                  <a:t>=5</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𝑠</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b="0" i="1"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𝑝</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2</m:t>
                              </m:r>
                            </m:e>
                          </m:d>
                        </m:sup>
                      </m:sSup>
                      <m:r>
                        <a:rPr lang="en-CA" b="0" i="1" smtClean="0">
                          <a:latin typeface="Cambria Math" panose="02040503050406030204" pitchFamily="18" charset="0"/>
                        </a:rPr>
                        <m:t>=0</m:t>
                      </m:r>
                    </m:oMath>
                  </m:oMathPara>
                </a14:m>
                <a:endParaRPr lang="en-US" dirty="0"/>
              </a:p>
              <a:p>
                <a:r>
                  <a:rPr lang="en-US" dirty="0"/>
                  <a:t>20 filters</a:t>
                </a:r>
              </a:p>
            </p:txBody>
          </p:sp>
        </mc:Choice>
        <mc:Fallback xmlns="">
          <p:sp>
            <p:nvSpPr>
              <p:cNvPr id="18" name="TextBox 17">
                <a:extLst>
                  <a:ext uri="{FF2B5EF4-FFF2-40B4-BE49-F238E27FC236}">
                    <a16:creationId xmlns:a16="http://schemas.microsoft.com/office/drawing/2014/main" id="{2E93B638-645B-998B-A2F2-B4ECFF681E35}"/>
                  </a:ext>
                </a:extLst>
              </p:cNvPr>
              <p:cNvSpPr txBox="1">
                <a:spLocks noRot="1" noChangeAspect="1" noMove="1" noResize="1" noEditPoints="1" noAdjustHandles="1" noChangeArrowheads="1" noChangeShapeType="1" noTextEdit="1"/>
              </p:cNvSpPr>
              <p:nvPr/>
            </p:nvSpPr>
            <p:spPr>
              <a:xfrm>
                <a:off x="4761083" y="1797049"/>
                <a:ext cx="1125373" cy="1261949"/>
              </a:xfrm>
              <a:prstGeom prst="rect">
                <a:avLst/>
              </a:prstGeom>
              <a:blipFill>
                <a:blip r:embed="rId4"/>
                <a:stretch>
                  <a:fillRect l="-3333" t="-1000" b="-7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9509B738-33BF-8E16-0B2E-80273C130D2E}"/>
                  </a:ext>
                </a:extLst>
              </p:cNvPr>
              <p:cNvSpPr txBox="1"/>
              <p:nvPr/>
            </p:nvSpPr>
            <p:spPr>
              <a:xfrm>
                <a:off x="7271210" y="1794956"/>
                <a:ext cx="1125373" cy="1261949"/>
              </a:xfrm>
              <a:prstGeom prst="rect">
                <a:avLst/>
              </a:prstGeom>
              <a:noFill/>
            </p:spPr>
            <p:txBody>
              <a:bodyPr wrap="none" rtlCol="0">
                <a:spAutoFit/>
              </a:bodyPr>
              <a:lstStyle/>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𝑓</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3</m:t>
                            </m:r>
                          </m:e>
                        </m:d>
                      </m:sup>
                    </m:sSup>
                  </m:oMath>
                </a14:m>
                <a:r>
                  <a:rPr lang="en-CA" b="0" dirty="0"/>
                  <a:t>=7</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𝑠</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3</m:t>
                              </m:r>
                            </m:e>
                          </m:d>
                        </m:sup>
                      </m:sSup>
                      <m:r>
                        <a:rPr lang="en-CA" b="0" i="1"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𝑝</m:t>
                          </m:r>
                        </m:e>
                        <m:sup>
                          <m:d>
                            <m:dPr>
                              <m:begChr m:val="["/>
                              <m:endChr m:val="]"/>
                              <m:ctrlPr>
                                <a:rPr lang="en-CA" i="1">
                                  <a:latin typeface="Cambria Math" panose="02040503050406030204" pitchFamily="18" charset="0"/>
                                </a:rPr>
                              </m:ctrlPr>
                            </m:dPr>
                            <m:e>
                              <m:r>
                                <a:rPr lang="en-CA" b="0" i="1" smtClean="0">
                                  <a:latin typeface="Cambria Math" panose="02040503050406030204" pitchFamily="18" charset="0"/>
                                </a:rPr>
                                <m:t>3</m:t>
                              </m:r>
                            </m:e>
                          </m:d>
                        </m:sup>
                      </m:sSup>
                      <m:r>
                        <a:rPr lang="en-CA" b="0" i="1" smtClean="0">
                          <a:latin typeface="Cambria Math" panose="02040503050406030204" pitchFamily="18" charset="0"/>
                        </a:rPr>
                        <m:t>=0</m:t>
                      </m:r>
                    </m:oMath>
                  </m:oMathPara>
                </a14:m>
                <a:endParaRPr lang="en-US" dirty="0"/>
              </a:p>
              <a:p>
                <a:r>
                  <a:rPr lang="en-US" dirty="0"/>
                  <a:t>30 filters</a:t>
                </a:r>
              </a:p>
            </p:txBody>
          </p:sp>
        </mc:Choice>
        <mc:Fallback xmlns="">
          <p:sp>
            <p:nvSpPr>
              <p:cNvPr id="19" name="TextBox 18">
                <a:extLst>
                  <a:ext uri="{FF2B5EF4-FFF2-40B4-BE49-F238E27FC236}">
                    <a16:creationId xmlns:a16="http://schemas.microsoft.com/office/drawing/2014/main" id="{9509B738-33BF-8E16-0B2E-80273C130D2E}"/>
                  </a:ext>
                </a:extLst>
              </p:cNvPr>
              <p:cNvSpPr txBox="1">
                <a:spLocks noRot="1" noChangeAspect="1" noMove="1" noResize="1" noEditPoints="1" noAdjustHandles="1" noChangeArrowheads="1" noChangeShapeType="1" noTextEdit="1"/>
              </p:cNvSpPr>
              <p:nvPr/>
            </p:nvSpPr>
            <p:spPr>
              <a:xfrm>
                <a:off x="7271210" y="1794956"/>
                <a:ext cx="1125373" cy="1261949"/>
              </a:xfrm>
              <a:prstGeom prst="rect">
                <a:avLst/>
              </a:prstGeom>
              <a:blipFill>
                <a:blip r:embed="rId5"/>
                <a:stretch>
                  <a:fillRect l="-4494" t="-1000" b="-7000"/>
                </a:stretch>
              </a:blipFill>
            </p:spPr>
            <p:txBody>
              <a:bodyPr/>
              <a:lstStyle/>
              <a:p>
                <a:r>
                  <a:rPr lang="en-US">
                    <a:noFill/>
                  </a:rPr>
                  <a:t> </a:t>
                </a:r>
              </a:p>
            </p:txBody>
          </p:sp>
        </mc:Fallback>
      </mc:AlternateContent>
      <p:sp>
        <p:nvSpPr>
          <p:cNvPr id="20" name="TextBox 19">
            <a:extLst>
              <a:ext uri="{FF2B5EF4-FFF2-40B4-BE49-F238E27FC236}">
                <a16:creationId xmlns:a16="http://schemas.microsoft.com/office/drawing/2014/main" id="{B012B9B4-9C1D-BCC0-E46A-9EEE11D72F3E}"/>
              </a:ext>
            </a:extLst>
          </p:cNvPr>
          <p:cNvSpPr txBox="1"/>
          <p:nvPr/>
        </p:nvSpPr>
        <p:spPr>
          <a:xfrm>
            <a:off x="546100" y="4380695"/>
            <a:ext cx="1180131" cy="369332"/>
          </a:xfrm>
          <a:prstGeom prst="rect">
            <a:avLst/>
          </a:prstGeom>
          <a:noFill/>
        </p:spPr>
        <p:txBody>
          <a:bodyPr wrap="none" rtlCol="0">
            <a:spAutoFit/>
          </a:bodyPr>
          <a:lstStyle/>
          <a:p>
            <a:r>
              <a:rPr lang="en-US" dirty="0"/>
              <a:t>65 x 65 x 3</a:t>
            </a:r>
          </a:p>
        </p:txBody>
      </p:sp>
      <p:cxnSp>
        <p:nvCxnSpPr>
          <p:cNvPr id="21" name="Straight Arrow Connector 20">
            <a:extLst>
              <a:ext uri="{FF2B5EF4-FFF2-40B4-BE49-F238E27FC236}">
                <a16:creationId xmlns:a16="http://schemas.microsoft.com/office/drawing/2014/main" id="{1FB6F522-4CA1-160B-5389-5807137C3AE7}"/>
              </a:ext>
            </a:extLst>
          </p:cNvPr>
          <p:cNvCxnSpPr/>
          <p:nvPr/>
        </p:nvCxnSpPr>
        <p:spPr>
          <a:xfrm>
            <a:off x="10909300" y="3478438"/>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DE7FA0F-6C94-8FA0-3DF4-4063709379FA}"/>
              </a:ext>
            </a:extLst>
          </p:cNvPr>
          <p:cNvSpPr txBox="1"/>
          <p:nvPr/>
        </p:nvSpPr>
        <p:spPr>
          <a:xfrm>
            <a:off x="193448" y="6488668"/>
            <a:ext cx="5831020" cy="369332"/>
          </a:xfrm>
          <a:prstGeom prst="rect">
            <a:avLst/>
          </a:prstGeom>
          <a:noFill/>
        </p:spPr>
        <p:txBody>
          <a:bodyPr wrap="none" rtlCol="0">
            <a:spAutoFit/>
          </a:bodyPr>
          <a:lstStyle/>
          <a:p>
            <a:r>
              <a:rPr lang="en-US" dirty="0"/>
              <a:t>Number of filters increase as the convolution layers increase</a:t>
            </a:r>
          </a:p>
        </p:txBody>
      </p:sp>
      <p:pic>
        <p:nvPicPr>
          <p:cNvPr id="25" name="Content Placeholder 4" descr="Shape, polygon&#10;&#10;Description automatically generated">
            <a:extLst>
              <a:ext uri="{FF2B5EF4-FFF2-40B4-BE49-F238E27FC236}">
                <a16:creationId xmlns:a16="http://schemas.microsoft.com/office/drawing/2014/main" id="{8E258B12-7CFD-9592-82A7-98D66586C088}"/>
              </a:ext>
            </a:extLst>
          </p:cNvPr>
          <p:cNvPicPr>
            <a:picLocks noGrp="1" noChangeAspect="1"/>
          </p:cNvPicPr>
          <p:nvPr>
            <p:ph idx="1"/>
          </p:nvPr>
        </p:nvPicPr>
        <p:blipFill>
          <a:blip r:embed="rId6"/>
          <a:stretch>
            <a:fillRect/>
          </a:stretch>
        </p:blipFill>
        <p:spPr>
          <a:xfrm>
            <a:off x="6622869" y="4554131"/>
            <a:ext cx="2769172" cy="2231983"/>
          </a:xfrm>
        </p:spPr>
      </p:pic>
    </p:spTree>
    <p:extLst>
      <p:ext uri="{BB962C8B-B14F-4D97-AF65-F5344CB8AC3E}">
        <p14:creationId xmlns:p14="http://schemas.microsoft.com/office/powerpoint/2010/main" val="937157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7208-BD8B-6F6F-2CC4-44CD9566A592}"/>
              </a:ext>
            </a:extLst>
          </p:cNvPr>
          <p:cNvSpPr>
            <a:spLocks noGrp="1"/>
          </p:cNvSpPr>
          <p:nvPr>
            <p:ph type="title"/>
          </p:nvPr>
        </p:nvSpPr>
        <p:spPr/>
        <p:txBody>
          <a:bodyPr/>
          <a:lstStyle/>
          <a:p>
            <a:r>
              <a:rPr lang="en-US" dirty="0"/>
              <a:t>Pooling Layers</a:t>
            </a:r>
          </a:p>
        </p:txBody>
      </p:sp>
      <p:sp>
        <p:nvSpPr>
          <p:cNvPr id="7" name="Content Placeholder 6">
            <a:extLst>
              <a:ext uri="{FF2B5EF4-FFF2-40B4-BE49-F238E27FC236}">
                <a16:creationId xmlns:a16="http://schemas.microsoft.com/office/drawing/2014/main" id="{E68B5AFA-2316-3BCE-6D0F-21B9330136B6}"/>
              </a:ext>
            </a:extLst>
          </p:cNvPr>
          <p:cNvSpPr>
            <a:spLocks noGrp="1"/>
          </p:cNvSpPr>
          <p:nvPr>
            <p:ph idx="1"/>
          </p:nvPr>
        </p:nvSpPr>
        <p:spPr>
          <a:xfrm>
            <a:off x="838200" y="1825625"/>
            <a:ext cx="10683240" cy="2942318"/>
          </a:xfrm>
        </p:spPr>
        <p:txBody>
          <a:bodyPr/>
          <a:lstStyle/>
          <a:p>
            <a:r>
              <a:rPr lang="en-CA" dirty="0"/>
              <a:t>Pooling layers conduct dimensionality reduction for the input layer</a:t>
            </a:r>
          </a:p>
          <a:p>
            <a:r>
              <a:rPr lang="en-CA" dirty="0"/>
              <a:t>Pooling layers help to reduce complexity, improve efficiency, and limit risk of overfitting. </a:t>
            </a:r>
          </a:p>
          <a:p>
            <a:r>
              <a:rPr lang="en-CA" dirty="0"/>
              <a:t>Max pooling</a:t>
            </a:r>
          </a:p>
          <a:p>
            <a:r>
              <a:rPr lang="en-CA" dirty="0"/>
              <a:t>Average pooling</a:t>
            </a:r>
          </a:p>
        </p:txBody>
      </p:sp>
      <p:graphicFrame>
        <p:nvGraphicFramePr>
          <p:cNvPr id="9" name="Table 8">
            <a:extLst>
              <a:ext uri="{FF2B5EF4-FFF2-40B4-BE49-F238E27FC236}">
                <a16:creationId xmlns:a16="http://schemas.microsoft.com/office/drawing/2014/main" id="{1206E964-3F70-CBA3-F6E0-C96D1F2A5F55}"/>
              </a:ext>
            </a:extLst>
          </p:cNvPr>
          <p:cNvGraphicFramePr>
            <a:graphicFrameLocks/>
          </p:cNvGraphicFramePr>
          <p:nvPr>
            <p:extLst>
              <p:ext uri="{D42A27DB-BD31-4B8C-83A1-F6EECF244321}">
                <p14:modId xmlns:p14="http://schemas.microsoft.com/office/powerpoint/2010/main" val="1179284434"/>
              </p:ext>
            </p:extLst>
          </p:nvPr>
        </p:nvGraphicFramePr>
        <p:xfrm>
          <a:off x="3617382" y="3328542"/>
          <a:ext cx="2937932" cy="2117547"/>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2471437838"/>
                    </a:ext>
                  </a:extLst>
                </a:gridCol>
                <a:gridCol w="734483">
                  <a:extLst>
                    <a:ext uri="{9D8B030D-6E8A-4147-A177-3AD203B41FA5}">
                      <a16:colId xmlns:a16="http://schemas.microsoft.com/office/drawing/2014/main" val="4254794061"/>
                    </a:ext>
                  </a:extLst>
                </a:gridCol>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tblGrid>
              <a:tr h="509264">
                <a:tc>
                  <a:txBody>
                    <a:bodyPr/>
                    <a:lstStyle/>
                    <a:p>
                      <a:pPr algn="ctr"/>
                      <a:r>
                        <a:rPr lang="en-US" sz="2800" dirty="0"/>
                        <a:t>5</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6</a:t>
                      </a:r>
                    </a:p>
                  </a:txBody>
                  <a:tcPr/>
                </a:tc>
                <a:extLst>
                  <a:ext uri="{0D108BD9-81ED-4DB2-BD59-A6C34878D82A}">
                    <a16:rowId xmlns:a16="http://schemas.microsoft.com/office/drawing/2014/main" val="2942916105"/>
                  </a:ext>
                </a:extLst>
              </a:tr>
              <a:tr h="533129">
                <a:tc>
                  <a:txBody>
                    <a:bodyPr/>
                    <a:lstStyle/>
                    <a:p>
                      <a:pPr algn="ctr"/>
                      <a:r>
                        <a:rPr lang="en-US" sz="2800" dirty="0"/>
                        <a:t>1</a:t>
                      </a:r>
                    </a:p>
                  </a:txBody>
                  <a:tcPr/>
                </a:tc>
                <a:tc>
                  <a:txBody>
                    <a:bodyPr/>
                    <a:lstStyle/>
                    <a:p>
                      <a:pPr algn="ctr"/>
                      <a:r>
                        <a:rPr lang="en-US" sz="2800" dirty="0"/>
                        <a:t>8</a:t>
                      </a:r>
                    </a:p>
                  </a:txBody>
                  <a:tcPr/>
                </a:tc>
                <a:tc>
                  <a:txBody>
                    <a:bodyPr/>
                    <a:lstStyle/>
                    <a:p>
                      <a:pPr algn="ctr"/>
                      <a:r>
                        <a:rPr lang="en-US" sz="2800" dirty="0"/>
                        <a:t>5</a:t>
                      </a:r>
                    </a:p>
                  </a:txBody>
                  <a:tcPr/>
                </a:tc>
                <a:tc>
                  <a:txBody>
                    <a:bodyPr/>
                    <a:lstStyle/>
                    <a:p>
                      <a:pPr algn="ctr"/>
                      <a:r>
                        <a:rPr lang="en-US" sz="2800" dirty="0"/>
                        <a:t>9</a:t>
                      </a:r>
                    </a:p>
                  </a:txBody>
                  <a:tcPr/>
                </a:tc>
                <a:extLst>
                  <a:ext uri="{0D108BD9-81ED-4DB2-BD59-A6C34878D82A}">
                    <a16:rowId xmlns:a16="http://schemas.microsoft.com/office/drawing/2014/main" val="3446499360"/>
                  </a:ext>
                </a:extLst>
              </a:tr>
              <a:tr h="533129">
                <a:tc>
                  <a:txBody>
                    <a:bodyPr/>
                    <a:lstStyle/>
                    <a:p>
                      <a:pPr algn="ctr"/>
                      <a:r>
                        <a:rPr lang="en-US" sz="2800" dirty="0"/>
                        <a:t>2</a:t>
                      </a:r>
                    </a:p>
                  </a:txBody>
                  <a:tcPr/>
                </a:tc>
                <a:tc>
                  <a:txBody>
                    <a:bodyPr/>
                    <a:lstStyle/>
                    <a:p>
                      <a:pPr algn="ctr"/>
                      <a:r>
                        <a:rPr lang="en-US" sz="2800" dirty="0"/>
                        <a:t>7</a:t>
                      </a:r>
                    </a:p>
                  </a:txBody>
                  <a:tcPr/>
                </a:tc>
                <a:tc>
                  <a:txBody>
                    <a:bodyPr/>
                    <a:lstStyle/>
                    <a:p>
                      <a:pPr algn="ctr"/>
                      <a:r>
                        <a:rPr lang="en-US" sz="2800" dirty="0"/>
                        <a:t>2</a:t>
                      </a:r>
                    </a:p>
                  </a:txBody>
                  <a:tcPr/>
                </a:tc>
                <a:tc>
                  <a:txBody>
                    <a:bodyPr/>
                    <a:lstStyle/>
                    <a:p>
                      <a:pPr algn="ctr"/>
                      <a:r>
                        <a:rPr lang="en-US" sz="2800" dirty="0"/>
                        <a:t>5</a:t>
                      </a:r>
                    </a:p>
                  </a:txBody>
                  <a:tcPr/>
                </a:tc>
                <a:extLst>
                  <a:ext uri="{0D108BD9-81ED-4DB2-BD59-A6C34878D82A}">
                    <a16:rowId xmlns:a16="http://schemas.microsoft.com/office/drawing/2014/main" val="3214812796"/>
                  </a:ext>
                </a:extLst>
              </a:tr>
              <a:tr h="533129">
                <a:tc>
                  <a:txBody>
                    <a:bodyPr/>
                    <a:lstStyle/>
                    <a:p>
                      <a:pPr algn="ctr"/>
                      <a:r>
                        <a:rPr lang="en-US" sz="2800" dirty="0"/>
                        <a:t>0</a:t>
                      </a:r>
                    </a:p>
                  </a:txBody>
                  <a:tcPr/>
                </a:tc>
                <a:tc>
                  <a:txBody>
                    <a:bodyPr/>
                    <a:lstStyle/>
                    <a:p>
                      <a:pPr algn="ctr"/>
                      <a:r>
                        <a:rPr lang="en-US" sz="2800" dirty="0"/>
                        <a:t>1</a:t>
                      </a:r>
                    </a:p>
                  </a:txBody>
                  <a:tcPr/>
                </a:tc>
                <a:tc>
                  <a:txBody>
                    <a:bodyPr/>
                    <a:lstStyle/>
                    <a:p>
                      <a:pPr algn="ctr"/>
                      <a:r>
                        <a:rPr lang="en-US" sz="2800" dirty="0"/>
                        <a:t>3</a:t>
                      </a:r>
                    </a:p>
                  </a:txBody>
                  <a:tcPr/>
                </a:tc>
                <a:tc>
                  <a:txBody>
                    <a:bodyPr/>
                    <a:lstStyle/>
                    <a:p>
                      <a:pPr algn="ctr"/>
                      <a:r>
                        <a:rPr lang="en-US" sz="2800" dirty="0"/>
                        <a:t>1</a:t>
                      </a:r>
                    </a:p>
                  </a:txBody>
                  <a:tcPr/>
                </a:tc>
                <a:extLst>
                  <a:ext uri="{0D108BD9-81ED-4DB2-BD59-A6C34878D82A}">
                    <a16:rowId xmlns:a16="http://schemas.microsoft.com/office/drawing/2014/main" val="530532713"/>
                  </a:ext>
                </a:extLst>
              </a:tr>
            </a:tbl>
          </a:graphicData>
        </a:graphic>
      </p:graphicFrame>
      <p:cxnSp>
        <p:nvCxnSpPr>
          <p:cNvPr id="11" name="Straight Connector 10">
            <a:extLst>
              <a:ext uri="{FF2B5EF4-FFF2-40B4-BE49-F238E27FC236}">
                <a16:creationId xmlns:a16="http://schemas.microsoft.com/office/drawing/2014/main" id="{0F6C0A09-B45C-26E0-DB34-6902177A8A1A}"/>
              </a:ext>
            </a:extLst>
          </p:cNvPr>
          <p:cNvCxnSpPr>
            <a:cxnSpLocks/>
          </p:cNvCxnSpPr>
          <p:nvPr/>
        </p:nvCxnSpPr>
        <p:spPr>
          <a:xfrm>
            <a:off x="3692977" y="4362994"/>
            <a:ext cx="2891245"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C6A0206-CC8B-46D8-FAFC-B3D55F206C79}"/>
              </a:ext>
            </a:extLst>
          </p:cNvPr>
          <p:cNvCxnSpPr>
            <a:cxnSpLocks/>
          </p:cNvCxnSpPr>
          <p:nvPr/>
        </p:nvCxnSpPr>
        <p:spPr>
          <a:xfrm>
            <a:off x="3692977" y="5429794"/>
            <a:ext cx="287026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C8C4625-22E0-AF9E-4582-8A16FB8B1C2A}"/>
              </a:ext>
            </a:extLst>
          </p:cNvPr>
          <p:cNvCxnSpPr>
            <a:cxnSpLocks/>
            <a:stCxn id="9" idx="2"/>
            <a:endCxn id="9" idx="0"/>
          </p:cNvCxnSpPr>
          <p:nvPr/>
        </p:nvCxnSpPr>
        <p:spPr>
          <a:xfrm flipV="1">
            <a:off x="5086348" y="3328542"/>
            <a:ext cx="0" cy="2117547"/>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3B11041D-9B17-4287-E11F-4AB6BB14108E}"/>
              </a:ext>
            </a:extLst>
          </p:cNvPr>
          <p:cNvSpPr/>
          <p:nvPr/>
        </p:nvSpPr>
        <p:spPr>
          <a:xfrm>
            <a:off x="3625305" y="3294101"/>
            <a:ext cx="1461043" cy="1068893"/>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AA42A6-93A8-383A-5CA2-91A43B64E60F}"/>
              </a:ext>
            </a:extLst>
          </p:cNvPr>
          <p:cNvSpPr/>
          <p:nvPr/>
        </p:nvSpPr>
        <p:spPr>
          <a:xfrm>
            <a:off x="5086348" y="3304221"/>
            <a:ext cx="1476889" cy="1058773"/>
          </a:xfrm>
          <a:prstGeom prst="rect">
            <a:avLst/>
          </a:prstGeom>
          <a:solidFill>
            <a:srgbClr val="00B050">
              <a:alpha val="2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8B88607-227D-E12A-36AA-5B885BE03F74}"/>
              </a:ext>
            </a:extLst>
          </p:cNvPr>
          <p:cNvSpPr/>
          <p:nvPr/>
        </p:nvSpPr>
        <p:spPr>
          <a:xfrm>
            <a:off x="3625305" y="4362994"/>
            <a:ext cx="1461043" cy="1066800"/>
          </a:xfrm>
          <a:prstGeom prst="rect">
            <a:avLst/>
          </a:prstGeom>
          <a:solidFill>
            <a:srgbClr val="FF0000">
              <a:alpha val="23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01CBAC9-6858-29E6-1F03-1B0BCFA14A13}"/>
              </a:ext>
            </a:extLst>
          </p:cNvPr>
          <p:cNvSpPr/>
          <p:nvPr/>
        </p:nvSpPr>
        <p:spPr>
          <a:xfrm>
            <a:off x="5065363" y="4362993"/>
            <a:ext cx="1461043" cy="1066800"/>
          </a:xfrm>
          <a:prstGeom prst="rect">
            <a:avLst/>
          </a:prstGeom>
          <a:solidFill>
            <a:srgbClr val="FFFF0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8" name="Table 28">
            <a:extLst>
              <a:ext uri="{FF2B5EF4-FFF2-40B4-BE49-F238E27FC236}">
                <a16:creationId xmlns:a16="http://schemas.microsoft.com/office/drawing/2014/main" id="{3014D270-5263-5F67-2BEC-5C54617A9AD1}"/>
              </a:ext>
            </a:extLst>
          </p:cNvPr>
          <p:cNvGraphicFramePr>
            <a:graphicFrameLocks noGrp="1"/>
          </p:cNvGraphicFramePr>
          <p:nvPr>
            <p:extLst>
              <p:ext uri="{D42A27DB-BD31-4B8C-83A1-F6EECF244321}">
                <p14:modId xmlns:p14="http://schemas.microsoft.com/office/powerpoint/2010/main" val="1929351047"/>
              </p:ext>
            </p:extLst>
          </p:nvPr>
        </p:nvGraphicFramePr>
        <p:xfrm>
          <a:off x="8107643" y="2981428"/>
          <a:ext cx="1211944" cy="914400"/>
        </p:xfrm>
        <a:graphic>
          <a:graphicData uri="http://schemas.openxmlformats.org/drawingml/2006/table">
            <a:tbl>
              <a:tblPr firstRow="1" bandRow="1">
                <a:tableStyleId>{5940675A-B579-460E-94D1-54222C63F5DA}</a:tableStyleId>
              </a:tblPr>
              <a:tblGrid>
                <a:gridCol w="605972">
                  <a:extLst>
                    <a:ext uri="{9D8B030D-6E8A-4147-A177-3AD203B41FA5}">
                      <a16:colId xmlns:a16="http://schemas.microsoft.com/office/drawing/2014/main" val="3841108431"/>
                    </a:ext>
                  </a:extLst>
                </a:gridCol>
                <a:gridCol w="605972">
                  <a:extLst>
                    <a:ext uri="{9D8B030D-6E8A-4147-A177-3AD203B41FA5}">
                      <a16:colId xmlns:a16="http://schemas.microsoft.com/office/drawing/2014/main" val="831676035"/>
                    </a:ext>
                  </a:extLst>
                </a:gridCol>
              </a:tblGrid>
              <a:tr h="325724">
                <a:tc>
                  <a:txBody>
                    <a:bodyPr/>
                    <a:lstStyle/>
                    <a:p>
                      <a:pPr algn="ctr"/>
                      <a:r>
                        <a:rPr lang="en-US" sz="2400" dirty="0"/>
                        <a:t>8</a:t>
                      </a:r>
                    </a:p>
                  </a:txBody>
                  <a:tcPr/>
                </a:tc>
                <a:tc>
                  <a:txBody>
                    <a:bodyPr/>
                    <a:lstStyle/>
                    <a:p>
                      <a:pPr algn="ctr"/>
                      <a:r>
                        <a:rPr lang="en-US" sz="2400" dirty="0"/>
                        <a:t>9</a:t>
                      </a:r>
                    </a:p>
                  </a:txBody>
                  <a:tcPr/>
                </a:tc>
                <a:extLst>
                  <a:ext uri="{0D108BD9-81ED-4DB2-BD59-A6C34878D82A}">
                    <a16:rowId xmlns:a16="http://schemas.microsoft.com/office/drawing/2014/main" val="1279520998"/>
                  </a:ext>
                </a:extLst>
              </a:tr>
              <a:tr h="325724">
                <a:tc>
                  <a:txBody>
                    <a:bodyPr/>
                    <a:lstStyle/>
                    <a:p>
                      <a:pPr algn="ctr"/>
                      <a:r>
                        <a:rPr lang="en-US" sz="2400" dirty="0"/>
                        <a:t>7</a:t>
                      </a:r>
                    </a:p>
                  </a:txBody>
                  <a:tcPr/>
                </a:tc>
                <a:tc>
                  <a:txBody>
                    <a:bodyPr/>
                    <a:lstStyle/>
                    <a:p>
                      <a:pPr algn="ctr"/>
                      <a:r>
                        <a:rPr lang="en-US" sz="2400" dirty="0"/>
                        <a:t>5</a:t>
                      </a:r>
                    </a:p>
                  </a:txBody>
                  <a:tcPr/>
                </a:tc>
                <a:extLst>
                  <a:ext uri="{0D108BD9-81ED-4DB2-BD59-A6C34878D82A}">
                    <a16:rowId xmlns:a16="http://schemas.microsoft.com/office/drawing/2014/main" val="2375830140"/>
                  </a:ext>
                </a:extLst>
              </a:tr>
            </a:tbl>
          </a:graphicData>
        </a:graphic>
      </p:graphicFrame>
      <p:grpSp>
        <p:nvGrpSpPr>
          <p:cNvPr id="34" name="Group 33">
            <a:extLst>
              <a:ext uri="{FF2B5EF4-FFF2-40B4-BE49-F238E27FC236}">
                <a16:creationId xmlns:a16="http://schemas.microsoft.com/office/drawing/2014/main" id="{A38DCBEC-04CC-D001-3110-36C24811C12A}"/>
              </a:ext>
            </a:extLst>
          </p:cNvPr>
          <p:cNvGrpSpPr/>
          <p:nvPr/>
        </p:nvGrpSpPr>
        <p:grpSpPr>
          <a:xfrm>
            <a:off x="8110941" y="2981428"/>
            <a:ext cx="1218415" cy="922233"/>
            <a:chOff x="8109489" y="4175127"/>
            <a:chExt cx="1218415" cy="922233"/>
          </a:xfrm>
        </p:grpSpPr>
        <p:sp>
          <p:nvSpPr>
            <p:cNvPr id="29" name="Rectangle 28">
              <a:extLst>
                <a:ext uri="{FF2B5EF4-FFF2-40B4-BE49-F238E27FC236}">
                  <a16:creationId xmlns:a16="http://schemas.microsoft.com/office/drawing/2014/main" id="{7715E89D-A667-A459-4F72-B419EA953851}"/>
                </a:ext>
              </a:extLst>
            </p:cNvPr>
            <p:cNvSpPr/>
            <p:nvPr/>
          </p:nvSpPr>
          <p:spPr>
            <a:xfrm>
              <a:off x="8109489" y="4183795"/>
              <a:ext cx="595419" cy="459292"/>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539AED6E-3655-AC44-0B2C-EFB2DFF21AD7}"/>
                </a:ext>
              </a:extLst>
            </p:cNvPr>
            <p:cNvSpPr/>
            <p:nvPr/>
          </p:nvSpPr>
          <p:spPr>
            <a:xfrm>
              <a:off x="8731034" y="4175127"/>
              <a:ext cx="595419" cy="459292"/>
            </a:xfrm>
            <a:prstGeom prst="rect">
              <a:avLst/>
            </a:prstGeom>
            <a:solidFill>
              <a:srgbClr val="00B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F007590-8313-1DC6-F277-50C1A9D1E5EA}"/>
                </a:ext>
              </a:extLst>
            </p:cNvPr>
            <p:cNvSpPr/>
            <p:nvPr/>
          </p:nvSpPr>
          <p:spPr>
            <a:xfrm>
              <a:off x="8118196" y="4636644"/>
              <a:ext cx="595419" cy="459292"/>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A307BA5-DE35-7326-BC5D-5E9A7B99EC80}"/>
                </a:ext>
              </a:extLst>
            </p:cNvPr>
            <p:cNvSpPr/>
            <p:nvPr/>
          </p:nvSpPr>
          <p:spPr>
            <a:xfrm>
              <a:off x="8732485" y="4638068"/>
              <a:ext cx="595419" cy="459292"/>
            </a:xfrm>
            <a:prstGeom prst="rect">
              <a:avLst/>
            </a:prstGeom>
            <a:solidFill>
              <a:srgbClr val="FFFF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Right Arrow 32">
            <a:extLst>
              <a:ext uri="{FF2B5EF4-FFF2-40B4-BE49-F238E27FC236}">
                <a16:creationId xmlns:a16="http://schemas.microsoft.com/office/drawing/2014/main" id="{734F4AF1-1268-D51F-2D92-9D0EBE04AD31}"/>
              </a:ext>
            </a:extLst>
          </p:cNvPr>
          <p:cNvSpPr/>
          <p:nvPr/>
        </p:nvSpPr>
        <p:spPr>
          <a:xfrm rot="20260508">
            <a:off x="6787037" y="3722510"/>
            <a:ext cx="1052587" cy="281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50DFD89D-1B30-8126-BBFE-4964251F1B3A}"/>
              </a:ext>
            </a:extLst>
          </p:cNvPr>
          <p:cNvSpPr/>
          <p:nvPr/>
        </p:nvSpPr>
        <p:spPr>
          <a:xfrm rot="1490993">
            <a:off x="6748978" y="4541628"/>
            <a:ext cx="1052587" cy="2811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6BA093A1-9E25-A5D0-38DE-AF3E2BFBA873}"/>
              </a:ext>
            </a:extLst>
          </p:cNvPr>
          <p:cNvGrpSpPr/>
          <p:nvPr/>
        </p:nvGrpSpPr>
        <p:grpSpPr>
          <a:xfrm>
            <a:off x="8124004" y="4362993"/>
            <a:ext cx="1218415" cy="922233"/>
            <a:chOff x="8109489" y="4175127"/>
            <a:chExt cx="1218415" cy="922233"/>
          </a:xfrm>
        </p:grpSpPr>
        <p:sp>
          <p:nvSpPr>
            <p:cNvPr id="37" name="Rectangle 36">
              <a:extLst>
                <a:ext uri="{FF2B5EF4-FFF2-40B4-BE49-F238E27FC236}">
                  <a16:creationId xmlns:a16="http://schemas.microsoft.com/office/drawing/2014/main" id="{290280AF-F978-63CA-D616-1ECA9B992CE6}"/>
                </a:ext>
              </a:extLst>
            </p:cNvPr>
            <p:cNvSpPr/>
            <p:nvPr/>
          </p:nvSpPr>
          <p:spPr>
            <a:xfrm>
              <a:off x="8109489" y="4183795"/>
              <a:ext cx="595419" cy="459292"/>
            </a:xfrm>
            <a:prstGeom prst="rect">
              <a:avLst/>
            </a:prstGeom>
            <a:solidFill>
              <a:schemeClr val="accent1">
                <a:alpha val="31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6D9D338-FDAB-61AD-0F42-45E537FEB2F4}"/>
                </a:ext>
              </a:extLst>
            </p:cNvPr>
            <p:cNvSpPr/>
            <p:nvPr/>
          </p:nvSpPr>
          <p:spPr>
            <a:xfrm>
              <a:off x="8731034" y="4175127"/>
              <a:ext cx="595419" cy="459292"/>
            </a:xfrm>
            <a:prstGeom prst="rect">
              <a:avLst/>
            </a:prstGeom>
            <a:solidFill>
              <a:srgbClr val="00B05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8DCD48DC-A68F-67AF-66CE-B809C19D51B1}"/>
                </a:ext>
              </a:extLst>
            </p:cNvPr>
            <p:cNvSpPr/>
            <p:nvPr/>
          </p:nvSpPr>
          <p:spPr>
            <a:xfrm>
              <a:off x="8118196" y="4636644"/>
              <a:ext cx="595419" cy="459292"/>
            </a:xfrm>
            <a:prstGeom prst="rect">
              <a:avLst/>
            </a:prstGeom>
            <a:solidFill>
              <a:srgbClr val="FF00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8AECAC3-258B-899A-DEA1-2A36008CCD6F}"/>
                </a:ext>
              </a:extLst>
            </p:cNvPr>
            <p:cNvSpPr/>
            <p:nvPr/>
          </p:nvSpPr>
          <p:spPr>
            <a:xfrm>
              <a:off x="8732485" y="4638068"/>
              <a:ext cx="595419" cy="459292"/>
            </a:xfrm>
            <a:prstGeom prst="rect">
              <a:avLst/>
            </a:prstGeom>
            <a:solidFill>
              <a:srgbClr val="FFFF00">
                <a:alpha val="3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41" name="Table 28">
            <a:extLst>
              <a:ext uri="{FF2B5EF4-FFF2-40B4-BE49-F238E27FC236}">
                <a16:creationId xmlns:a16="http://schemas.microsoft.com/office/drawing/2014/main" id="{127B1B77-5C13-7F4B-66CA-15CF6E3320A6}"/>
              </a:ext>
            </a:extLst>
          </p:cNvPr>
          <p:cNvGraphicFramePr>
            <a:graphicFrameLocks noGrp="1"/>
          </p:cNvGraphicFramePr>
          <p:nvPr>
            <p:extLst>
              <p:ext uri="{D42A27DB-BD31-4B8C-83A1-F6EECF244321}">
                <p14:modId xmlns:p14="http://schemas.microsoft.com/office/powerpoint/2010/main" val="953412577"/>
              </p:ext>
            </p:extLst>
          </p:nvPr>
        </p:nvGraphicFramePr>
        <p:xfrm>
          <a:off x="8129049" y="4361379"/>
          <a:ext cx="1211944" cy="914400"/>
        </p:xfrm>
        <a:graphic>
          <a:graphicData uri="http://schemas.openxmlformats.org/drawingml/2006/table">
            <a:tbl>
              <a:tblPr firstRow="1" bandRow="1">
                <a:tableStyleId>{5940675A-B579-460E-94D1-54222C63F5DA}</a:tableStyleId>
              </a:tblPr>
              <a:tblGrid>
                <a:gridCol w="605972">
                  <a:extLst>
                    <a:ext uri="{9D8B030D-6E8A-4147-A177-3AD203B41FA5}">
                      <a16:colId xmlns:a16="http://schemas.microsoft.com/office/drawing/2014/main" val="3841108431"/>
                    </a:ext>
                  </a:extLst>
                </a:gridCol>
                <a:gridCol w="605972">
                  <a:extLst>
                    <a:ext uri="{9D8B030D-6E8A-4147-A177-3AD203B41FA5}">
                      <a16:colId xmlns:a16="http://schemas.microsoft.com/office/drawing/2014/main" val="831676035"/>
                    </a:ext>
                  </a:extLst>
                </a:gridCol>
              </a:tblGrid>
              <a:tr h="325724">
                <a:tc>
                  <a:txBody>
                    <a:bodyPr/>
                    <a:lstStyle/>
                    <a:p>
                      <a:pPr algn="ctr"/>
                      <a:r>
                        <a:rPr lang="en-US" sz="2400" dirty="0"/>
                        <a:t>5</a:t>
                      </a:r>
                    </a:p>
                  </a:txBody>
                  <a:tcPr/>
                </a:tc>
                <a:tc>
                  <a:txBody>
                    <a:bodyPr/>
                    <a:lstStyle/>
                    <a:p>
                      <a:pPr algn="ctr"/>
                      <a:r>
                        <a:rPr lang="en-US" sz="2400" dirty="0"/>
                        <a:t>5.5</a:t>
                      </a:r>
                    </a:p>
                  </a:txBody>
                  <a:tcPr/>
                </a:tc>
                <a:extLst>
                  <a:ext uri="{0D108BD9-81ED-4DB2-BD59-A6C34878D82A}">
                    <a16:rowId xmlns:a16="http://schemas.microsoft.com/office/drawing/2014/main" val="1279520998"/>
                  </a:ext>
                </a:extLst>
              </a:tr>
              <a:tr h="325724">
                <a:tc>
                  <a:txBody>
                    <a:bodyPr/>
                    <a:lstStyle/>
                    <a:p>
                      <a:pPr algn="ctr"/>
                      <a:r>
                        <a:rPr lang="en-US" sz="2400" dirty="0"/>
                        <a:t>2.5</a:t>
                      </a:r>
                    </a:p>
                  </a:txBody>
                  <a:tcPr/>
                </a:tc>
                <a:tc>
                  <a:txBody>
                    <a:bodyPr/>
                    <a:lstStyle/>
                    <a:p>
                      <a:pPr algn="r"/>
                      <a:r>
                        <a:rPr lang="en-US" sz="1800" dirty="0"/>
                        <a:t>2.75</a:t>
                      </a:r>
                    </a:p>
                  </a:txBody>
                  <a:tcPr anchor="ctr"/>
                </a:tc>
                <a:extLst>
                  <a:ext uri="{0D108BD9-81ED-4DB2-BD59-A6C34878D82A}">
                    <a16:rowId xmlns:a16="http://schemas.microsoft.com/office/drawing/2014/main" val="2375830140"/>
                  </a:ext>
                </a:extLst>
              </a:tr>
            </a:tbl>
          </a:graphicData>
        </a:graphic>
      </p:graphicFrame>
      <p:sp>
        <p:nvSpPr>
          <p:cNvPr id="42" name="TextBox 41">
            <a:extLst>
              <a:ext uri="{FF2B5EF4-FFF2-40B4-BE49-F238E27FC236}">
                <a16:creationId xmlns:a16="http://schemas.microsoft.com/office/drawing/2014/main" id="{5634D665-24AA-D542-C7EA-67A018397369}"/>
              </a:ext>
            </a:extLst>
          </p:cNvPr>
          <p:cNvSpPr txBox="1"/>
          <p:nvPr/>
        </p:nvSpPr>
        <p:spPr>
          <a:xfrm>
            <a:off x="6341867" y="5686262"/>
            <a:ext cx="2364493" cy="1200329"/>
          </a:xfrm>
          <a:prstGeom prst="rect">
            <a:avLst/>
          </a:prstGeom>
          <a:noFill/>
        </p:spPr>
        <p:txBody>
          <a:bodyPr wrap="none" rtlCol="0">
            <a:spAutoFit/>
          </a:bodyPr>
          <a:lstStyle/>
          <a:p>
            <a:r>
              <a:rPr lang="en-US" dirty="0"/>
              <a:t>Hyperparameters:</a:t>
            </a:r>
          </a:p>
          <a:p>
            <a:r>
              <a:rPr lang="en-US" dirty="0"/>
              <a:t>filter=2, </a:t>
            </a:r>
          </a:p>
          <a:p>
            <a:r>
              <a:rPr lang="en-US" dirty="0"/>
              <a:t>stride =2</a:t>
            </a:r>
          </a:p>
          <a:p>
            <a:r>
              <a:rPr lang="en-US" dirty="0"/>
              <a:t>No parameters to learn</a:t>
            </a:r>
          </a:p>
        </p:txBody>
      </p:sp>
      <p:sp>
        <p:nvSpPr>
          <p:cNvPr id="43" name="TextBox 42">
            <a:extLst>
              <a:ext uri="{FF2B5EF4-FFF2-40B4-BE49-F238E27FC236}">
                <a16:creationId xmlns:a16="http://schemas.microsoft.com/office/drawing/2014/main" id="{D437AF20-93B3-C347-29D6-45202471B1F9}"/>
              </a:ext>
            </a:extLst>
          </p:cNvPr>
          <p:cNvSpPr txBox="1"/>
          <p:nvPr/>
        </p:nvSpPr>
        <p:spPr>
          <a:xfrm>
            <a:off x="6893223" y="3438628"/>
            <a:ext cx="589713" cy="369332"/>
          </a:xfrm>
          <a:prstGeom prst="rect">
            <a:avLst/>
          </a:prstGeom>
          <a:noFill/>
        </p:spPr>
        <p:txBody>
          <a:bodyPr wrap="none" rtlCol="0">
            <a:spAutoFit/>
          </a:bodyPr>
          <a:lstStyle/>
          <a:p>
            <a:r>
              <a:rPr lang="en-US" dirty="0"/>
              <a:t>Max</a:t>
            </a:r>
          </a:p>
        </p:txBody>
      </p:sp>
      <p:sp>
        <p:nvSpPr>
          <p:cNvPr id="44" name="TextBox 43">
            <a:extLst>
              <a:ext uri="{FF2B5EF4-FFF2-40B4-BE49-F238E27FC236}">
                <a16:creationId xmlns:a16="http://schemas.microsoft.com/office/drawing/2014/main" id="{0E38E955-24B6-924E-4F28-DE69B8AF30D4}"/>
              </a:ext>
            </a:extLst>
          </p:cNvPr>
          <p:cNvSpPr txBox="1"/>
          <p:nvPr/>
        </p:nvSpPr>
        <p:spPr>
          <a:xfrm>
            <a:off x="6745592" y="4792891"/>
            <a:ext cx="939296" cy="369332"/>
          </a:xfrm>
          <a:prstGeom prst="rect">
            <a:avLst/>
          </a:prstGeom>
          <a:noFill/>
        </p:spPr>
        <p:txBody>
          <a:bodyPr wrap="none" rtlCol="0">
            <a:spAutoFit/>
          </a:bodyPr>
          <a:lstStyle/>
          <a:p>
            <a:r>
              <a:rPr lang="en-US" dirty="0"/>
              <a:t>Average</a:t>
            </a:r>
          </a:p>
        </p:txBody>
      </p:sp>
    </p:spTree>
    <p:extLst>
      <p:ext uri="{BB962C8B-B14F-4D97-AF65-F5344CB8AC3E}">
        <p14:creationId xmlns:p14="http://schemas.microsoft.com/office/powerpoint/2010/main" val="26465280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BEB939-ED81-C993-1BBC-6D40BF639EA3}"/>
              </a:ext>
            </a:extLst>
          </p:cNvPr>
          <p:cNvSpPr>
            <a:spLocks noGrp="1"/>
          </p:cNvSpPr>
          <p:nvPr>
            <p:ph type="title"/>
          </p:nvPr>
        </p:nvSpPr>
        <p:spPr/>
        <p:txBody>
          <a:bodyPr/>
          <a:lstStyle/>
          <a:p>
            <a:r>
              <a:rPr lang="en-US" dirty="0"/>
              <a:t>Pooling layer example</a:t>
            </a:r>
          </a:p>
        </p:txBody>
      </p:sp>
      <p:graphicFrame>
        <p:nvGraphicFramePr>
          <p:cNvPr id="4" name="Table 8">
            <a:extLst>
              <a:ext uri="{FF2B5EF4-FFF2-40B4-BE49-F238E27FC236}">
                <a16:creationId xmlns:a16="http://schemas.microsoft.com/office/drawing/2014/main" id="{D1EFF556-916B-0318-D390-C28CD9BE1F8B}"/>
              </a:ext>
            </a:extLst>
          </p:cNvPr>
          <p:cNvGraphicFramePr>
            <a:graphicFrameLocks/>
          </p:cNvGraphicFramePr>
          <p:nvPr>
            <p:extLst>
              <p:ext uri="{D42A27DB-BD31-4B8C-83A1-F6EECF244321}">
                <p14:modId xmlns:p14="http://schemas.microsoft.com/office/powerpoint/2010/main" val="1493451539"/>
              </p:ext>
            </p:extLst>
          </p:nvPr>
        </p:nvGraphicFramePr>
        <p:xfrm>
          <a:off x="934471" y="1942638"/>
          <a:ext cx="4406898" cy="3198774"/>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2471437838"/>
                    </a:ext>
                  </a:extLst>
                </a:gridCol>
                <a:gridCol w="734483">
                  <a:extLst>
                    <a:ext uri="{9D8B030D-6E8A-4147-A177-3AD203B41FA5}">
                      <a16:colId xmlns:a16="http://schemas.microsoft.com/office/drawing/2014/main" val="4254794061"/>
                    </a:ext>
                  </a:extLst>
                </a:gridCol>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gridCol w="734483">
                  <a:extLst>
                    <a:ext uri="{9D8B030D-6E8A-4147-A177-3AD203B41FA5}">
                      <a16:colId xmlns:a16="http://schemas.microsoft.com/office/drawing/2014/main" val="1043152028"/>
                    </a:ext>
                  </a:extLst>
                </a:gridCol>
                <a:gridCol w="734483">
                  <a:extLst>
                    <a:ext uri="{9D8B030D-6E8A-4147-A177-3AD203B41FA5}">
                      <a16:colId xmlns:a16="http://schemas.microsoft.com/office/drawing/2014/main" val="2063554531"/>
                    </a:ext>
                  </a:extLst>
                </a:gridCol>
              </a:tblGrid>
              <a:tr h="533129">
                <a:tc>
                  <a:txBody>
                    <a:bodyPr/>
                    <a:lstStyle/>
                    <a:p>
                      <a:pPr algn="ctr"/>
                      <a:r>
                        <a:rPr lang="en-US" sz="2800" dirty="0"/>
                        <a:t>5</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8</a:t>
                      </a:r>
                    </a:p>
                  </a:txBody>
                  <a:tcPr/>
                </a:tc>
                <a:tc>
                  <a:txBody>
                    <a:bodyPr/>
                    <a:lstStyle/>
                    <a:p>
                      <a:pPr algn="ctr"/>
                      <a:r>
                        <a:rPr lang="en-US" sz="2800" dirty="0"/>
                        <a:t>2</a:t>
                      </a:r>
                    </a:p>
                  </a:txBody>
                  <a:tcPr/>
                </a:tc>
                <a:extLst>
                  <a:ext uri="{0D108BD9-81ED-4DB2-BD59-A6C34878D82A}">
                    <a16:rowId xmlns:a16="http://schemas.microsoft.com/office/drawing/2014/main" val="2942916105"/>
                  </a:ext>
                </a:extLst>
              </a:tr>
              <a:tr h="533129">
                <a:tc>
                  <a:txBody>
                    <a:bodyPr/>
                    <a:lstStyle/>
                    <a:p>
                      <a:pPr algn="ctr"/>
                      <a:r>
                        <a:rPr lang="en-US" sz="2800" dirty="0"/>
                        <a:t>1</a:t>
                      </a:r>
                    </a:p>
                  </a:txBody>
                  <a:tcPr/>
                </a:tc>
                <a:tc>
                  <a:txBody>
                    <a:bodyPr/>
                    <a:lstStyle/>
                    <a:p>
                      <a:pPr algn="ctr"/>
                      <a:r>
                        <a:rPr lang="en-US" sz="2800" dirty="0"/>
                        <a:t>8</a:t>
                      </a:r>
                    </a:p>
                  </a:txBody>
                  <a:tcPr/>
                </a:tc>
                <a:tc>
                  <a:txBody>
                    <a:bodyPr/>
                    <a:lstStyle/>
                    <a:p>
                      <a:pPr algn="ctr"/>
                      <a:r>
                        <a:rPr lang="en-US" sz="2800" dirty="0"/>
                        <a:t>5</a:t>
                      </a:r>
                    </a:p>
                  </a:txBody>
                  <a:tcPr/>
                </a:tc>
                <a:tc>
                  <a:txBody>
                    <a:bodyPr/>
                    <a:lstStyle/>
                    <a:p>
                      <a:pPr algn="ctr"/>
                      <a:r>
                        <a:rPr lang="en-US" sz="2800" dirty="0"/>
                        <a:t>9</a:t>
                      </a:r>
                    </a:p>
                  </a:txBody>
                  <a:tcPr/>
                </a:tc>
                <a:tc>
                  <a:txBody>
                    <a:bodyPr/>
                    <a:lstStyle/>
                    <a:p>
                      <a:pPr algn="ctr"/>
                      <a:r>
                        <a:rPr lang="en-US" sz="2800" dirty="0"/>
                        <a:t>3</a:t>
                      </a:r>
                    </a:p>
                  </a:txBody>
                  <a:tcPr/>
                </a:tc>
                <a:tc>
                  <a:txBody>
                    <a:bodyPr/>
                    <a:lstStyle/>
                    <a:p>
                      <a:pPr algn="ctr"/>
                      <a:r>
                        <a:rPr lang="en-US" sz="2800" dirty="0"/>
                        <a:t>4</a:t>
                      </a:r>
                    </a:p>
                  </a:txBody>
                  <a:tcPr/>
                </a:tc>
                <a:extLst>
                  <a:ext uri="{0D108BD9-81ED-4DB2-BD59-A6C34878D82A}">
                    <a16:rowId xmlns:a16="http://schemas.microsoft.com/office/drawing/2014/main" val="3446499360"/>
                  </a:ext>
                </a:extLst>
              </a:tr>
              <a:tr h="533129">
                <a:tc>
                  <a:txBody>
                    <a:bodyPr/>
                    <a:lstStyle/>
                    <a:p>
                      <a:pPr algn="ctr"/>
                      <a:r>
                        <a:rPr lang="en-US" sz="2800" dirty="0"/>
                        <a:t>2</a:t>
                      </a:r>
                    </a:p>
                  </a:txBody>
                  <a:tcPr/>
                </a:tc>
                <a:tc>
                  <a:txBody>
                    <a:bodyPr/>
                    <a:lstStyle/>
                    <a:p>
                      <a:pPr algn="ctr"/>
                      <a:r>
                        <a:rPr lang="en-US" sz="2800" dirty="0"/>
                        <a:t>7</a:t>
                      </a:r>
                    </a:p>
                  </a:txBody>
                  <a:tcPr/>
                </a:tc>
                <a:tc>
                  <a:txBody>
                    <a:bodyPr/>
                    <a:lstStyle/>
                    <a:p>
                      <a:pPr algn="ctr"/>
                      <a:r>
                        <a:rPr lang="en-US" sz="2800" dirty="0"/>
                        <a:t>2</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1</a:t>
                      </a:r>
                    </a:p>
                  </a:txBody>
                  <a:tcPr/>
                </a:tc>
                <a:extLst>
                  <a:ext uri="{0D108BD9-81ED-4DB2-BD59-A6C34878D82A}">
                    <a16:rowId xmlns:a16="http://schemas.microsoft.com/office/drawing/2014/main" val="3214812796"/>
                  </a:ext>
                </a:extLst>
              </a:tr>
              <a:tr h="533129">
                <a:tc>
                  <a:txBody>
                    <a:bodyPr/>
                    <a:lstStyle/>
                    <a:p>
                      <a:pPr algn="ctr"/>
                      <a:r>
                        <a:rPr lang="en-US" sz="2800" dirty="0"/>
                        <a:t>0</a:t>
                      </a:r>
                    </a:p>
                  </a:txBody>
                  <a:tcPr/>
                </a:tc>
                <a:tc>
                  <a:txBody>
                    <a:bodyPr/>
                    <a:lstStyle/>
                    <a:p>
                      <a:pPr algn="ctr"/>
                      <a:r>
                        <a:rPr lang="en-US" sz="2800" dirty="0"/>
                        <a:t>1</a:t>
                      </a:r>
                    </a:p>
                  </a:txBody>
                  <a:tcPr/>
                </a:tc>
                <a:tc>
                  <a:txBody>
                    <a:bodyPr/>
                    <a:lstStyle/>
                    <a:p>
                      <a:pPr algn="ctr"/>
                      <a:r>
                        <a:rPr lang="en-US" sz="2800" dirty="0"/>
                        <a:t>3</a:t>
                      </a:r>
                    </a:p>
                  </a:txBody>
                  <a:tcPr/>
                </a:tc>
                <a:tc>
                  <a:txBody>
                    <a:bodyPr/>
                    <a:lstStyle/>
                    <a:p>
                      <a:pPr algn="ctr"/>
                      <a:r>
                        <a:rPr lang="en-US" sz="2800" dirty="0"/>
                        <a:t>1</a:t>
                      </a:r>
                    </a:p>
                  </a:txBody>
                  <a:tcPr/>
                </a:tc>
                <a:tc>
                  <a:txBody>
                    <a:bodyPr/>
                    <a:lstStyle/>
                    <a:p>
                      <a:pPr algn="ctr"/>
                      <a:r>
                        <a:rPr lang="en-US" sz="2800" dirty="0"/>
                        <a:t>7</a:t>
                      </a:r>
                    </a:p>
                  </a:txBody>
                  <a:tcPr/>
                </a:tc>
                <a:tc>
                  <a:txBody>
                    <a:bodyPr/>
                    <a:lstStyle/>
                    <a:p>
                      <a:pPr algn="ctr"/>
                      <a:r>
                        <a:rPr lang="en-US" sz="2800" dirty="0"/>
                        <a:t>8</a:t>
                      </a:r>
                    </a:p>
                  </a:txBody>
                  <a:tcPr/>
                </a:tc>
                <a:extLst>
                  <a:ext uri="{0D108BD9-81ED-4DB2-BD59-A6C34878D82A}">
                    <a16:rowId xmlns:a16="http://schemas.microsoft.com/office/drawing/2014/main" val="530532713"/>
                  </a:ext>
                </a:extLst>
              </a:tr>
              <a:tr h="533129">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8</a:t>
                      </a:r>
                    </a:p>
                  </a:txBody>
                  <a:tcPr/>
                </a:tc>
                <a:extLst>
                  <a:ext uri="{0D108BD9-81ED-4DB2-BD59-A6C34878D82A}">
                    <a16:rowId xmlns:a16="http://schemas.microsoft.com/office/drawing/2014/main" val="3095325727"/>
                  </a:ext>
                </a:extLst>
              </a:tr>
              <a:tr h="533129">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9</a:t>
                      </a:r>
                    </a:p>
                  </a:txBody>
                  <a:tcPr/>
                </a:tc>
                <a:extLst>
                  <a:ext uri="{0D108BD9-81ED-4DB2-BD59-A6C34878D82A}">
                    <a16:rowId xmlns:a16="http://schemas.microsoft.com/office/drawing/2014/main" val="4245982981"/>
                  </a:ext>
                </a:extLst>
              </a:tr>
            </a:tbl>
          </a:graphicData>
        </a:graphic>
      </p:graphicFrame>
      <p:cxnSp>
        <p:nvCxnSpPr>
          <p:cNvPr id="6" name="Straight Arrow Connector 5">
            <a:extLst>
              <a:ext uri="{FF2B5EF4-FFF2-40B4-BE49-F238E27FC236}">
                <a16:creationId xmlns:a16="http://schemas.microsoft.com/office/drawing/2014/main" id="{89F1398F-E4F8-72E2-01F7-3CD4315E3B6E}"/>
              </a:ext>
            </a:extLst>
          </p:cNvPr>
          <p:cNvCxnSpPr/>
          <p:nvPr/>
        </p:nvCxnSpPr>
        <p:spPr>
          <a:xfrm>
            <a:off x="5486400" y="3331029"/>
            <a:ext cx="1632857"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4C19E52C-CF0E-D9A4-8394-44E08857DED0}"/>
              </a:ext>
            </a:extLst>
          </p:cNvPr>
          <p:cNvSpPr txBox="1"/>
          <p:nvPr/>
        </p:nvSpPr>
        <p:spPr>
          <a:xfrm>
            <a:off x="5643154" y="3657600"/>
            <a:ext cx="1300356" cy="830997"/>
          </a:xfrm>
          <a:prstGeom prst="rect">
            <a:avLst/>
          </a:prstGeom>
          <a:noFill/>
        </p:spPr>
        <p:txBody>
          <a:bodyPr wrap="none" rtlCol="0">
            <a:spAutoFit/>
          </a:bodyPr>
          <a:lstStyle/>
          <a:p>
            <a:r>
              <a:rPr lang="en-US" sz="2400" dirty="0"/>
              <a:t>Filter=3</a:t>
            </a:r>
          </a:p>
          <a:p>
            <a:r>
              <a:rPr lang="en-US" sz="2400" dirty="0"/>
              <a:t>Stride =1</a:t>
            </a:r>
          </a:p>
        </p:txBody>
      </p:sp>
      <p:graphicFrame>
        <p:nvGraphicFramePr>
          <p:cNvPr id="8" name="Table 7">
            <a:extLst>
              <a:ext uri="{FF2B5EF4-FFF2-40B4-BE49-F238E27FC236}">
                <a16:creationId xmlns:a16="http://schemas.microsoft.com/office/drawing/2014/main" id="{02E698E4-A4C0-293C-E603-A1E3BA223D93}"/>
              </a:ext>
            </a:extLst>
          </p:cNvPr>
          <p:cNvGraphicFramePr>
            <a:graphicFrameLocks noGrp="1"/>
          </p:cNvGraphicFramePr>
          <p:nvPr>
            <p:extLst>
              <p:ext uri="{D42A27DB-BD31-4B8C-83A1-F6EECF244321}">
                <p14:modId xmlns:p14="http://schemas.microsoft.com/office/powerpoint/2010/main" val="2836565818"/>
              </p:ext>
            </p:extLst>
          </p:nvPr>
        </p:nvGraphicFramePr>
        <p:xfrm>
          <a:off x="7517313" y="2264771"/>
          <a:ext cx="2937932" cy="2132516"/>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3832052643"/>
                    </a:ext>
                  </a:extLst>
                </a:gridCol>
                <a:gridCol w="734483">
                  <a:extLst>
                    <a:ext uri="{9D8B030D-6E8A-4147-A177-3AD203B41FA5}">
                      <a16:colId xmlns:a16="http://schemas.microsoft.com/office/drawing/2014/main" val="3140400915"/>
                    </a:ext>
                  </a:extLst>
                </a:gridCol>
                <a:gridCol w="734483">
                  <a:extLst>
                    <a:ext uri="{9D8B030D-6E8A-4147-A177-3AD203B41FA5}">
                      <a16:colId xmlns:a16="http://schemas.microsoft.com/office/drawing/2014/main" val="338890549"/>
                    </a:ext>
                  </a:extLst>
                </a:gridCol>
                <a:gridCol w="734483">
                  <a:extLst>
                    <a:ext uri="{9D8B030D-6E8A-4147-A177-3AD203B41FA5}">
                      <a16:colId xmlns:a16="http://schemas.microsoft.com/office/drawing/2014/main" val="3688904547"/>
                    </a:ext>
                  </a:extLst>
                </a:gridCol>
              </a:tblGrid>
              <a:tr h="533129">
                <a:tc>
                  <a:txBody>
                    <a:bodyPr/>
                    <a:lstStyle/>
                    <a:p>
                      <a:pPr algn="ctr"/>
                      <a:r>
                        <a:rPr lang="en-US" sz="2800" dirty="0"/>
                        <a:t>8</a:t>
                      </a:r>
                    </a:p>
                  </a:txBody>
                  <a:tcPr/>
                </a:tc>
                <a:tc>
                  <a:txBody>
                    <a:bodyPr/>
                    <a:lstStyle/>
                    <a:p>
                      <a:pPr algn="ctr"/>
                      <a:r>
                        <a:rPr lang="en-US" sz="2800" dirty="0"/>
                        <a:t>9</a:t>
                      </a:r>
                    </a:p>
                  </a:txBody>
                  <a:tcPr/>
                </a:tc>
                <a:tc>
                  <a:txBody>
                    <a:bodyPr/>
                    <a:lstStyle/>
                    <a:p>
                      <a:pPr algn="ctr"/>
                      <a:r>
                        <a:rPr lang="en-US" sz="2800" dirty="0"/>
                        <a:t>9</a:t>
                      </a:r>
                    </a:p>
                  </a:txBody>
                  <a:tcPr/>
                </a:tc>
                <a:tc>
                  <a:txBody>
                    <a:bodyPr/>
                    <a:lstStyle/>
                    <a:p>
                      <a:pPr algn="ctr"/>
                      <a:r>
                        <a:rPr lang="en-US" sz="2800" dirty="0"/>
                        <a:t>9</a:t>
                      </a:r>
                    </a:p>
                  </a:txBody>
                  <a:tcPr/>
                </a:tc>
                <a:extLst>
                  <a:ext uri="{0D108BD9-81ED-4DB2-BD59-A6C34878D82A}">
                    <a16:rowId xmlns:a16="http://schemas.microsoft.com/office/drawing/2014/main" val="3473122064"/>
                  </a:ext>
                </a:extLst>
              </a:tr>
              <a:tr h="533129">
                <a:tc>
                  <a:txBody>
                    <a:bodyPr/>
                    <a:lstStyle/>
                    <a:p>
                      <a:pPr algn="ctr"/>
                      <a:r>
                        <a:rPr lang="en-US" sz="2800" dirty="0"/>
                        <a:t>8</a:t>
                      </a:r>
                    </a:p>
                  </a:txBody>
                  <a:tcPr/>
                </a:tc>
                <a:tc>
                  <a:txBody>
                    <a:bodyPr/>
                    <a:lstStyle/>
                    <a:p>
                      <a:pPr algn="ctr"/>
                      <a:r>
                        <a:rPr lang="en-US" sz="2800" dirty="0"/>
                        <a:t>9</a:t>
                      </a:r>
                    </a:p>
                  </a:txBody>
                  <a:tcPr/>
                </a:tc>
                <a:tc>
                  <a:txBody>
                    <a:bodyPr/>
                    <a:lstStyle/>
                    <a:p>
                      <a:pPr algn="ctr"/>
                      <a:r>
                        <a:rPr lang="en-US" sz="2800" dirty="0"/>
                        <a:t>9</a:t>
                      </a:r>
                    </a:p>
                  </a:txBody>
                  <a:tcPr/>
                </a:tc>
                <a:tc>
                  <a:txBody>
                    <a:bodyPr/>
                    <a:lstStyle/>
                    <a:p>
                      <a:pPr algn="ctr"/>
                      <a:r>
                        <a:rPr lang="en-US" sz="2800" dirty="0"/>
                        <a:t>9</a:t>
                      </a:r>
                    </a:p>
                  </a:txBody>
                  <a:tcPr/>
                </a:tc>
                <a:extLst>
                  <a:ext uri="{0D108BD9-81ED-4DB2-BD59-A6C34878D82A}">
                    <a16:rowId xmlns:a16="http://schemas.microsoft.com/office/drawing/2014/main" val="2673680070"/>
                  </a:ext>
                </a:extLst>
              </a:tr>
              <a:tr h="533129">
                <a:tc>
                  <a:txBody>
                    <a:bodyPr/>
                    <a:lstStyle/>
                    <a:p>
                      <a:pPr algn="ctr"/>
                      <a:r>
                        <a:rPr lang="en-US" sz="2800" dirty="0"/>
                        <a:t>7</a:t>
                      </a:r>
                    </a:p>
                  </a:txBody>
                  <a:tcPr/>
                </a:tc>
                <a:tc>
                  <a:txBody>
                    <a:bodyPr/>
                    <a:lstStyle/>
                    <a:p>
                      <a:pPr algn="ctr"/>
                      <a:r>
                        <a:rPr lang="en-US" sz="2800" dirty="0"/>
                        <a:t>7</a:t>
                      </a:r>
                    </a:p>
                  </a:txBody>
                  <a:tcPr/>
                </a:tc>
                <a:tc>
                  <a:txBody>
                    <a:bodyPr/>
                    <a:lstStyle/>
                    <a:p>
                      <a:pPr algn="ctr"/>
                      <a:r>
                        <a:rPr lang="en-US" sz="2800" dirty="0"/>
                        <a:t>6</a:t>
                      </a:r>
                    </a:p>
                  </a:txBody>
                  <a:tcPr/>
                </a:tc>
                <a:tc>
                  <a:txBody>
                    <a:bodyPr/>
                    <a:lstStyle/>
                    <a:p>
                      <a:pPr algn="ctr"/>
                      <a:r>
                        <a:rPr lang="en-US" sz="2800" dirty="0"/>
                        <a:t>8</a:t>
                      </a:r>
                    </a:p>
                  </a:txBody>
                  <a:tcPr/>
                </a:tc>
                <a:extLst>
                  <a:ext uri="{0D108BD9-81ED-4DB2-BD59-A6C34878D82A}">
                    <a16:rowId xmlns:a16="http://schemas.microsoft.com/office/drawing/2014/main" val="1922855351"/>
                  </a:ext>
                </a:extLst>
              </a:tr>
              <a:tr h="533129">
                <a:tc>
                  <a:txBody>
                    <a:bodyPr/>
                    <a:lstStyle/>
                    <a:p>
                      <a:pPr algn="ctr"/>
                      <a:r>
                        <a:rPr lang="en-US" sz="2800" dirty="0"/>
                        <a:t>6</a:t>
                      </a:r>
                    </a:p>
                  </a:txBody>
                  <a:tcPr/>
                </a:tc>
                <a:tc>
                  <a:txBody>
                    <a:bodyPr/>
                    <a:lstStyle/>
                    <a:p>
                      <a:pPr algn="ctr"/>
                      <a:r>
                        <a:rPr lang="en-US" sz="2800" dirty="0"/>
                        <a:t>6</a:t>
                      </a:r>
                    </a:p>
                  </a:txBody>
                  <a:tcPr/>
                </a:tc>
                <a:tc>
                  <a:txBody>
                    <a:bodyPr/>
                    <a:lstStyle/>
                    <a:p>
                      <a:pPr algn="ctr"/>
                      <a:r>
                        <a:rPr lang="en-US" sz="2800" dirty="0"/>
                        <a:t>6</a:t>
                      </a:r>
                    </a:p>
                  </a:txBody>
                  <a:tcPr/>
                </a:tc>
                <a:tc>
                  <a:txBody>
                    <a:bodyPr/>
                    <a:lstStyle/>
                    <a:p>
                      <a:pPr algn="ctr"/>
                      <a:r>
                        <a:rPr lang="en-US" sz="2800" dirty="0"/>
                        <a:t>9</a:t>
                      </a:r>
                    </a:p>
                  </a:txBody>
                  <a:tcPr/>
                </a:tc>
                <a:extLst>
                  <a:ext uri="{0D108BD9-81ED-4DB2-BD59-A6C34878D82A}">
                    <a16:rowId xmlns:a16="http://schemas.microsoft.com/office/drawing/2014/main" val="987872095"/>
                  </a:ext>
                </a:extLst>
              </a:tr>
            </a:tbl>
          </a:graphicData>
        </a:graphic>
      </p:graphicFrame>
      <p:sp>
        <p:nvSpPr>
          <p:cNvPr id="9" name="Frame 8">
            <a:extLst>
              <a:ext uri="{FF2B5EF4-FFF2-40B4-BE49-F238E27FC236}">
                <a16:creationId xmlns:a16="http://schemas.microsoft.com/office/drawing/2014/main" id="{F06FB9DE-8AB2-7E1C-38B2-E91BEECC13B1}"/>
              </a:ext>
            </a:extLst>
          </p:cNvPr>
          <p:cNvSpPr/>
          <p:nvPr/>
        </p:nvSpPr>
        <p:spPr>
          <a:xfrm>
            <a:off x="934471" y="1942638"/>
            <a:ext cx="2203449" cy="1599387"/>
          </a:xfrm>
          <a:prstGeom prst="frame">
            <a:avLst>
              <a:gd name="adj1" fmla="val 51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17" name="Group 16">
            <a:extLst>
              <a:ext uri="{FF2B5EF4-FFF2-40B4-BE49-F238E27FC236}">
                <a16:creationId xmlns:a16="http://schemas.microsoft.com/office/drawing/2014/main" id="{F7AAA328-255E-3FF0-63F2-62A2082845C9}"/>
              </a:ext>
            </a:extLst>
          </p:cNvPr>
          <p:cNvGrpSpPr/>
          <p:nvPr/>
        </p:nvGrpSpPr>
        <p:grpSpPr>
          <a:xfrm>
            <a:off x="599553" y="1644016"/>
            <a:ext cx="4741816" cy="3345995"/>
            <a:chOff x="496389" y="1683205"/>
            <a:chExt cx="4741816" cy="3345995"/>
          </a:xfrm>
        </p:grpSpPr>
        <p:cxnSp>
          <p:nvCxnSpPr>
            <p:cNvPr id="13" name="Straight Connector 12">
              <a:extLst>
                <a:ext uri="{FF2B5EF4-FFF2-40B4-BE49-F238E27FC236}">
                  <a16:creationId xmlns:a16="http://schemas.microsoft.com/office/drawing/2014/main" id="{4A11FE93-E6F3-D5A4-C51B-BCB3B4D39B22}"/>
                </a:ext>
              </a:extLst>
            </p:cNvPr>
            <p:cNvCxnSpPr>
              <a:cxnSpLocks/>
            </p:cNvCxnSpPr>
            <p:nvPr/>
          </p:nvCxnSpPr>
          <p:spPr>
            <a:xfrm>
              <a:off x="529522" y="1683205"/>
              <a:ext cx="470868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0E9401D-F7A4-FF4D-4A6B-597B483BA40D}"/>
                </a:ext>
              </a:extLst>
            </p:cNvPr>
            <p:cNvCxnSpPr/>
            <p:nvPr/>
          </p:nvCxnSpPr>
          <p:spPr>
            <a:xfrm>
              <a:off x="496389" y="1690688"/>
              <a:ext cx="0" cy="333851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E8BBD342-5BDF-3CD1-42A6-ADECC2FD829F}"/>
              </a:ext>
            </a:extLst>
          </p:cNvPr>
          <p:cNvGrpSpPr/>
          <p:nvPr/>
        </p:nvGrpSpPr>
        <p:grpSpPr>
          <a:xfrm>
            <a:off x="7225100" y="1911939"/>
            <a:ext cx="3190956" cy="2511458"/>
            <a:chOff x="496389" y="1683205"/>
            <a:chExt cx="4741816" cy="3345995"/>
          </a:xfrm>
        </p:grpSpPr>
        <p:cxnSp>
          <p:nvCxnSpPr>
            <p:cNvPr id="19" name="Straight Connector 18">
              <a:extLst>
                <a:ext uri="{FF2B5EF4-FFF2-40B4-BE49-F238E27FC236}">
                  <a16:creationId xmlns:a16="http://schemas.microsoft.com/office/drawing/2014/main" id="{ABC56F3F-AC41-14B7-53DD-9711F7F1A95B}"/>
                </a:ext>
              </a:extLst>
            </p:cNvPr>
            <p:cNvCxnSpPr>
              <a:cxnSpLocks/>
            </p:cNvCxnSpPr>
            <p:nvPr/>
          </p:nvCxnSpPr>
          <p:spPr>
            <a:xfrm>
              <a:off x="529522" y="1683205"/>
              <a:ext cx="4708683"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5132F848-1FD8-6C10-1A72-F7040D0CC2D4}"/>
                </a:ext>
              </a:extLst>
            </p:cNvPr>
            <p:cNvCxnSpPr/>
            <p:nvPr/>
          </p:nvCxnSpPr>
          <p:spPr>
            <a:xfrm>
              <a:off x="496389" y="1690688"/>
              <a:ext cx="0" cy="3338512"/>
            </a:xfrm>
            <a:prstGeom prst="line">
              <a:avLst/>
            </a:prstGeom>
            <a:ln w="38100"/>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1D51728-D306-DF2D-EB18-C163B855F8E1}"/>
                  </a:ext>
                </a:extLst>
              </p:cNvPr>
              <p:cNvSpPr txBox="1"/>
              <p:nvPr/>
            </p:nvSpPr>
            <p:spPr>
              <a:xfrm>
                <a:off x="7341326" y="5238206"/>
                <a:ext cx="4070730" cy="734047"/>
              </a:xfrm>
              <a:prstGeom prst="rect">
                <a:avLst/>
              </a:prstGeom>
              <a:noFill/>
            </p:spPr>
            <p:txBody>
              <a:bodyPr wrap="none" rtlCol="0">
                <a:spAutoFit/>
              </a:bodyPr>
              <a:lstStyle/>
              <a:p>
                <a14:m>
                  <m:oMath xmlns:m="http://schemas.openxmlformats.org/officeDocument/2006/math">
                    <m:d>
                      <m:dPr>
                        <m:begChr m:val="⌊"/>
                        <m:endChr m:val="⌋"/>
                        <m:ctrlPr>
                          <a:rPr lang="en-US" sz="2800" i="1" smtClean="0">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CA" sz="2800" i="1">
                                    <a:latin typeface="Cambria Math" panose="02040503050406030204" pitchFamily="18" charset="0"/>
                                  </a:rPr>
                                  <m:t>𝑛</m:t>
                                </m:r>
                              </m:e>
                              <m:sub>
                                <m:r>
                                  <a:rPr lang="en-CA" sz="2800" i="1">
                                    <a:latin typeface="Cambria Math" panose="02040503050406030204" pitchFamily="18" charset="0"/>
                                  </a:rPr>
                                  <m:t>𝐻</m:t>
                                </m:r>
                              </m:sub>
                            </m:sSub>
                            <m:r>
                              <a:rPr lang="en-CA" sz="2800" i="1">
                                <a:latin typeface="Cambria Math" panose="02040503050406030204" pitchFamily="18" charset="0"/>
                              </a:rPr>
                              <m:t>−</m:t>
                            </m:r>
                            <m:r>
                              <a:rPr lang="en-CA" sz="2800" i="1">
                                <a:latin typeface="Cambria Math" panose="02040503050406030204" pitchFamily="18" charset="0"/>
                              </a:rPr>
                              <m:t>𝑓</m:t>
                            </m:r>
                          </m:num>
                          <m:den>
                            <m:r>
                              <a:rPr lang="en-CA" sz="2800" i="1">
                                <a:latin typeface="Cambria Math" panose="02040503050406030204" pitchFamily="18" charset="0"/>
                              </a:rPr>
                              <m:t>𝑠</m:t>
                            </m:r>
                          </m:den>
                        </m:f>
                        <m:r>
                          <m:rPr>
                            <m:nor/>
                          </m:rPr>
                          <a:rPr lang="en-US" sz="2800" dirty="0"/>
                          <m:t>+1</m:t>
                        </m:r>
                      </m:e>
                    </m:d>
                  </m:oMath>
                </a14:m>
                <a:r>
                  <a:rPr lang="en-US" sz="2800" dirty="0"/>
                  <a:t> </a:t>
                </a:r>
                <a14:m>
                  <m:oMath xmlns:m="http://schemas.openxmlformats.org/officeDocument/2006/math">
                    <m:r>
                      <a:rPr lang="en-US" sz="2800" i="1" dirty="0" smtClean="0">
                        <a:latin typeface="Cambria Math" panose="02040503050406030204" pitchFamily="18" charset="0"/>
                        <a:ea typeface="Cambria Math" panose="02040503050406030204" pitchFamily="18" charset="0"/>
                      </a:rPr>
                      <m:t>×</m:t>
                    </m:r>
                    <m:d>
                      <m:dPr>
                        <m:begChr m:val="⌊"/>
                        <m:endChr m:val="⌋"/>
                        <m:ctrlPr>
                          <a:rPr lang="en-US" sz="2800" i="1">
                            <a:latin typeface="Cambria Math" panose="02040503050406030204" pitchFamily="18" charset="0"/>
                          </a:rPr>
                        </m:ctrlPr>
                      </m:dPr>
                      <m:e>
                        <m:f>
                          <m:fPr>
                            <m:ctrlPr>
                              <a:rPr lang="en-US" sz="2800" i="1">
                                <a:latin typeface="Cambria Math" panose="02040503050406030204" pitchFamily="18" charset="0"/>
                              </a:rPr>
                            </m:ctrlPr>
                          </m:fPr>
                          <m:num>
                            <m:sSub>
                              <m:sSubPr>
                                <m:ctrlPr>
                                  <a:rPr lang="en-US" sz="2800" i="1">
                                    <a:latin typeface="Cambria Math" panose="02040503050406030204" pitchFamily="18" charset="0"/>
                                  </a:rPr>
                                </m:ctrlPr>
                              </m:sSubPr>
                              <m:e>
                                <m:r>
                                  <a:rPr lang="en-CA" sz="2800" i="1">
                                    <a:latin typeface="Cambria Math" panose="02040503050406030204" pitchFamily="18" charset="0"/>
                                  </a:rPr>
                                  <m:t>𝑛</m:t>
                                </m:r>
                              </m:e>
                              <m:sub>
                                <m:r>
                                  <a:rPr lang="en-CA" sz="2800" b="0" i="1" smtClean="0">
                                    <a:latin typeface="Cambria Math" panose="02040503050406030204" pitchFamily="18" charset="0"/>
                                  </a:rPr>
                                  <m:t>𝑤</m:t>
                                </m:r>
                              </m:sub>
                            </m:sSub>
                            <m:r>
                              <a:rPr lang="en-CA" sz="2800" i="1">
                                <a:latin typeface="Cambria Math" panose="02040503050406030204" pitchFamily="18" charset="0"/>
                              </a:rPr>
                              <m:t>−</m:t>
                            </m:r>
                            <m:r>
                              <a:rPr lang="en-CA" sz="2800" i="1">
                                <a:latin typeface="Cambria Math" panose="02040503050406030204" pitchFamily="18" charset="0"/>
                              </a:rPr>
                              <m:t>𝑓</m:t>
                            </m:r>
                          </m:num>
                          <m:den>
                            <m:r>
                              <a:rPr lang="en-CA" sz="2800" i="1">
                                <a:latin typeface="Cambria Math" panose="02040503050406030204" pitchFamily="18" charset="0"/>
                              </a:rPr>
                              <m:t>𝑠</m:t>
                            </m:r>
                          </m:den>
                        </m:f>
                        <m:r>
                          <m:rPr>
                            <m:nor/>
                          </m:rPr>
                          <a:rPr lang="en-US" sz="2800" dirty="0"/>
                          <m:t>+1</m:t>
                        </m:r>
                      </m:e>
                    </m:d>
                    <m:r>
                      <a:rPr lang="en-US" sz="2800" i="1" dirty="0" smtClean="0">
                        <a:latin typeface="Cambria Math" panose="02040503050406030204" pitchFamily="18" charset="0"/>
                        <a:ea typeface="Cambria Math" panose="02040503050406030204" pitchFamily="18" charset="0"/>
                      </a:rPr>
                      <m:t>×</m:t>
                    </m:r>
                    <m:sSub>
                      <m:sSubPr>
                        <m:ctrlPr>
                          <a:rPr lang="en-US" sz="2800" i="1" dirty="0" smtClean="0">
                            <a:latin typeface="Cambria Math" panose="02040503050406030204" pitchFamily="18" charset="0"/>
                            <a:ea typeface="Cambria Math" panose="02040503050406030204" pitchFamily="18" charset="0"/>
                          </a:rPr>
                        </m:ctrlPr>
                      </m:sSubPr>
                      <m:e>
                        <m:r>
                          <a:rPr lang="en-CA" sz="2800" b="0" i="1" dirty="0" smtClean="0">
                            <a:latin typeface="Cambria Math" panose="02040503050406030204" pitchFamily="18" charset="0"/>
                            <a:ea typeface="Cambria Math" panose="02040503050406030204" pitchFamily="18" charset="0"/>
                          </a:rPr>
                          <m:t>𝑛</m:t>
                        </m:r>
                      </m:e>
                      <m:sub>
                        <m:r>
                          <a:rPr lang="en-CA" sz="2800" b="0" i="1" dirty="0" smtClean="0">
                            <a:latin typeface="Cambria Math" panose="02040503050406030204" pitchFamily="18" charset="0"/>
                            <a:ea typeface="Cambria Math" panose="02040503050406030204" pitchFamily="18" charset="0"/>
                          </a:rPr>
                          <m:t>𝑐</m:t>
                        </m:r>
                      </m:sub>
                    </m:sSub>
                  </m:oMath>
                </a14:m>
                <a:endParaRPr lang="en-US" sz="2800" dirty="0"/>
              </a:p>
            </p:txBody>
          </p:sp>
        </mc:Choice>
        <mc:Fallback xmlns="">
          <p:sp>
            <p:nvSpPr>
              <p:cNvPr id="21" name="TextBox 20">
                <a:extLst>
                  <a:ext uri="{FF2B5EF4-FFF2-40B4-BE49-F238E27FC236}">
                    <a16:creationId xmlns:a16="http://schemas.microsoft.com/office/drawing/2014/main" id="{31D51728-D306-DF2D-EB18-C163B855F8E1}"/>
                  </a:ext>
                </a:extLst>
              </p:cNvPr>
              <p:cNvSpPr txBox="1">
                <a:spLocks noRot="1" noChangeAspect="1" noMove="1" noResize="1" noEditPoints="1" noAdjustHandles="1" noChangeArrowheads="1" noChangeShapeType="1" noTextEdit="1"/>
              </p:cNvSpPr>
              <p:nvPr/>
            </p:nvSpPr>
            <p:spPr>
              <a:xfrm>
                <a:off x="7341326" y="5238206"/>
                <a:ext cx="4070730" cy="73404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Rectangle 21">
                <a:extLst>
                  <a:ext uri="{FF2B5EF4-FFF2-40B4-BE49-F238E27FC236}">
                    <a16:creationId xmlns:a16="http://schemas.microsoft.com/office/drawing/2014/main" id="{8D379BA0-13D4-0C17-B636-B9043641AE44}"/>
                  </a:ext>
                </a:extLst>
              </p:cNvPr>
              <p:cNvSpPr/>
              <p:nvPr/>
            </p:nvSpPr>
            <p:spPr>
              <a:xfrm>
                <a:off x="1450826" y="5688696"/>
                <a:ext cx="20515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CA" sz="2800" b="0" i="1" dirty="0" smtClean="0">
                              <a:latin typeface="Cambria Math" panose="02040503050406030204" pitchFamily="18" charset="0"/>
                              <a:ea typeface="Cambria Math" panose="02040503050406030204" pitchFamily="18" charset="0"/>
                            </a:rPr>
                          </m:ctrlPr>
                        </m:sSubPr>
                        <m:e>
                          <m:r>
                            <a:rPr lang="en-CA" sz="2800" b="0" i="1" dirty="0" smtClean="0">
                              <a:latin typeface="Cambria Math" panose="02040503050406030204" pitchFamily="18" charset="0"/>
                              <a:ea typeface="Cambria Math" panose="02040503050406030204" pitchFamily="18" charset="0"/>
                            </a:rPr>
                            <m:t>𝑛</m:t>
                          </m:r>
                        </m:e>
                        <m:sub>
                          <m:r>
                            <a:rPr lang="en-CA" sz="2800" b="0" i="1" dirty="0" smtClean="0">
                              <a:latin typeface="Cambria Math" panose="02040503050406030204" pitchFamily="18" charset="0"/>
                              <a:ea typeface="Cambria Math" panose="02040503050406030204" pitchFamily="18" charset="0"/>
                            </a:rPr>
                            <m:t>𝐻</m:t>
                          </m:r>
                        </m:sub>
                      </m:sSub>
                      <m:r>
                        <a:rPr lang="en-US" sz="2800" i="1" dirty="0">
                          <a:latin typeface="Cambria Math" panose="02040503050406030204" pitchFamily="18" charset="0"/>
                          <a:ea typeface="Cambria Math" panose="02040503050406030204" pitchFamily="18" charset="0"/>
                        </a:rPr>
                        <m:t>×</m:t>
                      </m:r>
                      <m:sSub>
                        <m:sSubPr>
                          <m:ctrlPr>
                            <a:rPr lang="en-CA" sz="2800" b="0" i="1" dirty="0" smtClean="0">
                              <a:latin typeface="Cambria Math" panose="02040503050406030204" pitchFamily="18" charset="0"/>
                              <a:ea typeface="Cambria Math" panose="02040503050406030204" pitchFamily="18" charset="0"/>
                            </a:rPr>
                          </m:ctrlPr>
                        </m:sSubPr>
                        <m:e>
                          <m:r>
                            <a:rPr lang="en-CA" sz="2800" b="0" i="1" dirty="0" smtClean="0">
                              <a:latin typeface="Cambria Math" panose="02040503050406030204" pitchFamily="18" charset="0"/>
                              <a:ea typeface="Cambria Math" panose="02040503050406030204" pitchFamily="18" charset="0"/>
                            </a:rPr>
                            <m:t>𝑛</m:t>
                          </m:r>
                        </m:e>
                        <m:sub>
                          <m:r>
                            <a:rPr lang="en-CA" sz="2800" b="0" i="1" dirty="0" smtClean="0">
                              <a:latin typeface="Cambria Math" panose="02040503050406030204" pitchFamily="18" charset="0"/>
                              <a:ea typeface="Cambria Math" panose="02040503050406030204" pitchFamily="18" charset="0"/>
                            </a:rPr>
                            <m:t>𝑊</m:t>
                          </m:r>
                        </m:sub>
                      </m:sSub>
                      <m:r>
                        <a:rPr lang="en-US" sz="2800" i="1" dirty="0">
                          <a:latin typeface="Cambria Math" panose="02040503050406030204" pitchFamily="18" charset="0"/>
                          <a:ea typeface="Cambria Math" panose="02040503050406030204" pitchFamily="18" charset="0"/>
                        </a:rPr>
                        <m:t>×</m:t>
                      </m:r>
                      <m:sSub>
                        <m:sSubPr>
                          <m:ctrlPr>
                            <a:rPr lang="en-US" sz="2800" i="1" dirty="0">
                              <a:latin typeface="Cambria Math" panose="02040503050406030204" pitchFamily="18" charset="0"/>
                              <a:ea typeface="Cambria Math" panose="02040503050406030204" pitchFamily="18" charset="0"/>
                            </a:rPr>
                          </m:ctrlPr>
                        </m:sSubPr>
                        <m:e>
                          <m:r>
                            <a:rPr lang="en-CA" sz="2800" i="1" dirty="0">
                              <a:latin typeface="Cambria Math" panose="02040503050406030204" pitchFamily="18" charset="0"/>
                              <a:ea typeface="Cambria Math" panose="02040503050406030204" pitchFamily="18" charset="0"/>
                            </a:rPr>
                            <m:t>𝑛</m:t>
                          </m:r>
                        </m:e>
                        <m:sub>
                          <m:r>
                            <a:rPr lang="en-CA" sz="2800" i="1" dirty="0">
                              <a:latin typeface="Cambria Math" panose="02040503050406030204" pitchFamily="18" charset="0"/>
                              <a:ea typeface="Cambria Math" panose="02040503050406030204" pitchFamily="18" charset="0"/>
                            </a:rPr>
                            <m:t>𝑐</m:t>
                          </m:r>
                        </m:sub>
                      </m:sSub>
                    </m:oMath>
                  </m:oMathPara>
                </a14:m>
                <a:endParaRPr lang="en-US" sz="2800" dirty="0"/>
              </a:p>
            </p:txBody>
          </p:sp>
        </mc:Choice>
        <mc:Fallback xmlns="">
          <p:sp>
            <p:nvSpPr>
              <p:cNvPr id="22" name="Rectangle 21">
                <a:extLst>
                  <a:ext uri="{FF2B5EF4-FFF2-40B4-BE49-F238E27FC236}">
                    <a16:creationId xmlns:a16="http://schemas.microsoft.com/office/drawing/2014/main" id="{8D379BA0-13D4-0C17-B636-B9043641AE44}"/>
                  </a:ext>
                </a:extLst>
              </p:cNvPr>
              <p:cNvSpPr>
                <a:spLocks noRot="1" noChangeAspect="1" noMove="1" noResize="1" noEditPoints="1" noAdjustHandles="1" noChangeArrowheads="1" noChangeShapeType="1" noTextEdit="1"/>
              </p:cNvSpPr>
              <p:nvPr/>
            </p:nvSpPr>
            <p:spPr>
              <a:xfrm>
                <a:off x="1450826" y="5688696"/>
                <a:ext cx="2051523" cy="523220"/>
              </a:xfrm>
              <a:prstGeom prst="rect">
                <a:avLst/>
              </a:prstGeom>
              <a:blipFill>
                <a:blip r:embed="rId3"/>
                <a:stretch>
                  <a:fillRect b="-2326"/>
                </a:stretch>
              </a:blipFill>
            </p:spPr>
            <p:txBody>
              <a:bodyPr/>
              <a:lstStyle/>
              <a:p>
                <a:r>
                  <a:rPr lang="en-US">
                    <a:noFill/>
                  </a:rPr>
                  <a:t> </a:t>
                </a:r>
              </a:p>
            </p:txBody>
          </p:sp>
        </mc:Fallback>
      </mc:AlternateContent>
    </p:spTree>
    <p:extLst>
      <p:ext uri="{BB962C8B-B14F-4D97-AF65-F5344CB8AC3E}">
        <p14:creationId xmlns:p14="http://schemas.microsoft.com/office/powerpoint/2010/main" val="33357930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D7857C-CD1B-21E2-4334-BF9462043609}"/>
              </a:ext>
            </a:extLst>
          </p:cNvPr>
          <p:cNvSpPr>
            <a:spLocks noGrp="1"/>
          </p:cNvSpPr>
          <p:nvPr>
            <p:ph type="title"/>
          </p:nvPr>
        </p:nvSpPr>
        <p:spPr>
          <a:xfrm>
            <a:off x="838200" y="365125"/>
            <a:ext cx="10515600" cy="646331"/>
          </a:xfrm>
        </p:spPr>
        <p:txBody>
          <a:bodyPr>
            <a:normAutofit fontScale="90000"/>
          </a:bodyPr>
          <a:lstStyle/>
          <a:p>
            <a:r>
              <a:rPr lang="en-US" dirty="0"/>
              <a:t>Typical structure of CNN</a:t>
            </a:r>
          </a:p>
        </p:txBody>
      </p:sp>
      <p:pic>
        <p:nvPicPr>
          <p:cNvPr id="5" name="Content Placeholder 4" descr="Diagram&#10;&#10;Description automatically generated">
            <a:extLst>
              <a:ext uri="{FF2B5EF4-FFF2-40B4-BE49-F238E27FC236}">
                <a16:creationId xmlns:a16="http://schemas.microsoft.com/office/drawing/2014/main" id="{7EE5AE2C-BC29-A3C0-2ADA-49A52899C182}"/>
              </a:ext>
            </a:extLst>
          </p:cNvPr>
          <p:cNvPicPr>
            <a:picLocks noGrp="1" noChangeAspect="1"/>
          </p:cNvPicPr>
          <p:nvPr>
            <p:ph idx="1"/>
          </p:nvPr>
        </p:nvPicPr>
        <p:blipFill>
          <a:blip r:embed="rId3"/>
          <a:stretch>
            <a:fillRect/>
          </a:stretch>
        </p:blipFill>
        <p:spPr>
          <a:xfrm>
            <a:off x="1132039" y="944294"/>
            <a:ext cx="9374594" cy="5015408"/>
          </a:xfrm>
        </p:spPr>
      </p:pic>
      <p:sp>
        <p:nvSpPr>
          <p:cNvPr id="6" name="Rectangle 5">
            <a:extLst>
              <a:ext uri="{FF2B5EF4-FFF2-40B4-BE49-F238E27FC236}">
                <a16:creationId xmlns:a16="http://schemas.microsoft.com/office/drawing/2014/main" id="{D4834FC5-5FE2-5768-4FFD-02BD91A56E0F}"/>
              </a:ext>
            </a:extLst>
          </p:cNvPr>
          <p:cNvSpPr/>
          <p:nvPr/>
        </p:nvSpPr>
        <p:spPr>
          <a:xfrm>
            <a:off x="389205" y="6488529"/>
            <a:ext cx="12243583" cy="369332"/>
          </a:xfrm>
          <a:prstGeom prst="rect">
            <a:avLst/>
          </a:prstGeom>
        </p:spPr>
        <p:txBody>
          <a:bodyPr wrap="square">
            <a:spAutoFit/>
          </a:bodyPr>
          <a:lstStyle/>
          <a:p>
            <a:r>
              <a:rPr lang="en-US" dirty="0"/>
              <a:t>https://</a:t>
            </a:r>
            <a:r>
              <a:rPr lang="en-US" dirty="0" err="1"/>
              <a:t>towardsdatascience.com</a:t>
            </a:r>
            <a:r>
              <a:rPr lang="en-US" dirty="0"/>
              <a:t>/a-comprehensive-guide-to-convolutional-neural-networks-the-eli5-way-3bd2b1164a53</a:t>
            </a:r>
          </a:p>
        </p:txBody>
      </p:sp>
      <p:sp>
        <p:nvSpPr>
          <p:cNvPr id="7" name="Left Brace 6">
            <a:extLst>
              <a:ext uri="{FF2B5EF4-FFF2-40B4-BE49-F238E27FC236}">
                <a16:creationId xmlns:a16="http://schemas.microsoft.com/office/drawing/2014/main" id="{6A85CD57-0BA1-4CA3-9CB4-4861B1858E76}"/>
              </a:ext>
            </a:extLst>
          </p:cNvPr>
          <p:cNvSpPr/>
          <p:nvPr/>
        </p:nvSpPr>
        <p:spPr>
          <a:xfrm rot="16200000">
            <a:off x="4357930" y="3784917"/>
            <a:ext cx="360144" cy="3115996"/>
          </a:xfrm>
          <a:prstGeom prst="leftBrace">
            <a:avLst>
              <a:gd name="adj1" fmla="val 8333"/>
              <a:gd name="adj2" fmla="val 49097"/>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4E4D96A1-31EF-11FE-4337-B8DF34E896B6}"/>
              </a:ext>
            </a:extLst>
          </p:cNvPr>
          <p:cNvSpPr txBox="1"/>
          <p:nvPr/>
        </p:nvSpPr>
        <p:spPr>
          <a:xfrm>
            <a:off x="3742009" y="5554239"/>
            <a:ext cx="1077667" cy="461665"/>
          </a:xfrm>
          <a:prstGeom prst="rect">
            <a:avLst/>
          </a:prstGeom>
          <a:noFill/>
        </p:spPr>
        <p:txBody>
          <a:bodyPr wrap="none" rtlCol="0">
            <a:spAutoFit/>
          </a:bodyPr>
          <a:lstStyle/>
          <a:p>
            <a:r>
              <a:rPr lang="en-US" sz="2400" dirty="0"/>
              <a:t>Layer 1</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F43CFA65-9110-483D-DE33-84EB7E0708AE}"/>
                  </a:ext>
                </a:extLst>
              </p:cNvPr>
              <p:cNvSpPr txBox="1"/>
              <p:nvPr/>
            </p:nvSpPr>
            <p:spPr>
              <a:xfrm>
                <a:off x="6302326" y="5396376"/>
                <a:ext cx="2386615"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𝐻</m:t>
                          </m:r>
                        </m:sub>
                      </m:sSub>
                      <m:r>
                        <a:rPr lang="en-CA"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𝑊</m:t>
                          </m:r>
                        </m:sub>
                      </m:sSub>
                      <m:r>
                        <a:rPr lang="en-US" sz="280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 </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𝑛</m:t>
                          </m:r>
                        </m:e>
                        <m:sub>
                          <m:r>
                            <a:rPr lang="en-CA" sz="2800" b="0" i="1" smtClean="0">
                              <a:latin typeface="Cambria Math" panose="02040503050406030204" pitchFamily="18" charset="0"/>
                              <a:ea typeface="Cambria Math" panose="02040503050406030204" pitchFamily="18" charset="0"/>
                            </a:rPr>
                            <m:t>𝑐</m:t>
                          </m:r>
                        </m:sub>
                      </m:sSub>
                      <m:r>
                        <a:rPr lang="en-CA"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F43CFA65-9110-483D-DE33-84EB7E0708AE}"/>
                  </a:ext>
                </a:extLst>
              </p:cNvPr>
              <p:cNvSpPr txBox="1">
                <a:spLocks noRot="1" noChangeAspect="1" noMove="1" noResize="1" noEditPoints="1" noAdjustHandles="1" noChangeArrowheads="1" noChangeShapeType="1" noTextEdit="1"/>
              </p:cNvSpPr>
              <p:nvPr/>
            </p:nvSpPr>
            <p:spPr>
              <a:xfrm>
                <a:off x="6302326" y="5396376"/>
                <a:ext cx="2386615" cy="523220"/>
              </a:xfrm>
              <a:prstGeom prst="rect">
                <a:avLst/>
              </a:prstGeom>
              <a:blipFill>
                <a:blip r:embed="rId4"/>
                <a:stretch>
                  <a:fillRect b="-20930"/>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C2EEE661-5019-D592-1A81-D802DA5E4606}"/>
              </a:ext>
            </a:extLst>
          </p:cNvPr>
          <p:cNvSpPr txBox="1"/>
          <p:nvPr/>
        </p:nvSpPr>
        <p:spPr>
          <a:xfrm>
            <a:off x="520505" y="6015904"/>
            <a:ext cx="5894755" cy="461665"/>
          </a:xfrm>
          <a:prstGeom prst="rect">
            <a:avLst/>
          </a:prstGeom>
          <a:noFill/>
        </p:spPr>
        <p:txBody>
          <a:bodyPr wrap="none" rtlCol="0">
            <a:spAutoFit/>
          </a:bodyPr>
          <a:lstStyle/>
          <a:p>
            <a:r>
              <a:rPr lang="en-US" sz="2400" dirty="0"/>
              <a:t>Conv-&gt;pool-&gt;Conv-&gt;Pool-&gt;FC-&gt;FC-FC-SoftMax</a:t>
            </a:r>
          </a:p>
        </p:txBody>
      </p:sp>
    </p:spTree>
    <p:extLst>
      <p:ext uri="{BB962C8B-B14F-4D97-AF65-F5344CB8AC3E}">
        <p14:creationId xmlns:p14="http://schemas.microsoft.com/office/powerpoint/2010/main" val="3505424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CD74F3AA-0726-E2D6-34E1-508876B26070}"/>
              </a:ext>
            </a:extLst>
          </p:cNvPr>
          <p:cNvSpPr/>
          <p:nvPr/>
        </p:nvSpPr>
        <p:spPr>
          <a:xfrm>
            <a:off x="869642" y="1855722"/>
            <a:ext cx="790675" cy="75378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20CA5AD-6679-E407-F081-3885AB41CE3B}"/>
              </a:ext>
            </a:extLst>
          </p:cNvPr>
          <p:cNvSpPr>
            <a:spLocks noGrp="1"/>
          </p:cNvSpPr>
          <p:nvPr>
            <p:ph type="title"/>
          </p:nvPr>
        </p:nvSpPr>
        <p:spPr>
          <a:xfrm>
            <a:off x="838200" y="365125"/>
            <a:ext cx="10515600" cy="619613"/>
          </a:xfrm>
        </p:spPr>
        <p:txBody>
          <a:bodyPr>
            <a:normAutofit fontScale="90000"/>
          </a:bodyPr>
          <a:lstStyle/>
          <a:p>
            <a:r>
              <a:rPr lang="en-US" dirty="0"/>
              <a:t>Why Convolutions?</a:t>
            </a:r>
          </a:p>
        </p:txBody>
      </p:sp>
      <p:sp>
        <p:nvSpPr>
          <p:cNvPr id="4" name="Cube 3">
            <a:extLst>
              <a:ext uri="{FF2B5EF4-FFF2-40B4-BE49-F238E27FC236}">
                <a16:creationId xmlns:a16="http://schemas.microsoft.com/office/drawing/2014/main" id="{122EF852-3404-7AE6-A7B8-15DE09E78283}"/>
              </a:ext>
            </a:extLst>
          </p:cNvPr>
          <p:cNvSpPr/>
          <p:nvPr/>
        </p:nvSpPr>
        <p:spPr>
          <a:xfrm>
            <a:off x="838200" y="1677670"/>
            <a:ext cx="1409700" cy="1308100"/>
          </a:xfrm>
          <a:prstGeom prst="cube">
            <a:avLst>
              <a:gd name="adj" fmla="val 12379"/>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0C455C5F-2186-1359-9498-93C8FD3C1282}"/>
              </a:ext>
            </a:extLst>
          </p:cNvPr>
          <p:cNvCxnSpPr/>
          <p:nvPr/>
        </p:nvCxnSpPr>
        <p:spPr>
          <a:xfrm>
            <a:off x="2394855" y="2331720"/>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Cube 5">
            <a:extLst>
              <a:ext uri="{FF2B5EF4-FFF2-40B4-BE49-F238E27FC236}">
                <a16:creationId xmlns:a16="http://schemas.microsoft.com/office/drawing/2014/main" id="{F01E8B8E-5F19-08A8-17CD-32BE20B8FC49}"/>
              </a:ext>
            </a:extLst>
          </p:cNvPr>
          <p:cNvSpPr/>
          <p:nvPr/>
        </p:nvSpPr>
        <p:spPr>
          <a:xfrm>
            <a:off x="3401058" y="1640296"/>
            <a:ext cx="1515291" cy="1308100"/>
          </a:xfrm>
          <a:prstGeom prst="cub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556EFF38-B89A-736E-13B8-E87AB491281B}"/>
              </a:ext>
            </a:extLst>
          </p:cNvPr>
          <p:cNvSpPr txBox="1"/>
          <p:nvPr/>
        </p:nvSpPr>
        <p:spPr>
          <a:xfrm>
            <a:off x="838200" y="3244334"/>
            <a:ext cx="1503938" cy="830997"/>
          </a:xfrm>
          <a:prstGeom prst="rect">
            <a:avLst/>
          </a:prstGeom>
          <a:noFill/>
        </p:spPr>
        <p:txBody>
          <a:bodyPr wrap="none" rtlCol="0">
            <a:spAutoFit/>
          </a:bodyPr>
          <a:lstStyle/>
          <a:p>
            <a:r>
              <a:rPr lang="en-US" sz="2400" dirty="0"/>
              <a:t>32 x 32 x 3</a:t>
            </a:r>
          </a:p>
          <a:p>
            <a:r>
              <a:rPr lang="en-US" sz="2400" dirty="0"/>
              <a:t>3072</a:t>
            </a:r>
          </a:p>
        </p:txBody>
      </p:sp>
      <p:sp>
        <p:nvSpPr>
          <p:cNvPr id="8" name="TextBox 7">
            <a:extLst>
              <a:ext uri="{FF2B5EF4-FFF2-40B4-BE49-F238E27FC236}">
                <a16:creationId xmlns:a16="http://schemas.microsoft.com/office/drawing/2014/main" id="{0E75C6A7-3597-486A-9E5A-D66B3D7606C3}"/>
              </a:ext>
            </a:extLst>
          </p:cNvPr>
          <p:cNvSpPr txBox="1"/>
          <p:nvPr/>
        </p:nvSpPr>
        <p:spPr>
          <a:xfrm>
            <a:off x="3466511" y="3256055"/>
            <a:ext cx="1503938" cy="830997"/>
          </a:xfrm>
          <a:prstGeom prst="rect">
            <a:avLst/>
          </a:prstGeom>
          <a:noFill/>
        </p:spPr>
        <p:txBody>
          <a:bodyPr wrap="none" rtlCol="0">
            <a:spAutoFit/>
          </a:bodyPr>
          <a:lstStyle/>
          <a:p>
            <a:r>
              <a:rPr lang="en-US" sz="2400" dirty="0"/>
              <a:t>28 x 28 x 6</a:t>
            </a:r>
          </a:p>
          <a:p>
            <a:r>
              <a:rPr lang="en-US" sz="2400" dirty="0"/>
              <a:t>4704</a:t>
            </a:r>
          </a:p>
        </p:txBody>
      </p:sp>
      <p:sp>
        <p:nvSpPr>
          <p:cNvPr id="9" name="TextBox 8">
            <a:extLst>
              <a:ext uri="{FF2B5EF4-FFF2-40B4-BE49-F238E27FC236}">
                <a16:creationId xmlns:a16="http://schemas.microsoft.com/office/drawing/2014/main" id="{ECACD001-EBEE-38FD-B60A-A3BA94244564}"/>
              </a:ext>
            </a:extLst>
          </p:cNvPr>
          <p:cNvSpPr txBox="1"/>
          <p:nvPr/>
        </p:nvSpPr>
        <p:spPr>
          <a:xfrm>
            <a:off x="2250384" y="1277185"/>
            <a:ext cx="1221681" cy="1200329"/>
          </a:xfrm>
          <a:prstGeom prst="rect">
            <a:avLst/>
          </a:prstGeom>
          <a:noFill/>
        </p:spPr>
        <p:txBody>
          <a:bodyPr wrap="none" rtlCol="0">
            <a:spAutoFit/>
          </a:bodyPr>
          <a:lstStyle/>
          <a:p>
            <a:r>
              <a:rPr lang="en-US" dirty="0"/>
              <a:t>F=5</a:t>
            </a:r>
          </a:p>
          <a:p>
            <a:r>
              <a:rPr lang="en-US" dirty="0"/>
              <a:t>Stride =1</a:t>
            </a:r>
          </a:p>
          <a:p>
            <a:r>
              <a:rPr lang="en-US" dirty="0"/>
              <a:t>Padding =0</a:t>
            </a:r>
          </a:p>
          <a:p>
            <a:endParaRPr lang="en-US" dirty="0"/>
          </a:p>
        </p:txBody>
      </p:sp>
      <p:sp>
        <p:nvSpPr>
          <p:cNvPr id="10" name="Frame 9">
            <a:extLst>
              <a:ext uri="{FF2B5EF4-FFF2-40B4-BE49-F238E27FC236}">
                <a16:creationId xmlns:a16="http://schemas.microsoft.com/office/drawing/2014/main" id="{CDE93E4B-8C0C-9330-5458-EF080CE0E772}"/>
              </a:ext>
            </a:extLst>
          </p:cNvPr>
          <p:cNvSpPr/>
          <p:nvPr/>
        </p:nvSpPr>
        <p:spPr>
          <a:xfrm>
            <a:off x="1012874" y="4234375"/>
            <a:ext cx="530176" cy="1266093"/>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50F79DD3-B4DA-5C63-0AF2-9C124591C075}"/>
              </a:ext>
            </a:extLst>
          </p:cNvPr>
          <p:cNvSpPr/>
          <p:nvPr/>
        </p:nvSpPr>
        <p:spPr>
          <a:xfrm>
            <a:off x="3628527" y="4234374"/>
            <a:ext cx="530176" cy="16177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3" name="Straight Connector 12">
            <a:extLst>
              <a:ext uri="{FF2B5EF4-FFF2-40B4-BE49-F238E27FC236}">
                <a16:creationId xmlns:a16="http://schemas.microsoft.com/office/drawing/2014/main" id="{59C3D84E-E0C0-C6A6-B7C4-00CB0DC931BA}"/>
              </a:ext>
            </a:extLst>
          </p:cNvPr>
          <p:cNvCxnSpPr/>
          <p:nvPr/>
        </p:nvCxnSpPr>
        <p:spPr>
          <a:xfrm>
            <a:off x="1543050" y="4394711"/>
            <a:ext cx="2085477"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95E9D85-EAD9-7649-238A-CFF11258BCB1}"/>
              </a:ext>
            </a:extLst>
          </p:cNvPr>
          <p:cNvCxnSpPr>
            <a:cxnSpLocks/>
          </p:cNvCxnSpPr>
          <p:nvPr/>
        </p:nvCxnSpPr>
        <p:spPr>
          <a:xfrm flipV="1">
            <a:off x="1438908" y="4557932"/>
            <a:ext cx="2189619" cy="1166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81A6D57D-F176-0CBD-3899-B24FC1C92CF6}"/>
              </a:ext>
            </a:extLst>
          </p:cNvPr>
          <p:cNvCxnSpPr>
            <a:cxnSpLocks/>
          </p:cNvCxnSpPr>
          <p:nvPr/>
        </p:nvCxnSpPr>
        <p:spPr>
          <a:xfrm>
            <a:off x="1502016" y="4699511"/>
            <a:ext cx="21807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72F51F6-5BDB-3859-D3A2-21C37389E58E}"/>
              </a:ext>
            </a:extLst>
          </p:cNvPr>
          <p:cNvCxnSpPr>
            <a:cxnSpLocks/>
          </p:cNvCxnSpPr>
          <p:nvPr/>
        </p:nvCxnSpPr>
        <p:spPr>
          <a:xfrm>
            <a:off x="1485800" y="4699511"/>
            <a:ext cx="2142727" cy="167911"/>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5E53E0B-A167-B7DE-5062-AC16C2E697A8}"/>
              </a:ext>
            </a:extLst>
          </p:cNvPr>
          <p:cNvCxnSpPr>
            <a:cxnSpLocks/>
          </p:cNvCxnSpPr>
          <p:nvPr/>
        </p:nvCxnSpPr>
        <p:spPr>
          <a:xfrm flipV="1">
            <a:off x="1543050" y="4903854"/>
            <a:ext cx="2085477" cy="262957"/>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2CBB584-795E-25D9-5731-160B9A01E37A}"/>
              </a:ext>
            </a:extLst>
          </p:cNvPr>
          <p:cNvCxnSpPr>
            <a:cxnSpLocks/>
          </p:cNvCxnSpPr>
          <p:nvPr/>
        </p:nvCxnSpPr>
        <p:spPr>
          <a:xfrm>
            <a:off x="1485800" y="4402647"/>
            <a:ext cx="2142727" cy="29686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C1CD3F14-0B7F-9CA1-9F31-D74267FCF9E2}"/>
              </a:ext>
            </a:extLst>
          </p:cNvPr>
          <p:cNvCxnSpPr/>
          <p:nvPr/>
        </p:nvCxnSpPr>
        <p:spPr>
          <a:xfrm>
            <a:off x="1597269" y="5190437"/>
            <a:ext cx="2085477" cy="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A38CB60-0F64-880B-310D-EDDE338B3095}"/>
              </a:ext>
            </a:extLst>
          </p:cNvPr>
          <p:cNvCxnSpPr/>
          <p:nvPr/>
        </p:nvCxnSpPr>
        <p:spPr>
          <a:xfrm>
            <a:off x="1490978" y="5447259"/>
            <a:ext cx="20854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E817C72-7DAB-9D0B-81F6-5754F659ABCF}"/>
              </a:ext>
            </a:extLst>
          </p:cNvPr>
          <p:cNvCxnSpPr>
            <a:cxnSpLocks/>
          </p:cNvCxnSpPr>
          <p:nvPr/>
        </p:nvCxnSpPr>
        <p:spPr>
          <a:xfrm>
            <a:off x="1590169" y="5466775"/>
            <a:ext cx="2092577" cy="385385"/>
          </a:xfrm>
          <a:prstGeom prst="line">
            <a:avLst/>
          </a:prstGeom>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35068F50-E360-65D9-01A2-DEC6ABCD1B65}"/>
              </a:ext>
            </a:extLst>
          </p:cNvPr>
          <p:cNvSpPr txBox="1"/>
          <p:nvPr/>
        </p:nvSpPr>
        <p:spPr>
          <a:xfrm>
            <a:off x="770748" y="6123543"/>
            <a:ext cx="3199402" cy="461665"/>
          </a:xfrm>
          <a:prstGeom prst="rect">
            <a:avLst/>
          </a:prstGeom>
          <a:noFill/>
        </p:spPr>
        <p:txBody>
          <a:bodyPr wrap="none" rtlCol="0">
            <a:spAutoFit/>
          </a:bodyPr>
          <a:lstStyle/>
          <a:p>
            <a:r>
              <a:rPr lang="en-US" sz="2400" dirty="0"/>
              <a:t>3072 x 4704 parameters</a:t>
            </a:r>
          </a:p>
        </p:txBody>
      </p:sp>
      <p:sp>
        <p:nvSpPr>
          <p:cNvPr id="29" name="TextBox 28">
            <a:extLst>
              <a:ext uri="{FF2B5EF4-FFF2-40B4-BE49-F238E27FC236}">
                <a16:creationId xmlns:a16="http://schemas.microsoft.com/office/drawing/2014/main" id="{293A7449-AB10-CB96-0A51-4BD4AA775673}"/>
              </a:ext>
            </a:extLst>
          </p:cNvPr>
          <p:cNvSpPr txBox="1"/>
          <p:nvPr/>
        </p:nvSpPr>
        <p:spPr>
          <a:xfrm>
            <a:off x="5408293" y="1362792"/>
            <a:ext cx="5123390" cy="830997"/>
          </a:xfrm>
          <a:prstGeom prst="rect">
            <a:avLst/>
          </a:prstGeom>
          <a:noFill/>
        </p:spPr>
        <p:txBody>
          <a:bodyPr wrap="none" rtlCol="0">
            <a:spAutoFit/>
          </a:bodyPr>
          <a:lstStyle/>
          <a:p>
            <a:r>
              <a:rPr lang="en-US" sz="2400" dirty="0"/>
              <a:t>For filter, 5 x 5 = 25 Weights+ 1 bias =26</a:t>
            </a:r>
          </a:p>
          <a:p>
            <a:r>
              <a:rPr lang="en-US" sz="2400" dirty="0"/>
              <a:t>6 x 26 =156 parameters</a:t>
            </a:r>
          </a:p>
        </p:txBody>
      </p:sp>
      <p:sp>
        <p:nvSpPr>
          <p:cNvPr id="30" name="TextBox 29">
            <a:extLst>
              <a:ext uri="{FF2B5EF4-FFF2-40B4-BE49-F238E27FC236}">
                <a16:creationId xmlns:a16="http://schemas.microsoft.com/office/drawing/2014/main" id="{A599A83F-AE86-A960-CB1B-E780A4BB9B70}"/>
              </a:ext>
            </a:extLst>
          </p:cNvPr>
          <p:cNvSpPr txBox="1"/>
          <p:nvPr/>
        </p:nvSpPr>
        <p:spPr>
          <a:xfrm>
            <a:off x="5570806" y="2609508"/>
            <a:ext cx="5922498" cy="2308324"/>
          </a:xfrm>
          <a:prstGeom prst="rect">
            <a:avLst/>
          </a:prstGeom>
          <a:noFill/>
        </p:spPr>
        <p:txBody>
          <a:bodyPr wrap="square" rtlCol="0">
            <a:spAutoFit/>
          </a:bodyPr>
          <a:lstStyle/>
          <a:p>
            <a:pPr marL="342900" indent="-342900">
              <a:buFont typeface="Arial" panose="020B0604020202020204" pitchFamily="34" charset="0"/>
              <a:buChar char="•"/>
            </a:pPr>
            <a:r>
              <a:rPr lang="en-US" sz="2400" b="1" dirty="0"/>
              <a:t>Parameter sharing</a:t>
            </a:r>
            <a:r>
              <a:rPr lang="en-US" sz="2400" dirty="0"/>
              <a:t>: Same filter apply on multiple part of the image</a:t>
            </a:r>
          </a:p>
          <a:p>
            <a:pPr marL="342900" indent="-342900">
              <a:buFont typeface="Arial" panose="020B0604020202020204" pitchFamily="34" charset="0"/>
              <a:buChar char="•"/>
            </a:pPr>
            <a:r>
              <a:rPr lang="en-US" sz="2400" b="1" dirty="0"/>
              <a:t>Sparsity of connections</a:t>
            </a:r>
            <a:r>
              <a:rPr lang="en-US" sz="2400" dirty="0"/>
              <a:t>: Each </a:t>
            </a:r>
            <a:r>
              <a:rPr lang="en-US" sz="2400" dirty="0" err="1"/>
              <a:t>lary</a:t>
            </a:r>
            <a:r>
              <a:rPr lang="en-US" sz="2400" dirty="0"/>
              <a:t>, each output value depends on a small number of inputs</a:t>
            </a:r>
          </a:p>
          <a:p>
            <a:pPr marL="342900" indent="-342900">
              <a:buFont typeface="Arial" panose="020B0604020202020204" pitchFamily="34" charset="0"/>
              <a:buChar char="•"/>
            </a:pPr>
            <a:endParaRPr lang="en-US" sz="2400" dirty="0"/>
          </a:p>
        </p:txBody>
      </p:sp>
      <p:graphicFrame>
        <p:nvGraphicFramePr>
          <p:cNvPr id="31" name="Table 30">
            <a:extLst>
              <a:ext uri="{FF2B5EF4-FFF2-40B4-BE49-F238E27FC236}">
                <a16:creationId xmlns:a16="http://schemas.microsoft.com/office/drawing/2014/main" id="{17261CD5-5A99-0477-D02C-07978D7B0D31}"/>
              </a:ext>
            </a:extLst>
          </p:cNvPr>
          <p:cNvGraphicFramePr>
            <a:graphicFrameLocks noGrp="1"/>
          </p:cNvGraphicFramePr>
          <p:nvPr>
            <p:extLst>
              <p:ext uri="{D42A27DB-BD31-4B8C-83A1-F6EECF244321}">
                <p14:modId xmlns:p14="http://schemas.microsoft.com/office/powerpoint/2010/main" val="1273981192"/>
              </p:ext>
            </p:extLst>
          </p:nvPr>
        </p:nvGraphicFramePr>
        <p:xfrm>
          <a:off x="869440" y="1838126"/>
          <a:ext cx="790878" cy="777240"/>
        </p:xfrm>
        <a:graphic>
          <a:graphicData uri="http://schemas.openxmlformats.org/drawingml/2006/table">
            <a:tbl>
              <a:tblPr firstRow="1" bandRow="1">
                <a:tableStyleId>{5940675A-B579-460E-94D1-54222C63F5DA}</a:tableStyleId>
              </a:tblPr>
              <a:tblGrid>
                <a:gridCol w="263626">
                  <a:extLst>
                    <a:ext uri="{9D8B030D-6E8A-4147-A177-3AD203B41FA5}">
                      <a16:colId xmlns:a16="http://schemas.microsoft.com/office/drawing/2014/main" val="3764999044"/>
                    </a:ext>
                  </a:extLst>
                </a:gridCol>
                <a:gridCol w="263626">
                  <a:extLst>
                    <a:ext uri="{9D8B030D-6E8A-4147-A177-3AD203B41FA5}">
                      <a16:colId xmlns:a16="http://schemas.microsoft.com/office/drawing/2014/main" val="1117252034"/>
                    </a:ext>
                  </a:extLst>
                </a:gridCol>
                <a:gridCol w="263626">
                  <a:extLst>
                    <a:ext uri="{9D8B030D-6E8A-4147-A177-3AD203B41FA5}">
                      <a16:colId xmlns:a16="http://schemas.microsoft.com/office/drawing/2014/main" val="334364799"/>
                    </a:ext>
                  </a:extLst>
                </a:gridCol>
              </a:tblGrid>
              <a:tr h="206402">
                <a:tc>
                  <a:txBody>
                    <a:bodyPr/>
                    <a:lstStyle/>
                    <a:p>
                      <a:endParaRPr lang="en-US" sz="1100" dirty="0"/>
                    </a:p>
                  </a:txBody>
                  <a:tcPr/>
                </a:tc>
                <a:tc>
                  <a:txBody>
                    <a:bodyPr/>
                    <a:lstStyle/>
                    <a:p>
                      <a:endParaRPr lang="en-US" sz="1100" dirty="0"/>
                    </a:p>
                  </a:txBody>
                  <a:tcPr/>
                </a:tc>
                <a:tc>
                  <a:txBody>
                    <a:bodyPr/>
                    <a:lstStyle/>
                    <a:p>
                      <a:endParaRPr lang="en-US" sz="1100"/>
                    </a:p>
                  </a:txBody>
                  <a:tcPr/>
                </a:tc>
                <a:extLst>
                  <a:ext uri="{0D108BD9-81ED-4DB2-BD59-A6C34878D82A}">
                    <a16:rowId xmlns:a16="http://schemas.microsoft.com/office/drawing/2014/main" val="2734665287"/>
                  </a:ext>
                </a:extLst>
              </a:tr>
              <a:tr h="206402">
                <a:tc>
                  <a:txBody>
                    <a:bodyPr/>
                    <a:lstStyle/>
                    <a:p>
                      <a:endParaRPr lang="en-US" sz="110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2358886463"/>
                  </a:ext>
                </a:extLst>
              </a:tr>
              <a:tr h="206402">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899925315"/>
                  </a:ext>
                </a:extLst>
              </a:tr>
            </a:tbl>
          </a:graphicData>
        </a:graphic>
      </p:graphicFrame>
      <p:sp>
        <p:nvSpPr>
          <p:cNvPr id="33" name="TextBox 32">
            <a:extLst>
              <a:ext uri="{FF2B5EF4-FFF2-40B4-BE49-F238E27FC236}">
                <a16:creationId xmlns:a16="http://schemas.microsoft.com/office/drawing/2014/main" id="{C4CC83A3-E279-2EEF-9391-0E3535F67614}"/>
              </a:ext>
            </a:extLst>
          </p:cNvPr>
          <p:cNvSpPr txBox="1"/>
          <p:nvPr/>
        </p:nvSpPr>
        <p:spPr>
          <a:xfrm>
            <a:off x="1249733" y="1038010"/>
            <a:ext cx="827342" cy="461665"/>
          </a:xfrm>
          <a:prstGeom prst="rect">
            <a:avLst/>
          </a:prstGeom>
          <a:noFill/>
        </p:spPr>
        <p:txBody>
          <a:bodyPr wrap="none" rtlCol="0">
            <a:spAutoFit/>
          </a:bodyPr>
          <a:lstStyle/>
          <a:p>
            <a:r>
              <a:rPr lang="en-US" sz="2400" dirty="0"/>
              <a:t>Filter</a:t>
            </a:r>
          </a:p>
        </p:txBody>
      </p:sp>
      <p:cxnSp>
        <p:nvCxnSpPr>
          <p:cNvPr id="35" name="Straight Arrow Connector 34">
            <a:extLst>
              <a:ext uri="{FF2B5EF4-FFF2-40B4-BE49-F238E27FC236}">
                <a16:creationId xmlns:a16="http://schemas.microsoft.com/office/drawing/2014/main" id="{59FFBCA0-5BD8-119B-172A-2C85866C148C}"/>
              </a:ext>
            </a:extLst>
          </p:cNvPr>
          <p:cNvCxnSpPr>
            <a:stCxn id="33" idx="2"/>
            <a:endCxn id="31" idx="0"/>
          </p:cNvCxnSpPr>
          <p:nvPr/>
        </p:nvCxnSpPr>
        <p:spPr>
          <a:xfrm flipH="1">
            <a:off x="1264879" y="1499675"/>
            <a:ext cx="398525" cy="3384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aphicFrame>
        <p:nvGraphicFramePr>
          <p:cNvPr id="36" name="Table 8">
            <a:extLst>
              <a:ext uri="{FF2B5EF4-FFF2-40B4-BE49-F238E27FC236}">
                <a16:creationId xmlns:a16="http://schemas.microsoft.com/office/drawing/2014/main" id="{9AAA921E-07EB-50BF-29B7-BCAA7D2DFB48}"/>
              </a:ext>
            </a:extLst>
          </p:cNvPr>
          <p:cNvGraphicFramePr>
            <a:graphicFrameLocks noGrp="1"/>
          </p:cNvGraphicFramePr>
          <p:nvPr>
            <p:ph idx="1"/>
            <p:extLst>
              <p:ext uri="{D42A27DB-BD31-4B8C-83A1-F6EECF244321}">
                <p14:modId xmlns:p14="http://schemas.microsoft.com/office/powerpoint/2010/main" val="988502632"/>
              </p:ext>
            </p:extLst>
          </p:nvPr>
        </p:nvGraphicFramePr>
        <p:xfrm>
          <a:off x="4658734" y="4621468"/>
          <a:ext cx="2919780" cy="2105886"/>
        </p:xfrm>
        <a:graphic>
          <a:graphicData uri="http://schemas.openxmlformats.org/drawingml/2006/table">
            <a:tbl>
              <a:tblPr firstRow="1" bandRow="1">
                <a:tableStyleId>{5940675A-B579-460E-94D1-54222C63F5DA}</a:tableStyleId>
              </a:tblPr>
              <a:tblGrid>
                <a:gridCol w="486630">
                  <a:extLst>
                    <a:ext uri="{9D8B030D-6E8A-4147-A177-3AD203B41FA5}">
                      <a16:colId xmlns:a16="http://schemas.microsoft.com/office/drawing/2014/main" val="2471437838"/>
                    </a:ext>
                  </a:extLst>
                </a:gridCol>
                <a:gridCol w="486630">
                  <a:extLst>
                    <a:ext uri="{9D8B030D-6E8A-4147-A177-3AD203B41FA5}">
                      <a16:colId xmlns:a16="http://schemas.microsoft.com/office/drawing/2014/main" val="4254794061"/>
                    </a:ext>
                  </a:extLst>
                </a:gridCol>
                <a:gridCol w="486630">
                  <a:extLst>
                    <a:ext uri="{9D8B030D-6E8A-4147-A177-3AD203B41FA5}">
                      <a16:colId xmlns:a16="http://schemas.microsoft.com/office/drawing/2014/main" val="3296321481"/>
                    </a:ext>
                  </a:extLst>
                </a:gridCol>
                <a:gridCol w="486630">
                  <a:extLst>
                    <a:ext uri="{9D8B030D-6E8A-4147-A177-3AD203B41FA5}">
                      <a16:colId xmlns:a16="http://schemas.microsoft.com/office/drawing/2014/main" val="2684408139"/>
                    </a:ext>
                  </a:extLst>
                </a:gridCol>
                <a:gridCol w="486630">
                  <a:extLst>
                    <a:ext uri="{9D8B030D-6E8A-4147-A177-3AD203B41FA5}">
                      <a16:colId xmlns:a16="http://schemas.microsoft.com/office/drawing/2014/main" val="1043152028"/>
                    </a:ext>
                  </a:extLst>
                </a:gridCol>
                <a:gridCol w="486630">
                  <a:extLst>
                    <a:ext uri="{9D8B030D-6E8A-4147-A177-3AD203B41FA5}">
                      <a16:colId xmlns:a16="http://schemas.microsoft.com/office/drawing/2014/main" val="2063554531"/>
                    </a:ext>
                  </a:extLst>
                </a:gridCol>
              </a:tblGrid>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2942916105"/>
                  </a:ext>
                </a:extLst>
              </a:tr>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446499360"/>
                  </a:ext>
                </a:extLst>
              </a:tr>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214812796"/>
                  </a:ext>
                </a:extLst>
              </a:tr>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530532713"/>
                  </a:ext>
                </a:extLst>
              </a:tr>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3095325727"/>
                  </a:ext>
                </a:extLst>
              </a:tr>
              <a:tr h="350981">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10</a:t>
                      </a:r>
                    </a:p>
                  </a:txBody>
                  <a:tcPr/>
                </a:tc>
                <a:tc>
                  <a:txBody>
                    <a:bodyPr/>
                    <a:lstStyle/>
                    <a:p>
                      <a:pPr algn="ctr"/>
                      <a:r>
                        <a:rPr lang="en-US" sz="1400" dirty="0"/>
                        <a:t>0</a:t>
                      </a:r>
                    </a:p>
                  </a:txBody>
                  <a:tcPr/>
                </a:tc>
                <a:tc>
                  <a:txBody>
                    <a:bodyPr/>
                    <a:lstStyle/>
                    <a:p>
                      <a:pPr algn="ctr"/>
                      <a:r>
                        <a:rPr lang="en-US" sz="1400" dirty="0"/>
                        <a:t>0</a:t>
                      </a:r>
                    </a:p>
                  </a:txBody>
                  <a:tcPr/>
                </a:tc>
                <a:tc>
                  <a:txBody>
                    <a:bodyPr/>
                    <a:lstStyle/>
                    <a:p>
                      <a:pPr algn="ctr"/>
                      <a:r>
                        <a:rPr lang="en-US" sz="1400" dirty="0"/>
                        <a:t>0</a:t>
                      </a:r>
                    </a:p>
                  </a:txBody>
                  <a:tcPr/>
                </a:tc>
                <a:extLst>
                  <a:ext uri="{0D108BD9-81ED-4DB2-BD59-A6C34878D82A}">
                    <a16:rowId xmlns:a16="http://schemas.microsoft.com/office/drawing/2014/main" val="4245982981"/>
                  </a:ext>
                </a:extLst>
              </a:tr>
            </a:tbl>
          </a:graphicData>
        </a:graphic>
      </p:graphicFrame>
      <p:graphicFrame>
        <p:nvGraphicFramePr>
          <p:cNvPr id="37" name="Table 10">
            <a:extLst>
              <a:ext uri="{FF2B5EF4-FFF2-40B4-BE49-F238E27FC236}">
                <a16:creationId xmlns:a16="http://schemas.microsoft.com/office/drawing/2014/main" id="{BB61FFBD-A377-9ED6-C9A6-214026F24558}"/>
              </a:ext>
            </a:extLst>
          </p:cNvPr>
          <p:cNvGraphicFramePr>
            <a:graphicFrameLocks noGrp="1"/>
          </p:cNvGraphicFramePr>
          <p:nvPr>
            <p:extLst>
              <p:ext uri="{D42A27DB-BD31-4B8C-83A1-F6EECF244321}">
                <p14:modId xmlns:p14="http://schemas.microsoft.com/office/powerpoint/2010/main" val="1919202521"/>
              </p:ext>
            </p:extLst>
          </p:nvPr>
        </p:nvGraphicFramePr>
        <p:xfrm>
          <a:off x="7993333" y="5304875"/>
          <a:ext cx="1240593" cy="951312"/>
        </p:xfrm>
        <a:graphic>
          <a:graphicData uri="http://schemas.openxmlformats.org/drawingml/2006/table">
            <a:tbl>
              <a:tblPr firstRow="1" bandRow="1">
                <a:tableStyleId>{5940675A-B579-460E-94D1-54222C63F5DA}</a:tableStyleId>
              </a:tblPr>
              <a:tblGrid>
                <a:gridCol w="413531">
                  <a:extLst>
                    <a:ext uri="{9D8B030D-6E8A-4147-A177-3AD203B41FA5}">
                      <a16:colId xmlns:a16="http://schemas.microsoft.com/office/drawing/2014/main" val="709298924"/>
                    </a:ext>
                  </a:extLst>
                </a:gridCol>
                <a:gridCol w="413531">
                  <a:extLst>
                    <a:ext uri="{9D8B030D-6E8A-4147-A177-3AD203B41FA5}">
                      <a16:colId xmlns:a16="http://schemas.microsoft.com/office/drawing/2014/main" val="3010451843"/>
                    </a:ext>
                  </a:extLst>
                </a:gridCol>
                <a:gridCol w="413531">
                  <a:extLst>
                    <a:ext uri="{9D8B030D-6E8A-4147-A177-3AD203B41FA5}">
                      <a16:colId xmlns:a16="http://schemas.microsoft.com/office/drawing/2014/main" val="4076752906"/>
                    </a:ext>
                  </a:extLst>
                </a:gridCol>
              </a:tblGrid>
              <a:tr h="317104">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-1</a:t>
                      </a:r>
                    </a:p>
                  </a:txBody>
                  <a:tcPr/>
                </a:tc>
                <a:extLst>
                  <a:ext uri="{0D108BD9-81ED-4DB2-BD59-A6C34878D82A}">
                    <a16:rowId xmlns:a16="http://schemas.microsoft.com/office/drawing/2014/main" val="396928043"/>
                  </a:ext>
                </a:extLst>
              </a:tr>
              <a:tr h="317104">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-1</a:t>
                      </a:r>
                    </a:p>
                  </a:txBody>
                  <a:tcPr/>
                </a:tc>
                <a:extLst>
                  <a:ext uri="{0D108BD9-81ED-4DB2-BD59-A6C34878D82A}">
                    <a16:rowId xmlns:a16="http://schemas.microsoft.com/office/drawing/2014/main" val="210014181"/>
                  </a:ext>
                </a:extLst>
              </a:tr>
              <a:tr h="317104">
                <a:tc>
                  <a:txBody>
                    <a:bodyPr/>
                    <a:lstStyle/>
                    <a:p>
                      <a:pPr algn="ctr"/>
                      <a:r>
                        <a:rPr lang="en-US" sz="1400" dirty="0"/>
                        <a:t>1</a:t>
                      </a:r>
                    </a:p>
                  </a:txBody>
                  <a:tcPr/>
                </a:tc>
                <a:tc>
                  <a:txBody>
                    <a:bodyPr/>
                    <a:lstStyle/>
                    <a:p>
                      <a:pPr algn="ctr"/>
                      <a:r>
                        <a:rPr lang="en-US" sz="1400" dirty="0"/>
                        <a:t>0</a:t>
                      </a:r>
                    </a:p>
                  </a:txBody>
                  <a:tcPr/>
                </a:tc>
                <a:tc>
                  <a:txBody>
                    <a:bodyPr/>
                    <a:lstStyle/>
                    <a:p>
                      <a:pPr algn="ctr"/>
                      <a:r>
                        <a:rPr lang="en-US" sz="1400" dirty="0"/>
                        <a:t>-1</a:t>
                      </a:r>
                    </a:p>
                  </a:txBody>
                  <a:tcPr/>
                </a:tc>
                <a:extLst>
                  <a:ext uri="{0D108BD9-81ED-4DB2-BD59-A6C34878D82A}">
                    <a16:rowId xmlns:a16="http://schemas.microsoft.com/office/drawing/2014/main" val="2822648509"/>
                  </a:ext>
                </a:extLst>
              </a:tr>
            </a:tbl>
          </a:graphicData>
        </a:graphic>
      </p:graphicFrame>
      <p:graphicFrame>
        <p:nvGraphicFramePr>
          <p:cNvPr id="38" name="Table 15">
            <a:extLst>
              <a:ext uri="{FF2B5EF4-FFF2-40B4-BE49-F238E27FC236}">
                <a16:creationId xmlns:a16="http://schemas.microsoft.com/office/drawing/2014/main" id="{DB1A7E29-6918-7989-F499-8BF3702750D4}"/>
              </a:ext>
            </a:extLst>
          </p:cNvPr>
          <p:cNvGraphicFramePr>
            <a:graphicFrameLocks noGrp="1"/>
          </p:cNvGraphicFramePr>
          <p:nvPr>
            <p:extLst>
              <p:ext uri="{D42A27DB-BD31-4B8C-83A1-F6EECF244321}">
                <p14:modId xmlns:p14="http://schemas.microsoft.com/office/powerpoint/2010/main" val="2368443360"/>
              </p:ext>
            </p:extLst>
          </p:nvPr>
        </p:nvGraphicFramePr>
        <p:xfrm>
          <a:off x="9935354" y="5053407"/>
          <a:ext cx="2041928" cy="1341120"/>
        </p:xfrm>
        <a:graphic>
          <a:graphicData uri="http://schemas.openxmlformats.org/drawingml/2006/table">
            <a:tbl>
              <a:tblPr firstRow="1" bandRow="1">
                <a:tableStyleId>{5940675A-B579-460E-94D1-54222C63F5DA}</a:tableStyleId>
              </a:tblPr>
              <a:tblGrid>
                <a:gridCol w="510482">
                  <a:extLst>
                    <a:ext uri="{9D8B030D-6E8A-4147-A177-3AD203B41FA5}">
                      <a16:colId xmlns:a16="http://schemas.microsoft.com/office/drawing/2014/main" val="553482305"/>
                    </a:ext>
                  </a:extLst>
                </a:gridCol>
                <a:gridCol w="510482">
                  <a:extLst>
                    <a:ext uri="{9D8B030D-6E8A-4147-A177-3AD203B41FA5}">
                      <a16:colId xmlns:a16="http://schemas.microsoft.com/office/drawing/2014/main" val="3073395669"/>
                    </a:ext>
                  </a:extLst>
                </a:gridCol>
                <a:gridCol w="510482">
                  <a:extLst>
                    <a:ext uri="{9D8B030D-6E8A-4147-A177-3AD203B41FA5}">
                      <a16:colId xmlns:a16="http://schemas.microsoft.com/office/drawing/2014/main" val="1673841732"/>
                    </a:ext>
                  </a:extLst>
                </a:gridCol>
                <a:gridCol w="510482">
                  <a:extLst>
                    <a:ext uri="{9D8B030D-6E8A-4147-A177-3AD203B41FA5}">
                      <a16:colId xmlns:a16="http://schemas.microsoft.com/office/drawing/2014/main" val="693481632"/>
                    </a:ext>
                  </a:extLst>
                </a:gridCol>
              </a:tblGrid>
              <a:tr h="325242">
                <a:tc>
                  <a:txBody>
                    <a:bodyPr/>
                    <a:lstStyle/>
                    <a:p>
                      <a:pPr algn="ctr"/>
                      <a:r>
                        <a:rPr lang="en-US" sz="1600" b="1" dirty="0">
                          <a:solidFill>
                            <a:srgbClr val="00B050"/>
                          </a:solidFill>
                        </a:rPr>
                        <a:t>0</a:t>
                      </a:r>
                    </a:p>
                  </a:txBody>
                  <a:tcPr/>
                </a:tc>
                <a:tc>
                  <a:txBody>
                    <a:bodyPr/>
                    <a:lstStyle/>
                    <a:p>
                      <a:pPr algn="ctr"/>
                      <a:r>
                        <a:rPr lang="en-US" sz="1600" dirty="0"/>
                        <a:t>30</a:t>
                      </a:r>
                    </a:p>
                  </a:txBody>
                  <a:tcPr/>
                </a:tc>
                <a:tc>
                  <a:txBody>
                    <a:bodyPr/>
                    <a:lstStyle/>
                    <a:p>
                      <a:pPr algn="ctr"/>
                      <a:r>
                        <a:rPr lang="en-US" sz="1600" dirty="0"/>
                        <a:t>30</a:t>
                      </a:r>
                    </a:p>
                  </a:txBody>
                  <a:tcPr/>
                </a:tc>
                <a:tc>
                  <a:txBody>
                    <a:bodyPr/>
                    <a:lstStyle/>
                    <a:p>
                      <a:pPr algn="ctr"/>
                      <a:r>
                        <a:rPr lang="en-US" sz="1600" dirty="0"/>
                        <a:t>0</a:t>
                      </a:r>
                    </a:p>
                  </a:txBody>
                  <a:tcPr/>
                </a:tc>
                <a:extLst>
                  <a:ext uri="{0D108BD9-81ED-4DB2-BD59-A6C34878D82A}">
                    <a16:rowId xmlns:a16="http://schemas.microsoft.com/office/drawing/2014/main" val="392017860"/>
                  </a:ext>
                </a:extLst>
              </a:tr>
              <a:tr h="325242">
                <a:tc>
                  <a:txBody>
                    <a:bodyPr/>
                    <a:lstStyle/>
                    <a:p>
                      <a:pPr algn="ctr"/>
                      <a:r>
                        <a:rPr lang="en-US" sz="1600" dirty="0"/>
                        <a:t>0</a:t>
                      </a:r>
                    </a:p>
                  </a:txBody>
                  <a:tcPr/>
                </a:tc>
                <a:tc>
                  <a:txBody>
                    <a:bodyPr/>
                    <a:lstStyle/>
                    <a:p>
                      <a:pPr algn="ctr"/>
                      <a:r>
                        <a:rPr lang="en-US" sz="1600" dirty="0"/>
                        <a:t>30</a:t>
                      </a:r>
                    </a:p>
                  </a:txBody>
                  <a:tcPr/>
                </a:tc>
                <a:tc>
                  <a:txBody>
                    <a:bodyPr/>
                    <a:lstStyle/>
                    <a:p>
                      <a:pPr algn="ctr"/>
                      <a:r>
                        <a:rPr lang="en-US" sz="1600" dirty="0"/>
                        <a:t>30</a:t>
                      </a:r>
                    </a:p>
                  </a:txBody>
                  <a:tcPr/>
                </a:tc>
                <a:tc>
                  <a:txBody>
                    <a:bodyPr/>
                    <a:lstStyle/>
                    <a:p>
                      <a:pPr algn="ctr"/>
                      <a:r>
                        <a:rPr lang="en-US" sz="1600" dirty="0"/>
                        <a:t>0</a:t>
                      </a:r>
                    </a:p>
                  </a:txBody>
                  <a:tcPr/>
                </a:tc>
                <a:extLst>
                  <a:ext uri="{0D108BD9-81ED-4DB2-BD59-A6C34878D82A}">
                    <a16:rowId xmlns:a16="http://schemas.microsoft.com/office/drawing/2014/main" val="2070618621"/>
                  </a:ext>
                </a:extLst>
              </a:tr>
              <a:tr h="325242">
                <a:tc>
                  <a:txBody>
                    <a:bodyPr/>
                    <a:lstStyle/>
                    <a:p>
                      <a:pPr algn="ctr"/>
                      <a:r>
                        <a:rPr lang="en-US" sz="1600" dirty="0"/>
                        <a:t>0</a:t>
                      </a:r>
                    </a:p>
                  </a:txBody>
                  <a:tcPr/>
                </a:tc>
                <a:tc>
                  <a:txBody>
                    <a:bodyPr/>
                    <a:lstStyle/>
                    <a:p>
                      <a:pPr algn="ctr"/>
                      <a:r>
                        <a:rPr lang="en-US" sz="1600" dirty="0"/>
                        <a:t>30</a:t>
                      </a:r>
                    </a:p>
                  </a:txBody>
                  <a:tcPr/>
                </a:tc>
                <a:tc>
                  <a:txBody>
                    <a:bodyPr/>
                    <a:lstStyle/>
                    <a:p>
                      <a:pPr algn="ctr"/>
                      <a:r>
                        <a:rPr lang="en-US" sz="1600" b="1" dirty="0">
                          <a:solidFill>
                            <a:srgbClr val="C00000"/>
                          </a:solidFill>
                        </a:rPr>
                        <a:t>30</a:t>
                      </a:r>
                    </a:p>
                  </a:txBody>
                  <a:tcPr/>
                </a:tc>
                <a:tc>
                  <a:txBody>
                    <a:bodyPr/>
                    <a:lstStyle/>
                    <a:p>
                      <a:pPr algn="ctr"/>
                      <a:r>
                        <a:rPr lang="en-US" sz="1600" dirty="0"/>
                        <a:t>0</a:t>
                      </a:r>
                    </a:p>
                  </a:txBody>
                  <a:tcPr/>
                </a:tc>
                <a:extLst>
                  <a:ext uri="{0D108BD9-81ED-4DB2-BD59-A6C34878D82A}">
                    <a16:rowId xmlns:a16="http://schemas.microsoft.com/office/drawing/2014/main" val="2109981387"/>
                  </a:ext>
                </a:extLst>
              </a:tr>
              <a:tr h="325242">
                <a:tc>
                  <a:txBody>
                    <a:bodyPr/>
                    <a:lstStyle/>
                    <a:p>
                      <a:pPr algn="ctr"/>
                      <a:r>
                        <a:rPr lang="en-US" sz="1600" dirty="0"/>
                        <a:t>0</a:t>
                      </a:r>
                    </a:p>
                  </a:txBody>
                  <a:tcPr/>
                </a:tc>
                <a:tc>
                  <a:txBody>
                    <a:bodyPr/>
                    <a:lstStyle/>
                    <a:p>
                      <a:pPr algn="ctr"/>
                      <a:r>
                        <a:rPr lang="en-US" sz="1600" dirty="0"/>
                        <a:t>30</a:t>
                      </a:r>
                    </a:p>
                  </a:txBody>
                  <a:tcPr/>
                </a:tc>
                <a:tc>
                  <a:txBody>
                    <a:bodyPr/>
                    <a:lstStyle/>
                    <a:p>
                      <a:pPr algn="ctr"/>
                      <a:r>
                        <a:rPr lang="en-US" sz="1600" dirty="0"/>
                        <a:t>30</a:t>
                      </a:r>
                    </a:p>
                  </a:txBody>
                  <a:tcPr/>
                </a:tc>
                <a:tc>
                  <a:txBody>
                    <a:bodyPr/>
                    <a:lstStyle/>
                    <a:p>
                      <a:pPr algn="ctr"/>
                      <a:r>
                        <a:rPr lang="en-US" sz="1600" dirty="0"/>
                        <a:t>0</a:t>
                      </a:r>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B5FDADB5-A771-DA39-4C1E-1A728F7D1675}"/>
                  </a:ext>
                </a:extLst>
              </p:cNvPr>
              <p:cNvSpPr txBox="1"/>
              <p:nvPr/>
            </p:nvSpPr>
            <p:spPr>
              <a:xfrm>
                <a:off x="7562710" y="5497382"/>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39" name="TextBox 38">
                <a:extLst>
                  <a:ext uri="{FF2B5EF4-FFF2-40B4-BE49-F238E27FC236}">
                    <a16:creationId xmlns:a16="http://schemas.microsoft.com/office/drawing/2014/main" id="{B5FDADB5-A771-DA39-4C1E-1A728F7D1675}"/>
                  </a:ext>
                </a:extLst>
              </p:cNvPr>
              <p:cNvSpPr txBox="1">
                <a:spLocks noRot="1" noChangeAspect="1" noMove="1" noResize="1" noEditPoints="1" noAdjustHandles="1" noChangeArrowheads="1" noChangeShapeType="1" noTextEdit="1"/>
              </p:cNvSpPr>
              <p:nvPr/>
            </p:nvSpPr>
            <p:spPr>
              <a:xfrm>
                <a:off x="7562710" y="5497382"/>
                <a:ext cx="407278" cy="430887"/>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ADD1DB9-642A-E8B5-13DD-BE6DEBF06353}"/>
                  </a:ext>
                </a:extLst>
              </p:cNvPr>
              <p:cNvSpPr txBox="1"/>
              <p:nvPr/>
            </p:nvSpPr>
            <p:spPr>
              <a:xfrm flipH="1">
                <a:off x="9408369" y="5466775"/>
                <a:ext cx="352542" cy="42976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40" name="TextBox 39">
                <a:extLst>
                  <a:ext uri="{FF2B5EF4-FFF2-40B4-BE49-F238E27FC236}">
                    <a16:creationId xmlns:a16="http://schemas.microsoft.com/office/drawing/2014/main" id="{AADD1DB9-642A-E8B5-13DD-BE6DEBF06353}"/>
                  </a:ext>
                </a:extLst>
              </p:cNvPr>
              <p:cNvSpPr txBox="1">
                <a:spLocks noRot="1" noChangeAspect="1" noMove="1" noResize="1" noEditPoints="1" noAdjustHandles="1" noChangeArrowheads="1" noChangeShapeType="1" noTextEdit="1"/>
              </p:cNvSpPr>
              <p:nvPr/>
            </p:nvSpPr>
            <p:spPr>
              <a:xfrm flipH="1">
                <a:off x="9408369" y="5466775"/>
                <a:ext cx="352542" cy="429762"/>
              </a:xfrm>
              <a:prstGeom prst="rect">
                <a:avLst/>
              </a:prstGeom>
              <a:blipFill>
                <a:blip r:embed="rId4"/>
                <a:stretch>
                  <a:fillRect l="-6897" r="-10345"/>
                </a:stretch>
              </a:blipFill>
            </p:spPr>
            <p:txBody>
              <a:bodyPr/>
              <a:lstStyle/>
              <a:p>
                <a:r>
                  <a:rPr lang="en-US">
                    <a:noFill/>
                  </a:rPr>
                  <a:t> </a:t>
                </a:r>
              </a:p>
            </p:txBody>
          </p:sp>
        </mc:Fallback>
      </mc:AlternateContent>
      <p:sp>
        <p:nvSpPr>
          <p:cNvPr id="41" name="Frame 40">
            <a:extLst>
              <a:ext uri="{FF2B5EF4-FFF2-40B4-BE49-F238E27FC236}">
                <a16:creationId xmlns:a16="http://schemas.microsoft.com/office/drawing/2014/main" id="{6ED65D76-8F94-7C48-3B3D-23C37269E1AE}"/>
              </a:ext>
            </a:extLst>
          </p:cNvPr>
          <p:cNvSpPr/>
          <p:nvPr/>
        </p:nvSpPr>
        <p:spPr>
          <a:xfrm>
            <a:off x="4616530" y="4618350"/>
            <a:ext cx="1531227" cy="1038203"/>
          </a:xfrm>
          <a:prstGeom prst="frame">
            <a:avLst>
              <a:gd name="adj1" fmla="val 301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Frame 41">
            <a:extLst>
              <a:ext uri="{FF2B5EF4-FFF2-40B4-BE49-F238E27FC236}">
                <a16:creationId xmlns:a16="http://schemas.microsoft.com/office/drawing/2014/main" id="{1067EC53-7452-FF1E-7748-97A766E1ADDB}"/>
              </a:ext>
            </a:extLst>
          </p:cNvPr>
          <p:cNvSpPr/>
          <p:nvPr/>
        </p:nvSpPr>
        <p:spPr>
          <a:xfrm>
            <a:off x="5582427" y="5343451"/>
            <a:ext cx="1531227" cy="1038203"/>
          </a:xfrm>
          <a:prstGeom prst="frame">
            <a:avLst>
              <a:gd name="adj1" fmla="val 301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912386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531B5-1161-458A-2927-AEB74D00BD3D}"/>
              </a:ext>
            </a:extLst>
          </p:cNvPr>
          <p:cNvSpPr>
            <a:spLocks noGrp="1"/>
          </p:cNvSpPr>
          <p:nvPr>
            <p:ph type="title"/>
          </p:nvPr>
        </p:nvSpPr>
        <p:spPr>
          <a:xfrm>
            <a:off x="838200" y="365125"/>
            <a:ext cx="10515600" cy="973345"/>
          </a:xfrm>
        </p:spPr>
        <p:txBody>
          <a:bodyPr/>
          <a:lstStyle/>
          <a:p>
            <a:r>
              <a:rPr lang="en-US" dirty="0"/>
              <a:t>Convolutional Neural Network </a:t>
            </a:r>
          </a:p>
        </p:txBody>
      </p:sp>
      <p:sp>
        <p:nvSpPr>
          <p:cNvPr id="3" name="Content Placeholder 2">
            <a:extLst>
              <a:ext uri="{FF2B5EF4-FFF2-40B4-BE49-F238E27FC236}">
                <a16:creationId xmlns:a16="http://schemas.microsoft.com/office/drawing/2014/main" id="{DDB73EA2-CE5B-396E-02C0-5E1D56F71493}"/>
              </a:ext>
            </a:extLst>
          </p:cNvPr>
          <p:cNvSpPr>
            <a:spLocks noGrp="1"/>
          </p:cNvSpPr>
          <p:nvPr>
            <p:ph idx="1"/>
          </p:nvPr>
        </p:nvSpPr>
        <p:spPr/>
        <p:txBody>
          <a:bodyPr>
            <a:normAutofit/>
          </a:bodyPr>
          <a:lstStyle/>
          <a:p>
            <a:r>
              <a:rPr lang="en-CA" dirty="0" err="1"/>
              <a:t>Kunihiko</a:t>
            </a:r>
            <a:r>
              <a:rPr lang="en-CA" dirty="0"/>
              <a:t> Fukushima and Yann </a:t>
            </a:r>
            <a:r>
              <a:rPr lang="en-CA" dirty="0" err="1"/>
              <a:t>LeCun</a:t>
            </a:r>
            <a:r>
              <a:rPr lang="en-CA" dirty="0"/>
              <a:t> laid the foundation of research for convolutional neural networks in their work in 1980.  </a:t>
            </a:r>
          </a:p>
          <a:p>
            <a:r>
              <a:rPr lang="en-CA" dirty="0"/>
              <a:t>Yann </a:t>
            </a:r>
            <a:r>
              <a:rPr lang="en-CA" dirty="0" err="1"/>
              <a:t>LeCun</a:t>
            </a:r>
            <a:r>
              <a:rPr lang="en-CA" dirty="0"/>
              <a:t> successfully applied backpropagation to train neural networks to identify and recognize patterns within handwritten zip codes. He culminated with LeNet-5</a:t>
            </a:r>
          </a:p>
          <a:p>
            <a:r>
              <a:rPr lang="en-CA" dirty="0"/>
              <a:t>Variant of CNN architectures have emerged with the introduction of new datasets, such as MNIST and CIFAR-10, and competitions, like ImageNet Large Scale Visual Recognition Challenge (ILSVRC). </a:t>
            </a:r>
            <a:endParaRPr lang="en-US" dirty="0"/>
          </a:p>
        </p:txBody>
      </p:sp>
    </p:spTree>
    <p:extLst>
      <p:ext uri="{BB962C8B-B14F-4D97-AF65-F5344CB8AC3E}">
        <p14:creationId xmlns:p14="http://schemas.microsoft.com/office/powerpoint/2010/main" val="19829498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C11825-A3D1-82D7-0BD4-C81A47EB1DCA}"/>
              </a:ext>
            </a:extLst>
          </p:cNvPr>
          <p:cNvSpPr>
            <a:spLocks noGrp="1"/>
          </p:cNvSpPr>
          <p:nvPr>
            <p:ph type="title"/>
          </p:nvPr>
        </p:nvSpPr>
        <p:spPr>
          <a:xfrm>
            <a:off x="838199" y="1"/>
            <a:ext cx="10515600" cy="934948"/>
          </a:xfrm>
        </p:spPr>
        <p:txBody>
          <a:bodyPr/>
          <a:lstStyle/>
          <a:p>
            <a:pPr algn="ctr"/>
            <a:r>
              <a:rPr lang="en-US" dirty="0"/>
              <a:t>CNN architectures</a:t>
            </a:r>
          </a:p>
        </p:txBody>
      </p:sp>
      <p:pic>
        <p:nvPicPr>
          <p:cNvPr id="5" name="Content Placeholder 4" descr="Chart, bar chart&#10;&#10;Description automatically generated">
            <a:extLst>
              <a:ext uri="{FF2B5EF4-FFF2-40B4-BE49-F238E27FC236}">
                <a16:creationId xmlns:a16="http://schemas.microsoft.com/office/drawing/2014/main" id="{77ECAABD-A0E4-9C4D-E663-B0326CE19429}"/>
              </a:ext>
            </a:extLst>
          </p:cNvPr>
          <p:cNvPicPr>
            <a:picLocks noGrp="1" noChangeAspect="1"/>
          </p:cNvPicPr>
          <p:nvPr>
            <p:ph idx="1"/>
          </p:nvPr>
        </p:nvPicPr>
        <p:blipFill>
          <a:blip r:embed="rId2"/>
          <a:stretch>
            <a:fillRect/>
          </a:stretch>
        </p:blipFill>
        <p:spPr>
          <a:xfrm>
            <a:off x="1212351" y="891010"/>
            <a:ext cx="9144719" cy="5322451"/>
          </a:xfrm>
        </p:spPr>
      </p:pic>
      <p:sp>
        <p:nvSpPr>
          <p:cNvPr id="6" name="TextBox 5">
            <a:extLst>
              <a:ext uri="{FF2B5EF4-FFF2-40B4-BE49-F238E27FC236}">
                <a16:creationId xmlns:a16="http://schemas.microsoft.com/office/drawing/2014/main" id="{27DF992B-41D8-8939-E47A-DB577D81A112}"/>
              </a:ext>
            </a:extLst>
          </p:cNvPr>
          <p:cNvSpPr txBox="1"/>
          <p:nvPr/>
        </p:nvSpPr>
        <p:spPr>
          <a:xfrm>
            <a:off x="636105" y="6308209"/>
            <a:ext cx="11320600" cy="369332"/>
          </a:xfrm>
          <a:prstGeom prst="rect">
            <a:avLst/>
          </a:prstGeom>
          <a:noFill/>
        </p:spPr>
        <p:txBody>
          <a:bodyPr wrap="none" rtlCol="0">
            <a:spAutoFit/>
          </a:bodyPr>
          <a:lstStyle/>
          <a:p>
            <a:r>
              <a:rPr lang="en-US" dirty="0"/>
              <a:t>https://</a:t>
            </a:r>
            <a:r>
              <a:rPr lang="en-US" dirty="0" err="1"/>
              <a:t>medium.com</a:t>
            </a:r>
            <a:r>
              <a:rPr lang="en-US" dirty="0"/>
              <a:t>/analytics-</a:t>
            </a:r>
            <a:r>
              <a:rPr lang="en-US" dirty="0" err="1"/>
              <a:t>vidhya</a:t>
            </a:r>
            <a:r>
              <a:rPr lang="en-US" dirty="0"/>
              <a:t>/cnns-architectures-lenet-alexnet-vgg-googlenet-resnet-and-more-666091488df5</a:t>
            </a:r>
          </a:p>
        </p:txBody>
      </p:sp>
    </p:spTree>
    <p:extLst>
      <p:ext uri="{BB962C8B-B14F-4D97-AF65-F5344CB8AC3E}">
        <p14:creationId xmlns:p14="http://schemas.microsoft.com/office/powerpoint/2010/main" val="38927246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descr="Diagram&#10;&#10;Description automatically generated with low confidence">
            <a:extLst>
              <a:ext uri="{FF2B5EF4-FFF2-40B4-BE49-F238E27FC236}">
                <a16:creationId xmlns:a16="http://schemas.microsoft.com/office/drawing/2014/main" id="{D0C01CE0-BB8C-8A11-6678-0C9BB1B2A5EF}"/>
              </a:ext>
            </a:extLst>
          </p:cNvPr>
          <p:cNvPicPr>
            <a:picLocks noChangeAspect="1"/>
          </p:cNvPicPr>
          <p:nvPr/>
        </p:nvPicPr>
        <p:blipFill>
          <a:blip r:embed="rId3"/>
          <a:stretch>
            <a:fillRect/>
          </a:stretch>
        </p:blipFill>
        <p:spPr>
          <a:xfrm>
            <a:off x="1079500" y="2286006"/>
            <a:ext cx="8743950" cy="3803194"/>
          </a:xfrm>
          <a:prstGeom prst="rect">
            <a:avLst/>
          </a:prstGeom>
        </p:spPr>
      </p:pic>
      <p:sp>
        <p:nvSpPr>
          <p:cNvPr id="12" name="TextBox 11">
            <a:extLst>
              <a:ext uri="{FF2B5EF4-FFF2-40B4-BE49-F238E27FC236}">
                <a16:creationId xmlns:a16="http://schemas.microsoft.com/office/drawing/2014/main" id="{BB49BD4C-8D83-4BAD-B148-8D503DE5B2E6}"/>
              </a:ext>
            </a:extLst>
          </p:cNvPr>
          <p:cNvSpPr txBox="1"/>
          <p:nvPr/>
        </p:nvSpPr>
        <p:spPr>
          <a:xfrm>
            <a:off x="4211679" y="3013501"/>
            <a:ext cx="2276392" cy="830997"/>
          </a:xfrm>
          <a:prstGeom prst="rect">
            <a:avLst/>
          </a:prstGeom>
          <a:noFill/>
        </p:spPr>
        <p:txBody>
          <a:bodyPr wrap="none" rtlCol="0">
            <a:spAutoFit/>
          </a:bodyPr>
          <a:lstStyle/>
          <a:p>
            <a:r>
              <a:rPr lang="en-CA" sz="2400" dirty="0"/>
              <a:t>Feature detector</a:t>
            </a:r>
          </a:p>
          <a:p>
            <a:r>
              <a:rPr lang="en-CA" sz="2400" dirty="0"/>
              <a:t> (kernel or filter)</a:t>
            </a:r>
            <a:endParaRPr lang="en-US" sz="2400" dirty="0"/>
          </a:p>
        </p:txBody>
      </p:sp>
      <p:sp>
        <p:nvSpPr>
          <p:cNvPr id="2" name="Title 1">
            <a:extLst>
              <a:ext uri="{FF2B5EF4-FFF2-40B4-BE49-F238E27FC236}">
                <a16:creationId xmlns:a16="http://schemas.microsoft.com/office/drawing/2014/main" id="{80B503D6-D046-3046-7DA6-0A185D6CF015}"/>
              </a:ext>
            </a:extLst>
          </p:cNvPr>
          <p:cNvSpPr>
            <a:spLocks noGrp="1"/>
          </p:cNvSpPr>
          <p:nvPr>
            <p:ph type="title"/>
          </p:nvPr>
        </p:nvSpPr>
        <p:spPr>
          <a:xfrm>
            <a:off x="838200" y="365125"/>
            <a:ext cx="10515600" cy="803275"/>
          </a:xfrm>
        </p:spPr>
        <p:txBody>
          <a:bodyPr/>
          <a:lstStyle/>
          <a:p>
            <a:r>
              <a:rPr lang="en-CA" i="1" dirty="0"/>
              <a:t>Convolutional Layer</a:t>
            </a:r>
            <a:endParaRPr lang="en-US" dirty="0"/>
          </a:p>
        </p:txBody>
      </p:sp>
      <p:sp>
        <p:nvSpPr>
          <p:cNvPr id="10" name="TextBox 9">
            <a:extLst>
              <a:ext uri="{FF2B5EF4-FFF2-40B4-BE49-F238E27FC236}">
                <a16:creationId xmlns:a16="http://schemas.microsoft.com/office/drawing/2014/main" id="{281F9975-0A97-E65A-B8B6-5C15059CD8A6}"/>
              </a:ext>
            </a:extLst>
          </p:cNvPr>
          <p:cNvSpPr txBox="1"/>
          <p:nvPr/>
        </p:nvSpPr>
        <p:spPr>
          <a:xfrm>
            <a:off x="1175076" y="2171874"/>
            <a:ext cx="1677703" cy="461665"/>
          </a:xfrm>
          <a:prstGeom prst="rect">
            <a:avLst/>
          </a:prstGeom>
          <a:noFill/>
        </p:spPr>
        <p:txBody>
          <a:bodyPr wrap="none" rtlCol="0">
            <a:spAutoFit/>
          </a:bodyPr>
          <a:lstStyle/>
          <a:p>
            <a:r>
              <a:rPr lang="en-US" sz="2400" dirty="0"/>
              <a:t>Input image</a:t>
            </a:r>
          </a:p>
        </p:txBody>
      </p:sp>
    </p:spTree>
    <p:extLst>
      <p:ext uri="{BB962C8B-B14F-4D97-AF65-F5344CB8AC3E}">
        <p14:creationId xmlns:p14="http://schemas.microsoft.com/office/powerpoint/2010/main" val="26930679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5E564-5833-7862-9C67-3187DAA2EB49}"/>
              </a:ext>
            </a:extLst>
          </p:cNvPr>
          <p:cNvSpPr>
            <a:spLocks noGrp="1"/>
          </p:cNvSpPr>
          <p:nvPr>
            <p:ph type="title"/>
          </p:nvPr>
        </p:nvSpPr>
        <p:spPr>
          <a:xfrm>
            <a:off x="838200" y="365125"/>
            <a:ext cx="10515600" cy="695049"/>
          </a:xfrm>
        </p:spPr>
        <p:txBody>
          <a:bodyPr/>
          <a:lstStyle/>
          <a:p>
            <a:r>
              <a:rPr lang="en-CA" dirty="0"/>
              <a:t>Classic </a:t>
            </a:r>
            <a:r>
              <a:rPr lang="en-US" dirty="0"/>
              <a:t>Convolutional Neural Network  </a:t>
            </a:r>
          </a:p>
        </p:txBody>
      </p:sp>
      <p:pic>
        <p:nvPicPr>
          <p:cNvPr id="5" name="Picture 4" descr="Table&#10;&#10;Description automatically generated">
            <a:extLst>
              <a:ext uri="{FF2B5EF4-FFF2-40B4-BE49-F238E27FC236}">
                <a16:creationId xmlns:a16="http://schemas.microsoft.com/office/drawing/2014/main" id="{56D77678-A9B7-56C0-9AB2-2126E5D1BA84}"/>
              </a:ext>
            </a:extLst>
          </p:cNvPr>
          <p:cNvPicPr>
            <a:picLocks noChangeAspect="1"/>
          </p:cNvPicPr>
          <p:nvPr/>
        </p:nvPicPr>
        <p:blipFill>
          <a:blip r:embed="rId2"/>
          <a:stretch>
            <a:fillRect/>
          </a:stretch>
        </p:blipFill>
        <p:spPr>
          <a:xfrm>
            <a:off x="480391" y="1187907"/>
            <a:ext cx="11128513" cy="5471310"/>
          </a:xfrm>
          <a:prstGeom prst="rect">
            <a:avLst/>
          </a:prstGeom>
        </p:spPr>
      </p:pic>
    </p:spTree>
    <p:extLst>
      <p:ext uri="{BB962C8B-B14F-4D97-AF65-F5344CB8AC3E}">
        <p14:creationId xmlns:p14="http://schemas.microsoft.com/office/powerpoint/2010/main" val="19666035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0836E7-AB7B-4C38-7541-67BB68AE0659}"/>
              </a:ext>
            </a:extLst>
          </p:cNvPr>
          <p:cNvSpPr/>
          <p:nvPr/>
        </p:nvSpPr>
        <p:spPr>
          <a:xfrm>
            <a:off x="891209" y="6488668"/>
            <a:ext cx="3681905" cy="369332"/>
          </a:xfrm>
          <a:prstGeom prst="rect">
            <a:avLst/>
          </a:prstGeom>
        </p:spPr>
        <p:txBody>
          <a:bodyPr wrap="none">
            <a:spAutoFit/>
          </a:bodyPr>
          <a:lstStyle/>
          <a:p>
            <a:r>
              <a:rPr lang="en-US" dirty="0"/>
              <a:t>https://</a:t>
            </a:r>
            <a:r>
              <a:rPr lang="en-US" dirty="0" err="1"/>
              <a:t>arxiv.org</a:t>
            </a:r>
            <a:r>
              <a:rPr lang="en-US" dirty="0"/>
              <a:t>/pdf/1605.07678.pdf</a:t>
            </a:r>
          </a:p>
        </p:txBody>
      </p:sp>
      <p:pic>
        <p:nvPicPr>
          <p:cNvPr id="15" name="Content Placeholder 14" descr="Chart&#10;&#10;Description automatically generated with medium confidence">
            <a:extLst>
              <a:ext uri="{FF2B5EF4-FFF2-40B4-BE49-F238E27FC236}">
                <a16:creationId xmlns:a16="http://schemas.microsoft.com/office/drawing/2014/main" id="{63E4EED7-3412-7E5A-4239-A65688CA1616}"/>
              </a:ext>
            </a:extLst>
          </p:cNvPr>
          <p:cNvPicPr>
            <a:picLocks noGrp="1" noChangeAspect="1"/>
          </p:cNvPicPr>
          <p:nvPr>
            <p:ph idx="1"/>
          </p:nvPr>
        </p:nvPicPr>
        <p:blipFill>
          <a:blip r:embed="rId2"/>
          <a:stretch>
            <a:fillRect/>
          </a:stretch>
        </p:blipFill>
        <p:spPr>
          <a:xfrm>
            <a:off x="626165" y="0"/>
            <a:ext cx="11063411" cy="6488668"/>
          </a:xfrm>
        </p:spPr>
      </p:pic>
    </p:spTree>
    <p:extLst>
      <p:ext uri="{BB962C8B-B14F-4D97-AF65-F5344CB8AC3E}">
        <p14:creationId xmlns:p14="http://schemas.microsoft.com/office/powerpoint/2010/main" val="3932118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FA723-5736-05FA-ADE4-E9E43EF6D68E}"/>
              </a:ext>
            </a:extLst>
          </p:cNvPr>
          <p:cNvSpPr>
            <a:spLocks noGrp="1"/>
          </p:cNvSpPr>
          <p:nvPr>
            <p:ph type="title"/>
          </p:nvPr>
        </p:nvSpPr>
        <p:spPr>
          <a:xfrm>
            <a:off x="838200" y="365126"/>
            <a:ext cx="10515600" cy="761310"/>
          </a:xfrm>
        </p:spPr>
        <p:txBody>
          <a:bodyPr/>
          <a:lstStyle/>
          <a:p>
            <a:r>
              <a:rPr lang="en-US" dirty="0"/>
              <a:t>LeNet-5</a:t>
            </a:r>
          </a:p>
        </p:txBody>
      </p:sp>
      <p:sp>
        <p:nvSpPr>
          <p:cNvPr id="3" name="Content Placeholder 2">
            <a:extLst>
              <a:ext uri="{FF2B5EF4-FFF2-40B4-BE49-F238E27FC236}">
                <a16:creationId xmlns:a16="http://schemas.microsoft.com/office/drawing/2014/main" id="{49B4244A-6100-0FDF-2CEB-3B7020A97145}"/>
              </a:ext>
            </a:extLst>
          </p:cNvPr>
          <p:cNvSpPr>
            <a:spLocks noGrp="1"/>
          </p:cNvSpPr>
          <p:nvPr>
            <p:ph idx="1"/>
          </p:nvPr>
        </p:nvSpPr>
        <p:spPr>
          <a:xfrm>
            <a:off x="356776" y="4278835"/>
            <a:ext cx="11636688" cy="2487283"/>
          </a:xfrm>
        </p:spPr>
        <p:txBody>
          <a:bodyPr>
            <a:normAutofit/>
          </a:bodyPr>
          <a:lstStyle/>
          <a:p>
            <a:r>
              <a:rPr lang="en-US" dirty="0"/>
              <a:t>LeNet-5 is known as the classic CNN architecture.</a:t>
            </a:r>
          </a:p>
          <a:p>
            <a:r>
              <a:rPr lang="en-US" dirty="0" err="1"/>
              <a:t>LeCun</a:t>
            </a:r>
            <a:r>
              <a:rPr lang="en-US" dirty="0"/>
              <a:t> et al., 1998 Gradient-based learning applied to </a:t>
            </a:r>
            <a:r>
              <a:rPr lang="en-CA" dirty="0"/>
              <a:t>automatically classify hand-written digits on bank cheques in the United States.</a:t>
            </a:r>
            <a:endParaRPr lang="en-US" dirty="0"/>
          </a:p>
          <a:p>
            <a:r>
              <a:rPr lang="en-US" dirty="0"/>
              <a:t>60K parameters.</a:t>
            </a:r>
          </a:p>
          <a:p>
            <a:r>
              <a:rPr lang="en-US" dirty="0"/>
              <a:t>Non-linearity after pooling using Sigmoid/tanh instead of </a:t>
            </a:r>
            <a:r>
              <a:rPr lang="en-US" dirty="0" err="1"/>
              <a:t>ReLU</a:t>
            </a:r>
            <a:endParaRPr lang="en-US" dirty="0"/>
          </a:p>
          <a:p>
            <a:endParaRPr lang="en-US" dirty="0"/>
          </a:p>
        </p:txBody>
      </p:sp>
      <p:cxnSp>
        <p:nvCxnSpPr>
          <p:cNvPr id="5" name="Straight Arrow Connector 4">
            <a:extLst>
              <a:ext uri="{FF2B5EF4-FFF2-40B4-BE49-F238E27FC236}">
                <a16:creationId xmlns:a16="http://schemas.microsoft.com/office/drawing/2014/main" id="{3ED40045-51D5-132E-8B95-E07C33226B52}"/>
              </a:ext>
            </a:extLst>
          </p:cNvPr>
          <p:cNvCxnSpPr/>
          <p:nvPr/>
        </p:nvCxnSpPr>
        <p:spPr>
          <a:xfrm>
            <a:off x="1550413" y="2610678"/>
            <a:ext cx="8890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Cube 5">
            <a:extLst>
              <a:ext uri="{FF2B5EF4-FFF2-40B4-BE49-F238E27FC236}">
                <a16:creationId xmlns:a16="http://schemas.microsoft.com/office/drawing/2014/main" id="{0BB44E71-550A-FD6E-768D-C55FE7AE9399}"/>
              </a:ext>
            </a:extLst>
          </p:cNvPr>
          <p:cNvSpPr/>
          <p:nvPr/>
        </p:nvSpPr>
        <p:spPr>
          <a:xfrm>
            <a:off x="2482830" y="1859170"/>
            <a:ext cx="1515291" cy="1308100"/>
          </a:xfrm>
          <a:prstGeom prst="cub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Arrow Connector 6">
            <a:extLst>
              <a:ext uri="{FF2B5EF4-FFF2-40B4-BE49-F238E27FC236}">
                <a16:creationId xmlns:a16="http://schemas.microsoft.com/office/drawing/2014/main" id="{2272B88C-6A39-9C42-5837-65AB5AD066A6}"/>
              </a:ext>
            </a:extLst>
          </p:cNvPr>
          <p:cNvCxnSpPr>
            <a:cxnSpLocks/>
          </p:cNvCxnSpPr>
          <p:nvPr/>
        </p:nvCxnSpPr>
        <p:spPr>
          <a:xfrm flipV="1">
            <a:off x="5585240" y="2473464"/>
            <a:ext cx="616778" cy="1593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935120F2-4DC9-618F-A481-E9BA81CC8D88}"/>
              </a:ext>
            </a:extLst>
          </p:cNvPr>
          <p:cNvCxnSpPr>
            <a:cxnSpLocks/>
          </p:cNvCxnSpPr>
          <p:nvPr/>
        </p:nvCxnSpPr>
        <p:spPr>
          <a:xfrm>
            <a:off x="7532181" y="2442267"/>
            <a:ext cx="7924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46951857-86A6-82F2-5BB0-57CC4E11ED09}"/>
              </a:ext>
            </a:extLst>
          </p:cNvPr>
          <p:cNvSpPr/>
          <p:nvPr/>
        </p:nvSpPr>
        <p:spPr>
          <a:xfrm>
            <a:off x="7974632" y="1659635"/>
            <a:ext cx="1689100" cy="1588187"/>
          </a:xfrm>
          <a:prstGeom prst="cube">
            <a:avLst>
              <a:gd name="adj" fmla="val 71328"/>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a:extLst>
              <a:ext uri="{FF2B5EF4-FFF2-40B4-BE49-F238E27FC236}">
                <a16:creationId xmlns:a16="http://schemas.microsoft.com/office/drawing/2014/main" id="{BDD599F8-3EB3-5AB4-E18D-0ED0A70C316E}"/>
              </a:ext>
            </a:extLst>
          </p:cNvPr>
          <p:cNvCxnSpPr>
            <a:cxnSpLocks/>
          </p:cNvCxnSpPr>
          <p:nvPr/>
        </p:nvCxnSpPr>
        <p:spPr>
          <a:xfrm>
            <a:off x="9351752" y="2544418"/>
            <a:ext cx="574126" cy="10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Frame 11">
            <a:extLst>
              <a:ext uri="{FF2B5EF4-FFF2-40B4-BE49-F238E27FC236}">
                <a16:creationId xmlns:a16="http://schemas.microsoft.com/office/drawing/2014/main" id="{B3F68B9B-291E-2988-A7CB-5F14370E3EE1}"/>
              </a:ext>
            </a:extLst>
          </p:cNvPr>
          <p:cNvSpPr/>
          <p:nvPr/>
        </p:nvSpPr>
        <p:spPr>
          <a:xfrm>
            <a:off x="238538" y="1987826"/>
            <a:ext cx="1219200" cy="1245704"/>
          </a:xfrm>
          <a:prstGeom prst="frame">
            <a:avLst>
              <a:gd name="adj1" fmla="val 38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389D894F-0622-6312-EDEA-97C5BF72DBF3}"/>
              </a:ext>
            </a:extLst>
          </p:cNvPr>
          <p:cNvSpPr txBox="1"/>
          <p:nvPr/>
        </p:nvSpPr>
        <p:spPr>
          <a:xfrm>
            <a:off x="86231" y="3343708"/>
            <a:ext cx="1503938" cy="461665"/>
          </a:xfrm>
          <a:prstGeom prst="rect">
            <a:avLst/>
          </a:prstGeom>
          <a:noFill/>
        </p:spPr>
        <p:txBody>
          <a:bodyPr wrap="none" rtlCol="0">
            <a:spAutoFit/>
          </a:bodyPr>
          <a:lstStyle/>
          <a:p>
            <a:r>
              <a:rPr lang="en-US" sz="2400" dirty="0"/>
              <a:t>32 x 32 x 1</a:t>
            </a: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F6161E-B8D3-3177-56E2-4BB6FC342046}"/>
                  </a:ext>
                </a:extLst>
              </p:cNvPr>
              <p:cNvSpPr txBox="1"/>
              <p:nvPr/>
            </p:nvSpPr>
            <p:spPr>
              <a:xfrm>
                <a:off x="1458751" y="1271886"/>
                <a:ext cx="1156599" cy="1257267"/>
              </a:xfrm>
              <a:prstGeom prst="rect">
                <a:avLst/>
              </a:prstGeom>
              <a:noFill/>
            </p:spPr>
            <p:txBody>
              <a:bodyPr wrap="none" rtlCol="0">
                <a:spAutoFit/>
              </a:bodyPr>
              <a:lstStyle/>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𝑓</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oMath>
                </a14:m>
                <a:r>
                  <a:rPr lang="en-CA" b="0" dirty="0"/>
                  <a:t>=5 x 5</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𝑠</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𝑝</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=0</m:t>
                      </m:r>
                    </m:oMath>
                  </m:oMathPara>
                </a14:m>
                <a:endParaRPr lang="en-US" dirty="0"/>
              </a:p>
              <a:p>
                <a:r>
                  <a:rPr lang="en-US" dirty="0"/>
                  <a:t>6 filters</a:t>
                </a:r>
              </a:p>
            </p:txBody>
          </p:sp>
        </mc:Choice>
        <mc:Fallback xmlns="">
          <p:sp>
            <p:nvSpPr>
              <p:cNvPr id="14" name="TextBox 13">
                <a:extLst>
                  <a:ext uri="{FF2B5EF4-FFF2-40B4-BE49-F238E27FC236}">
                    <a16:creationId xmlns:a16="http://schemas.microsoft.com/office/drawing/2014/main" id="{3CF6161E-B8D3-3177-56E2-4BB6FC342046}"/>
                  </a:ext>
                </a:extLst>
              </p:cNvPr>
              <p:cNvSpPr txBox="1">
                <a:spLocks noRot="1" noChangeAspect="1" noMove="1" noResize="1" noEditPoints="1" noAdjustHandles="1" noChangeArrowheads="1" noChangeShapeType="1" noTextEdit="1"/>
              </p:cNvSpPr>
              <p:nvPr/>
            </p:nvSpPr>
            <p:spPr>
              <a:xfrm>
                <a:off x="1458751" y="1271886"/>
                <a:ext cx="1156599" cy="1257267"/>
              </a:xfrm>
              <a:prstGeom prst="rect">
                <a:avLst/>
              </a:prstGeom>
              <a:blipFill>
                <a:blip r:embed="rId3"/>
                <a:stretch>
                  <a:fillRect l="-4348" t="-2000" r="-4348" b="-6000"/>
                </a:stretch>
              </a:blipFill>
            </p:spPr>
            <p:txBody>
              <a:bodyPr/>
              <a:lstStyle/>
              <a:p>
                <a:r>
                  <a:rPr lang="en-US">
                    <a:noFill/>
                  </a:rPr>
                  <a:t> </a:t>
                </a:r>
              </a:p>
            </p:txBody>
          </p:sp>
        </mc:Fallback>
      </mc:AlternateContent>
      <p:sp>
        <p:nvSpPr>
          <p:cNvPr id="16" name="TextBox 15">
            <a:extLst>
              <a:ext uri="{FF2B5EF4-FFF2-40B4-BE49-F238E27FC236}">
                <a16:creationId xmlns:a16="http://schemas.microsoft.com/office/drawing/2014/main" id="{7C1AAB5E-CF0B-2304-7456-BDAA8233ED13}"/>
              </a:ext>
            </a:extLst>
          </p:cNvPr>
          <p:cNvSpPr txBox="1"/>
          <p:nvPr/>
        </p:nvSpPr>
        <p:spPr>
          <a:xfrm>
            <a:off x="2438493" y="3323830"/>
            <a:ext cx="1503938" cy="461665"/>
          </a:xfrm>
          <a:prstGeom prst="rect">
            <a:avLst/>
          </a:prstGeom>
          <a:noFill/>
        </p:spPr>
        <p:txBody>
          <a:bodyPr wrap="none" rtlCol="0">
            <a:spAutoFit/>
          </a:bodyPr>
          <a:lstStyle/>
          <a:p>
            <a:r>
              <a:rPr lang="en-US" sz="2400" dirty="0"/>
              <a:t>28 x 28 x 6</a:t>
            </a:r>
          </a:p>
        </p:txBody>
      </p:sp>
      <p:sp>
        <p:nvSpPr>
          <p:cNvPr id="17" name="Cube 16">
            <a:extLst>
              <a:ext uri="{FF2B5EF4-FFF2-40B4-BE49-F238E27FC236}">
                <a16:creationId xmlns:a16="http://schemas.microsoft.com/office/drawing/2014/main" id="{5A4A9D41-7C82-D11F-825B-3B0A050B660B}"/>
              </a:ext>
            </a:extLst>
          </p:cNvPr>
          <p:cNvSpPr/>
          <p:nvPr/>
        </p:nvSpPr>
        <p:spPr>
          <a:xfrm>
            <a:off x="4542507" y="2073890"/>
            <a:ext cx="938362" cy="910525"/>
          </a:xfrm>
          <a:prstGeom prst="cub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Arrow Connector 17">
            <a:extLst>
              <a:ext uri="{FF2B5EF4-FFF2-40B4-BE49-F238E27FC236}">
                <a16:creationId xmlns:a16="http://schemas.microsoft.com/office/drawing/2014/main" id="{D54BEC7E-795D-352E-C04C-BC8394CBB215}"/>
              </a:ext>
            </a:extLst>
          </p:cNvPr>
          <p:cNvCxnSpPr>
            <a:cxnSpLocks/>
          </p:cNvCxnSpPr>
          <p:nvPr/>
        </p:nvCxnSpPr>
        <p:spPr>
          <a:xfrm>
            <a:off x="4045459" y="2513220"/>
            <a:ext cx="483796"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A0FD9A8F-FA1D-21A3-5CAD-CE496E12E91A}"/>
                  </a:ext>
                </a:extLst>
              </p:cNvPr>
              <p:cNvSpPr txBox="1"/>
              <p:nvPr/>
            </p:nvSpPr>
            <p:spPr>
              <a:xfrm>
                <a:off x="3837357" y="1064294"/>
                <a:ext cx="1172180"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𝐴𝑣𝑔</m:t>
                      </m:r>
                      <m:r>
                        <a:rPr lang="en-CA" b="0" i="1" smtClean="0">
                          <a:latin typeface="Cambria Math" panose="02040503050406030204" pitchFamily="18" charset="0"/>
                        </a:rPr>
                        <m:t> </m:t>
                      </m:r>
                      <m:r>
                        <a:rPr lang="en-CA" b="0" i="1" smtClean="0">
                          <a:latin typeface="Cambria Math" panose="02040503050406030204" pitchFamily="18" charset="0"/>
                        </a:rPr>
                        <m:t>𝑃𝑜𝑜𝑙</m:t>
                      </m:r>
                    </m:oMath>
                  </m:oMathPara>
                </a14:m>
                <a:endParaRPr lang="en-CA"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𝑓</m:t>
                      </m:r>
                      <m:r>
                        <a:rPr lang="en-CA" b="0" i="1" smtClean="0">
                          <a:latin typeface="Cambria Math" panose="02040503050406030204" pitchFamily="18" charset="0"/>
                        </a:rPr>
                        <m:t>=2</m:t>
                      </m:r>
                    </m:oMath>
                  </m:oMathPara>
                </a14:m>
                <a:endParaRPr lang="en-US" dirty="0"/>
              </a:p>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𝑠</m:t>
                      </m:r>
                      <m:r>
                        <a:rPr lang="en-CA" b="0" i="1" smtClean="0">
                          <a:latin typeface="Cambria Math" panose="02040503050406030204" pitchFamily="18" charset="0"/>
                        </a:rPr>
                        <m:t>=2</m:t>
                      </m:r>
                    </m:oMath>
                  </m:oMathPara>
                </a14:m>
                <a:endParaRPr lang="en-US" dirty="0"/>
              </a:p>
            </p:txBody>
          </p:sp>
        </mc:Choice>
        <mc:Fallback xmlns="">
          <p:sp>
            <p:nvSpPr>
              <p:cNvPr id="20" name="TextBox 19">
                <a:extLst>
                  <a:ext uri="{FF2B5EF4-FFF2-40B4-BE49-F238E27FC236}">
                    <a16:creationId xmlns:a16="http://schemas.microsoft.com/office/drawing/2014/main" id="{A0FD9A8F-FA1D-21A3-5CAD-CE496E12E91A}"/>
                  </a:ext>
                </a:extLst>
              </p:cNvPr>
              <p:cNvSpPr txBox="1">
                <a:spLocks noRot="1" noChangeAspect="1" noMove="1" noResize="1" noEditPoints="1" noAdjustHandles="1" noChangeArrowheads="1" noChangeShapeType="1" noTextEdit="1"/>
              </p:cNvSpPr>
              <p:nvPr/>
            </p:nvSpPr>
            <p:spPr>
              <a:xfrm>
                <a:off x="3837357" y="1064294"/>
                <a:ext cx="1172180" cy="923330"/>
              </a:xfrm>
              <a:prstGeom prst="rect">
                <a:avLst/>
              </a:prstGeom>
              <a:blipFill>
                <a:blip r:embed="rId4"/>
                <a:stretch>
                  <a:fillRect/>
                </a:stretch>
              </a:blipFill>
            </p:spPr>
            <p:txBody>
              <a:bodyPr/>
              <a:lstStyle/>
              <a:p>
                <a:r>
                  <a:rPr lang="en-US">
                    <a:noFill/>
                  </a:rPr>
                  <a:t> </a:t>
                </a:r>
              </a:p>
            </p:txBody>
          </p:sp>
        </mc:Fallback>
      </mc:AlternateContent>
      <p:sp>
        <p:nvSpPr>
          <p:cNvPr id="21" name="TextBox 20">
            <a:extLst>
              <a:ext uri="{FF2B5EF4-FFF2-40B4-BE49-F238E27FC236}">
                <a16:creationId xmlns:a16="http://schemas.microsoft.com/office/drawing/2014/main" id="{F6DAD144-9231-14BB-AD91-720E3E506D2B}"/>
              </a:ext>
            </a:extLst>
          </p:cNvPr>
          <p:cNvSpPr txBox="1"/>
          <p:nvPr/>
        </p:nvSpPr>
        <p:spPr>
          <a:xfrm>
            <a:off x="4207290" y="3295050"/>
            <a:ext cx="1503938" cy="461665"/>
          </a:xfrm>
          <a:prstGeom prst="rect">
            <a:avLst/>
          </a:prstGeom>
          <a:noFill/>
        </p:spPr>
        <p:txBody>
          <a:bodyPr wrap="none" rtlCol="0">
            <a:spAutoFit/>
          </a:bodyPr>
          <a:lstStyle/>
          <a:p>
            <a:r>
              <a:rPr lang="en-US" sz="2400" dirty="0"/>
              <a:t>14 x 14 x 6</a:t>
            </a: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7CFC0EB0-99F1-C533-F88C-40BCF2F9C86E}"/>
                  </a:ext>
                </a:extLst>
              </p:cNvPr>
              <p:cNvSpPr txBox="1"/>
              <p:nvPr/>
            </p:nvSpPr>
            <p:spPr>
              <a:xfrm>
                <a:off x="5487025" y="947751"/>
                <a:ext cx="1156599" cy="1257267"/>
              </a:xfrm>
              <a:prstGeom prst="rect">
                <a:avLst/>
              </a:prstGeom>
              <a:noFill/>
            </p:spPr>
            <p:txBody>
              <a:bodyPr wrap="none" rtlCol="0">
                <a:spAutoFit/>
              </a:bodyPr>
              <a:lstStyle/>
              <a:p>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 </m:t>
                        </m:r>
                        <m:r>
                          <a:rPr lang="en-CA" b="0" i="1" smtClean="0">
                            <a:latin typeface="Cambria Math" panose="02040503050406030204" pitchFamily="18" charset="0"/>
                          </a:rPr>
                          <m:t>𝑓</m:t>
                        </m:r>
                      </m:e>
                      <m:sup>
                        <m:d>
                          <m:dPr>
                            <m:begChr m:val="["/>
                            <m:endChr m:val="]"/>
                            <m:ctrlPr>
                              <a:rPr lang="en-CA" b="0" i="1" smtClean="0">
                                <a:latin typeface="Cambria Math" panose="02040503050406030204" pitchFamily="18" charset="0"/>
                              </a:rPr>
                            </m:ctrlPr>
                          </m:dPr>
                          <m:e>
                            <m:r>
                              <a:rPr lang="en-CA" b="0" i="1" smtClean="0">
                                <a:latin typeface="Cambria Math" panose="02040503050406030204" pitchFamily="18" charset="0"/>
                              </a:rPr>
                              <m:t>1</m:t>
                            </m:r>
                          </m:e>
                        </m:d>
                      </m:sup>
                    </m:sSup>
                  </m:oMath>
                </a14:m>
                <a:r>
                  <a:rPr lang="en-CA" b="0" dirty="0"/>
                  <a:t>=5 x 5</a:t>
                </a:r>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𝑠</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=1</m:t>
                      </m:r>
                    </m:oMath>
                  </m:oMathPara>
                </a14:m>
                <a:endParaRPr lang="en-US" dirty="0"/>
              </a:p>
              <a:p>
                <a:pPr/>
                <a14:m>
                  <m:oMathPara xmlns:m="http://schemas.openxmlformats.org/officeDocument/2006/math">
                    <m:oMathParaPr>
                      <m:jc m:val="centerGroup"/>
                    </m:oMathParaPr>
                    <m:oMath xmlns:m="http://schemas.openxmlformats.org/officeDocument/2006/math">
                      <m:sSup>
                        <m:sSupPr>
                          <m:ctrlPr>
                            <a:rPr lang="en-CA" i="1">
                              <a:latin typeface="Cambria Math" panose="02040503050406030204" pitchFamily="18" charset="0"/>
                            </a:rPr>
                          </m:ctrlPr>
                        </m:sSupPr>
                        <m:e>
                          <m:r>
                            <a:rPr lang="en-CA" b="0" i="1" smtClean="0">
                              <a:latin typeface="Cambria Math" panose="02040503050406030204" pitchFamily="18" charset="0"/>
                            </a:rPr>
                            <m:t>𝑝</m:t>
                          </m:r>
                        </m:e>
                        <m:sup>
                          <m:d>
                            <m:dPr>
                              <m:begChr m:val="["/>
                              <m:endChr m:val="]"/>
                              <m:ctrlPr>
                                <a:rPr lang="en-CA" i="1">
                                  <a:latin typeface="Cambria Math" panose="02040503050406030204" pitchFamily="18" charset="0"/>
                                </a:rPr>
                              </m:ctrlPr>
                            </m:dPr>
                            <m:e>
                              <m:r>
                                <a:rPr lang="en-CA" i="1">
                                  <a:latin typeface="Cambria Math" panose="02040503050406030204" pitchFamily="18" charset="0"/>
                                </a:rPr>
                                <m:t>1</m:t>
                              </m:r>
                            </m:e>
                          </m:d>
                        </m:sup>
                      </m:sSup>
                      <m:r>
                        <a:rPr lang="en-CA" b="0" i="1" smtClean="0">
                          <a:latin typeface="Cambria Math" panose="02040503050406030204" pitchFamily="18" charset="0"/>
                        </a:rPr>
                        <m:t>=0</m:t>
                      </m:r>
                    </m:oMath>
                  </m:oMathPara>
                </a14:m>
                <a:endParaRPr lang="en-US" dirty="0"/>
              </a:p>
              <a:p>
                <a:r>
                  <a:rPr lang="en-US" dirty="0"/>
                  <a:t>16 filters</a:t>
                </a:r>
              </a:p>
            </p:txBody>
          </p:sp>
        </mc:Choice>
        <mc:Fallback xmlns="">
          <p:sp>
            <p:nvSpPr>
              <p:cNvPr id="23" name="TextBox 22">
                <a:extLst>
                  <a:ext uri="{FF2B5EF4-FFF2-40B4-BE49-F238E27FC236}">
                    <a16:creationId xmlns:a16="http://schemas.microsoft.com/office/drawing/2014/main" id="{7CFC0EB0-99F1-C533-F88C-40BCF2F9C86E}"/>
                  </a:ext>
                </a:extLst>
              </p:cNvPr>
              <p:cNvSpPr txBox="1">
                <a:spLocks noRot="1" noChangeAspect="1" noMove="1" noResize="1" noEditPoints="1" noAdjustHandles="1" noChangeArrowheads="1" noChangeShapeType="1" noTextEdit="1"/>
              </p:cNvSpPr>
              <p:nvPr/>
            </p:nvSpPr>
            <p:spPr>
              <a:xfrm>
                <a:off x="5487025" y="947751"/>
                <a:ext cx="1156599" cy="1257267"/>
              </a:xfrm>
              <a:prstGeom prst="rect">
                <a:avLst/>
              </a:prstGeom>
              <a:blipFill>
                <a:blip r:embed="rId5"/>
                <a:stretch>
                  <a:fillRect l="-4348" t="-1000" r="-3261" b="-7000"/>
                </a:stretch>
              </a:blipFill>
            </p:spPr>
            <p:txBody>
              <a:bodyPr/>
              <a:lstStyle/>
              <a:p>
                <a:r>
                  <a:rPr lang="en-US">
                    <a:noFill/>
                  </a:rPr>
                  <a:t> </a:t>
                </a:r>
              </a:p>
            </p:txBody>
          </p:sp>
        </mc:Fallback>
      </mc:AlternateContent>
      <p:sp>
        <p:nvSpPr>
          <p:cNvPr id="24" name="TextBox 23">
            <a:extLst>
              <a:ext uri="{FF2B5EF4-FFF2-40B4-BE49-F238E27FC236}">
                <a16:creationId xmlns:a16="http://schemas.microsoft.com/office/drawing/2014/main" id="{FCB18DCF-E8D4-D53E-1390-33A735190558}"/>
              </a:ext>
            </a:extLst>
          </p:cNvPr>
          <p:cNvSpPr txBox="1"/>
          <p:nvPr/>
        </p:nvSpPr>
        <p:spPr>
          <a:xfrm>
            <a:off x="5804176" y="3314926"/>
            <a:ext cx="1659429" cy="461665"/>
          </a:xfrm>
          <a:prstGeom prst="rect">
            <a:avLst/>
          </a:prstGeom>
          <a:noFill/>
        </p:spPr>
        <p:txBody>
          <a:bodyPr wrap="none" rtlCol="0">
            <a:spAutoFit/>
          </a:bodyPr>
          <a:lstStyle/>
          <a:p>
            <a:r>
              <a:rPr lang="en-US" sz="2400" dirty="0"/>
              <a:t>10 x 10 x 16</a:t>
            </a:r>
          </a:p>
        </p:txBody>
      </p:sp>
      <p:sp>
        <p:nvSpPr>
          <p:cNvPr id="25" name="Cube 24">
            <a:extLst>
              <a:ext uri="{FF2B5EF4-FFF2-40B4-BE49-F238E27FC236}">
                <a16:creationId xmlns:a16="http://schemas.microsoft.com/office/drawing/2014/main" id="{DAC00B75-D78C-CBDA-81DA-2272DAE78E23}"/>
              </a:ext>
            </a:extLst>
          </p:cNvPr>
          <p:cNvSpPr/>
          <p:nvPr/>
        </p:nvSpPr>
        <p:spPr>
          <a:xfrm>
            <a:off x="6271684" y="1883131"/>
            <a:ext cx="1194237" cy="1180644"/>
          </a:xfrm>
          <a:prstGeom prst="cube">
            <a:avLst>
              <a:gd name="adj" fmla="val 42871"/>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6F2DCD7C-0386-C823-3096-6D0208879E78}"/>
              </a:ext>
            </a:extLst>
          </p:cNvPr>
          <p:cNvSpPr txBox="1"/>
          <p:nvPr/>
        </p:nvSpPr>
        <p:spPr>
          <a:xfrm>
            <a:off x="7656264" y="3295050"/>
            <a:ext cx="1348446" cy="461665"/>
          </a:xfrm>
          <a:prstGeom prst="rect">
            <a:avLst/>
          </a:prstGeom>
          <a:noFill/>
        </p:spPr>
        <p:txBody>
          <a:bodyPr wrap="none" rtlCol="0">
            <a:spAutoFit/>
          </a:bodyPr>
          <a:lstStyle/>
          <a:p>
            <a:r>
              <a:rPr lang="en-US" sz="2400" dirty="0"/>
              <a:t>5 x 5 x 16</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69A5668-A9D2-DFAB-5580-03ABDE971686}"/>
                  </a:ext>
                </a:extLst>
              </p:cNvPr>
              <p:cNvSpPr txBox="1"/>
              <p:nvPr/>
            </p:nvSpPr>
            <p:spPr>
              <a:xfrm>
                <a:off x="7428872" y="1125247"/>
                <a:ext cx="1172180" cy="92333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b="0" i="1" smtClean="0">
                          <a:latin typeface="Cambria Math" panose="02040503050406030204" pitchFamily="18" charset="0"/>
                        </a:rPr>
                        <m:t>𝐴𝑣𝑔</m:t>
                      </m:r>
                      <m:r>
                        <a:rPr lang="en-CA" b="0" i="1" smtClean="0">
                          <a:latin typeface="Cambria Math" panose="02040503050406030204" pitchFamily="18" charset="0"/>
                        </a:rPr>
                        <m:t> </m:t>
                      </m:r>
                      <m:r>
                        <a:rPr lang="en-CA" b="0" i="1" smtClean="0">
                          <a:latin typeface="Cambria Math" panose="02040503050406030204" pitchFamily="18" charset="0"/>
                        </a:rPr>
                        <m:t>𝑃𝑜𝑜𝑙</m:t>
                      </m:r>
                    </m:oMath>
                  </m:oMathPara>
                </a14:m>
                <a:endParaRPr lang="en-CA"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𝑓</m:t>
                      </m:r>
                      <m:r>
                        <a:rPr lang="en-CA" b="0" i="1" smtClean="0">
                          <a:latin typeface="Cambria Math" panose="02040503050406030204" pitchFamily="18" charset="0"/>
                        </a:rPr>
                        <m:t>=2</m:t>
                      </m:r>
                    </m:oMath>
                  </m:oMathPara>
                </a14:m>
                <a:endParaRPr lang="en-US" dirty="0"/>
              </a:p>
              <a:p>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𝑠</m:t>
                      </m:r>
                      <m:r>
                        <a:rPr lang="en-CA" b="0" i="1" smtClean="0">
                          <a:latin typeface="Cambria Math" panose="02040503050406030204" pitchFamily="18" charset="0"/>
                        </a:rPr>
                        <m:t>=2</m:t>
                      </m:r>
                    </m:oMath>
                  </m:oMathPara>
                </a14:m>
                <a:endParaRPr lang="en-US" dirty="0"/>
              </a:p>
            </p:txBody>
          </p:sp>
        </mc:Choice>
        <mc:Fallback xmlns="">
          <p:sp>
            <p:nvSpPr>
              <p:cNvPr id="28" name="TextBox 27">
                <a:extLst>
                  <a:ext uri="{FF2B5EF4-FFF2-40B4-BE49-F238E27FC236}">
                    <a16:creationId xmlns:a16="http://schemas.microsoft.com/office/drawing/2014/main" id="{A69A5668-A9D2-DFAB-5580-03ABDE971686}"/>
                  </a:ext>
                </a:extLst>
              </p:cNvPr>
              <p:cNvSpPr txBox="1">
                <a:spLocks noRot="1" noChangeAspect="1" noMove="1" noResize="1" noEditPoints="1" noAdjustHandles="1" noChangeArrowheads="1" noChangeShapeType="1" noTextEdit="1"/>
              </p:cNvSpPr>
              <p:nvPr/>
            </p:nvSpPr>
            <p:spPr>
              <a:xfrm>
                <a:off x="7428872" y="1125247"/>
                <a:ext cx="1172180" cy="923330"/>
              </a:xfrm>
              <a:prstGeom prst="rect">
                <a:avLst/>
              </a:prstGeom>
              <a:blipFill>
                <a:blip r:embed="rId6"/>
                <a:stretch>
                  <a:fillRect/>
                </a:stretch>
              </a:blipFill>
            </p:spPr>
            <p:txBody>
              <a:bodyPr/>
              <a:lstStyle/>
              <a:p>
                <a:r>
                  <a:rPr lang="en-US">
                    <a:noFill/>
                  </a:rPr>
                  <a:t> </a:t>
                </a:r>
              </a:p>
            </p:txBody>
          </p:sp>
        </mc:Fallback>
      </mc:AlternateContent>
      <p:grpSp>
        <p:nvGrpSpPr>
          <p:cNvPr id="35" name="Group 34">
            <a:extLst>
              <a:ext uri="{FF2B5EF4-FFF2-40B4-BE49-F238E27FC236}">
                <a16:creationId xmlns:a16="http://schemas.microsoft.com/office/drawing/2014/main" id="{4CBCFF3F-D4AF-881D-A4E2-6C5DF876889A}"/>
              </a:ext>
            </a:extLst>
          </p:cNvPr>
          <p:cNvGrpSpPr/>
          <p:nvPr/>
        </p:nvGrpSpPr>
        <p:grpSpPr>
          <a:xfrm>
            <a:off x="9950487" y="1458479"/>
            <a:ext cx="463826" cy="2141345"/>
            <a:chOff x="10402957" y="1433195"/>
            <a:chExt cx="463826" cy="2141345"/>
          </a:xfrm>
        </p:grpSpPr>
        <p:sp>
          <p:nvSpPr>
            <p:cNvPr id="30" name="Frame 29">
              <a:extLst>
                <a:ext uri="{FF2B5EF4-FFF2-40B4-BE49-F238E27FC236}">
                  <a16:creationId xmlns:a16="http://schemas.microsoft.com/office/drawing/2014/main" id="{CD060450-B2BC-0637-AD02-AAE2C2BFABC0}"/>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22C4463A-B48C-0C01-9047-04A84F459BB0}"/>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B2620772-82BC-ECE9-BF55-D71680F2D00C}"/>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4B1201F-8DD2-5213-1E19-77479B8F4926}"/>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6" name="Group 35">
            <a:extLst>
              <a:ext uri="{FF2B5EF4-FFF2-40B4-BE49-F238E27FC236}">
                <a16:creationId xmlns:a16="http://schemas.microsoft.com/office/drawing/2014/main" id="{1926869B-9DAE-FC89-2983-5242226807AB}"/>
              </a:ext>
            </a:extLst>
          </p:cNvPr>
          <p:cNvGrpSpPr/>
          <p:nvPr/>
        </p:nvGrpSpPr>
        <p:grpSpPr>
          <a:xfrm>
            <a:off x="10796742" y="1633868"/>
            <a:ext cx="386991" cy="1551715"/>
            <a:chOff x="10402957" y="1433195"/>
            <a:chExt cx="463826" cy="2141345"/>
          </a:xfrm>
        </p:grpSpPr>
        <p:sp>
          <p:nvSpPr>
            <p:cNvPr id="37" name="Frame 36">
              <a:extLst>
                <a:ext uri="{FF2B5EF4-FFF2-40B4-BE49-F238E27FC236}">
                  <a16:creationId xmlns:a16="http://schemas.microsoft.com/office/drawing/2014/main" id="{719DEA47-59C3-21EE-A2EF-62DF9357356A}"/>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Oval 37">
              <a:extLst>
                <a:ext uri="{FF2B5EF4-FFF2-40B4-BE49-F238E27FC236}">
                  <a16:creationId xmlns:a16="http://schemas.microsoft.com/office/drawing/2014/main" id="{8A51F3BF-61E9-F1E3-A196-977EFE0BBEDC}"/>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68C9962-7838-96C1-6B4F-5A284F40B661}"/>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CC95F546-B9DE-29AE-D5DC-BA94B4BA2F08}"/>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9834C070-A8FC-DA4E-28EA-CC6F7C682E19}"/>
                  </a:ext>
                </a:extLst>
              </p:cNvPr>
              <p:cNvSpPr txBox="1"/>
              <p:nvPr/>
            </p:nvSpPr>
            <p:spPr>
              <a:xfrm flipH="1">
                <a:off x="9891804" y="2493360"/>
                <a:ext cx="59131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41" name="TextBox 40">
                <a:extLst>
                  <a:ext uri="{FF2B5EF4-FFF2-40B4-BE49-F238E27FC236}">
                    <a16:creationId xmlns:a16="http://schemas.microsoft.com/office/drawing/2014/main" id="{9834C070-A8FC-DA4E-28EA-CC6F7C682E19}"/>
                  </a:ext>
                </a:extLst>
              </p:cNvPr>
              <p:cNvSpPr txBox="1">
                <a:spLocks noRot="1" noChangeAspect="1" noMove="1" noResize="1" noEditPoints="1" noAdjustHandles="1" noChangeArrowheads="1" noChangeShapeType="1" noTextEdit="1"/>
              </p:cNvSpPr>
              <p:nvPr/>
            </p:nvSpPr>
            <p:spPr>
              <a:xfrm flipH="1">
                <a:off x="9891804" y="2493360"/>
                <a:ext cx="591318" cy="430887"/>
              </a:xfrm>
              <a:prstGeom prst="rect">
                <a:avLst/>
              </a:prstGeom>
              <a:blipFill>
                <a:blip r:embed="rId7"/>
                <a:stretch>
                  <a:fillRect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51803FB-E8BD-3EC8-A860-6B66C44AD578}"/>
                  </a:ext>
                </a:extLst>
              </p:cNvPr>
              <p:cNvSpPr txBox="1"/>
              <p:nvPr/>
            </p:nvSpPr>
            <p:spPr>
              <a:xfrm flipH="1">
                <a:off x="10706808" y="2380717"/>
                <a:ext cx="59131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48" name="TextBox 47">
                <a:extLst>
                  <a:ext uri="{FF2B5EF4-FFF2-40B4-BE49-F238E27FC236}">
                    <a16:creationId xmlns:a16="http://schemas.microsoft.com/office/drawing/2014/main" id="{C51803FB-E8BD-3EC8-A860-6B66C44AD578}"/>
                  </a:ext>
                </a:extLst>
              </p:cNvPr>
              <p:cNvSpPr txBox="1">
                <a:spLocks noRot="1" noChangeAspect="1" noMove="1" noResize="1" noEditPoints="1" noAdjustHandles="1" noChangeArrowheads="1" noChangeShapeType="1" noTextEdit="1"/>
              </p:cNvSpPr>
              <p:nvPr/>
            </p:nvSpPr>
            <p:spPr>
              <a:xfrm flipH="1">
                <a:off x="10706808" y="2380717"/>
                <a:ext cx="591318" cy="430887"/>
              </a:xfrm>
              <a:prstGeom prst="rect">
                <a:avLst/>
              </a:prstGeom>
              <a:blipFill>
                <a:blip r:embed="rId8"/>
                <a:stretch>
                  <a:fillRect b="-2857"/>
                </a:stretch>
              </a:blipFill>
            </p:spPr>
            <p:txBody>
              <a:bodyPr/>
              <a:lstStyle/>
              <a:p>
                <a:r>
                  <a:rPr lang="en-US">
                    <a:noFill/>
                  </a:rPr>
                  <a:t> </a:t>
                </a:r>
              </a:p>
            </p:txBody>
          </p:sp>
        </mc:Fallback>
      </mc:AlternateContent>
      <p:cxnSp>
        <p:nvCxnSpPr>
          <p:cNvPr id="49" name="Straight Arrow Connector 48">
            <a:extLst>
              <a:ext uri="{FF2B5EF4-FFF2-40B4-BE49-F238E27FC236}">
                <a16:creationId xmlns:a16="http://schemas.microsoft.com/office/drawing/2014/main" id="{257B0D56-8F73-8269-D5BD-E8A2DD1337C3}"/>
              </a:ext>
            </a:extLst>
          </p:cNvPr>
          <p:cNvCxnSpPr>
            <a:cxnSpLocks/>
          </p:cNvCxnSpPr>
          <p:nvPr/>
        </p:nvCxnSpPr>
        <p:spPr>
          <a:xfrm>
            <a:off x="10491415" y="2554910"/>
            <a:ext cx="3318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88FE6D6A-2D3B-6BFB-BA76-450DC35C8EB7}"/>
              </a:ext>
            </a:extLst>
          </p:cNvPr>
          <p:cNvCxnSpPr>
            <a:cxnSpLocks/>
          </p:cNvCxnSpPr>
          <p:nvPr/>
        </p:nvCxnSpPr>
        <p:spPr>
          <a:xfrm>
            <a:off x="11279918" y="2561538"/>
            <a:ext cx="33183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2155A824-32CB-2D37-527E-76FFEAAB91E5}"/>
                  </a:ext>
                </a:extLst>
              </p:cNvPr>
              <p:cNvSpPr txBox="1"/>
              <p:nvPr/>
            </p:nvSpPr>
            <p:spPr>
              <a:xfrm>
                <a:off x="11705180" y="2339471"/>
                <a:ext cx="2882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latin typeface="Cambria Math" panose="02040503050406030204" pitchFamily="18" charset="0"/>
                            </a:rPr>
                          </m:ctrlPr>
                        </m:accPr>
                        <m:e>
                          <m:r>
                            <a:rPr lang="en-CA" sz="2800" b="0" i="1" smtClean="0">
                              <a:latin typeface="Cambria Math" panose="02040503050406030204" pitchFamily="18" charset="0"/>
                            </a:rPr>
                            <m:t>𝑦</m:t>
                          </m:r>
                        </m:e>
                      </m:acc>
                    </m:oMath>
                  </m:oMathPara>
                </a14:m>
                <a:endParaRPr lang="en-US" sz="2800" dirty="0"/>
              </a:p>
            </p:txBody>
          </p:sp>
        </mc:Choice>
        <mc:Fallback xmlns="">
          <p:sp>
            <p:nvSpPr>
              <p:cNvPr id="53" name="TextBox 52">
                <a:extLst>
                  <a:ext uri="{FF2B5EF4-FFF2-40B4-BE49-F238E27FC236}">
                    <a16:creationId xmlns:a16="http://schemas.microsoft.com/office/drawing/2014/main" id="{2155A824-32CB-2D37-527E-76FFEAAB91E5}"/>
                  </a:ext>
                </a:extLst>
              </p:cNvPr>
              <p:cNvSpPr txBox="1">
                <a:spLocks noRot="1" noChangeAspect="1" noMove="1" noResize="1" noEditPoints="1" noAdjustHandles="1" noChangeArrowheads="1" noChangeShapeType="1" noTextEdit="1"/>
              </p:cNvSpPr>
              <p:nvPr/>
            </p:nvSpPr>
            <p:spPr>
              <a:xfrm>
                <a:off x="11705180" y="2339471"/>
                <a:ext cx="288284" cy="430887"/>
              </a:xfrm>
              <a:prstGeom prst="rect">
                <a:avLst/>
              </a:prstGeom>
              <a:blipFill>
                <a:blip r:embed="rId9"/>
                <a:stretch>
                  <a:fillRect l="-25000" t="-17647" r="-25000" b="-26471"/>
                </a:stretch>
              </a:blipFill>
            </p:spPr>
            <p:txBody>
              <a:bodyPr/>
              <a:lstStyle/>
              <a:p>
                <a:r>
                  <a:rPr lang="en-US">
                    <a:noFill/>
                  </a:rPr>
                  <a:t> </a:t>
                </a:r>
              </a:p>
            </p:txBody>
          </p:sp>
        </mc:Fallback>
      </mc:AlternateContent>
      <p:sp>
        <p:nvSpPr>
          <p:cNvPr id="54" name="TextBox 53">
            <a:extLst>
              <a:ext uri="{FF2B5EF4-FFF2-40B4-BE49-F238E27FC236}">
                <a16:creationId xmlns:a16="http://schemas.microsoft.com/office/drawing/2014/main" id="{D297644E-FB8F-3659-5E45-ACCF40123189}"/>
              </a:ext>
            </a:extLst>
          </p:cNvPr>
          <p:cNvSpPr txBox="1"/>
          <p:nvPr/>
        </p:nvSpPr>
        <p:spPr>
          <a:xfrm>
            <a:off x="9840275" y="3715447"/>
            <a:ext cx="651140" cy="461665"/>
          </a:xfrm>
          <a:prstGeom prst="rect">
            <a:avLst/>
          </a:prstGeom>
          <a:noFill/>
        </p:spPr>
        <p:txBody>
          <a:bodyPr wrap="none" rtlCol="0">
            <a:spAutoFit/>
          </a:bodyPr>
          <a:lstStyle/>
          <a:p>
            <a:r>
              <a:rPr lang="en-US" sz="2400" dirty="0"/>
              <a:t>120</a:t>
            </a:r>
          </a:p>
        </p:txBody>
      </p:sp>
      <p:sp>
        <p:nvSpPr>
          <p:cNvPr id="55" name="TextBox 54">
            <a:extLst>
              <a:ext uri="{FF2B5EF4-FFF2-40B4-BE49-F238E27FC236}">
                <a16:creationId xmlns:a16="http://schemas.microsoft.com/office/drawing/2014/main" id="{405BDD84-E0F9-EB6E-5A1B-8DEE7C41C215}"/>
              </a:ext>
            </a:extLst>
          </p:cNvPr>
          <p:cNvSpPr txBox="1"/>
          <p:nvPr/>
        </p:nvSpPr>
        <p:spPr>
          <a:xfrm>
            <a:off x="10695042" y="3695568"/>
            <a:ext cx="495649" cy="461665"/>
          </a:xfrm>
          <a:prstGeom prst="rect">
            <a:avLst/>
          </a:prstGeom>
          <a:noFill/>
        </p:spPr>
        <p:txBody>
          <a:bodyPr wrap="none" rtlCol="0">
            <a:spAutoFit/>
          </a:bodyPr>
          <a:lstStyle/>
          <a:p>
            <a:r>
              <a:rPr lang="en-US" sz="2400" dirty="0"/>
              <a:t>84</a:t>
            </a:r>
          </a:p>
        </p:txBody>
      </p: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111FA266-3ADC-88F2-2F17-C32E8809DC34}"/>
                  </a:ext>
                </a:extLst>
              </p:cNvPr>
              <p:cNvSpPr txBox="1"/>
              <p:nvPr/>
            </p:nvSpPr>
            <p:spPr>
              <a:xfrm>
                <a:off x="3094255" y="5622062"/>
                <a:ext cx="23866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𝐻</m:t>
                          </m:r>
                        </m:sub>
                      </m:sSub>
                      <m:r>
                        <a:rPr lang="en-CA"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𝑊</m:t>
                          </m:r>
                        </m:sub>
                      </m:sSub>
                      <m:r>
                        <a:rPr lang="en-US" sz="280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 </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𝑛</m:t>
                          </m:r>
                        </m:e>
                        <m:sub>
                          <m:r>
                            <a:rPr lang="en-CA" sz="2800" b="0" i="1" smtClean="0">
                              <a:latin typeface="Cambria Math" panose="02040503050406030204" pitchFamily="18" charset="0"/>
                              <a:ea typeface="Cambria Math" panose="02040503050406030204" pitchFamily="18" charset="0"/>
                            </a:rPr>
                            <m:t>𝑐</m:t>
                          </m:r>
                        </m:sub>
                      </m:sSub>
                      <m:r>
                        <a:rPr lang="en-CA"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57" name="TextBox 56">
                <a:extLst>
                  <a:ext uri="{FF2B5EF4-FFF2-40B4-BE49-F238E27FC236}">
                    <a16:creationId xmlns:a16="http://schemas.microsoft.com/office/drawing/2014/main" id="{111FA266-3ADC-88F2-2F17-C32E8809DC34}"/>
                  </a:ext>
                </a:extLst>
              </p:cNvPr>
              <p:cNvSpPr txBox="1">
                <a:spLocks noRot="1" noChangeAspect="1" noMove="1" noResize="1" noEditPoints="1" noAdjustHandles="1" noChangeArrowheads="1" noChangeShapeType="1" noTextEdit="1"/>
              </p:cNvSpPr>
              <p:nvPr/>
            </p:nvSpPr>
            <p:spPr>
              <a:xfrm>
                <a:off x="3094255" y="5622062"/>
                <a:ext cx="2386614" cy="523220"/>
              </a:xfrm>
              <a:prstGeom prst="rect">
                <a:avLst/>
              </a:prstGeom>
              <a:blipFill>
                <a:blip r:embed="rId10"/>
                <a:stretch>
                  <a:fillRect b="-21429"/>
                </a:stretch>
              </a:blipFill>
            </p:spPr>
            <p:txBody>
              <a:bodyPr/>
              <a:lstStyle/>
              <a:p>
                <a:r>
                  <a:rPr lang="en-US">
                    <a:noFill/>
                  </a:rPr>
                  <a:t> </a:t>
                </a:r>
              </a:p>
            </p:txBody>
          </p:sp>
        </mc:Fallback>
      </mc:AlternateContent>
      <p:sp>
        <p:nvSpPr>
          <p:cNvPr id="58" name="TextBox 57">
            <a:extLst>
              <a:ext uri="{FF2B5EF4-FFF2-40B4-BE49-F238E27FC236}">
                <a16:creationId xmlns:a16="http://schemas.microsoft.com/office/drawing/2014/main" id="{B3AE21A5-6486-7D12-3C81-C802E6015DE6}"/>
              </a:ext>
            </a:extLst>
          </p:cNvPr>
          <p:cNvSpPr txBox="1"/>
          <p:nvPr/>
        </p:nvSpPr>
        <p:spPr>
          <a:xfrm>
            <a:off x="9840275" y="947751"/>
            <a:ext cx="486543" cy="461665"/>
          </a:xfrm>
          <a:prstGeom prst="rect">
            <a:avLst/>
          </a:prstGeom>
          <a:noFill/>
        </p:spPr>
        <p:txBody>
          <a:bodyPr wrap="none" rtlCol="0">
            <a:spAutoFit/>
          </a:bodyPr>
          <a:lstStyle/>
          <a:p>
            <a:r>
              <a:rPr lang="en-US" sz="2400" dirty="0"/>
              <a:t>FC</a:t>
            </a:r>
          </a:p>
        </p:txBody>
      </p:sp>
      <p:sp>
        <p:nvSpPr>
          <p:cNvPr id="59" name="TextBox 58">
            <a:extLst>
              <a:ext uri="{FF2B5EF4-FFF2-40B4-BE49-F238E27FC236}">
                <a16:creationId xmlns:a16="http://schemas.microsoft.com/office/drawing/2014/main" id="{441ACEE3-D324-55F5-D9E5-C16A4E0929B6}"/>
              </a:ext>
            </a:extLst>
          </p:cNvPr>
          <p:cNvSpPr txBox="1"/>
          <p:nvPr/>
        </p:nvSpPr>
        <p:spPr>
          <a:xfrm>
            <a:off x="10695041" y="980883"/>
            <a:ext cx="486543" cy="461665"/>
          </a:xfrm>
          <a:prstGeom prst="rect">
            <a:avLst/>
          </a:prstGeom>
          <a:noFill/>
        </p:spPr>
        <p:txBody>
          <a:bodyPr wrap="none" rtlCol="0">
            <a:spAutoFit/>
          </a:bodyPr>
          <a:lstStyle/>
          <a:p>
            <a:r>
              <a:rPr lang="en-US" sz="2400" dirty="0"/>
              <a:t>FC</a:t>
            </a:r>
          </a:p>
        </p:txBody>
      </p:sp>
      <p:sp>
        <p:nvSpPr>
          <p:cNvPr id="60" name="TextBox 59">
            <a:extLst>
              <a:ext uri="{FF2B5EF4-FFF2-40B4-BE49-F238E27FC236}">
                <a16:creationId xmlns:a16="http://schemas.microsoft.com/office/drawing/2014/main" id="{15A17122-5879-3803-D8F0-28A4CF55B37E}"/>
              </a:ext>
            </a:extLst>
          </p:cNvPr>
          <p:cNvSpPr txBox="1"/>
          <p:nvPr/>
        </p:nvSpPr>
        <p:spPr>
          <a:xfrm>
            <a:off x="609470" y="2313410"/>
            <a:ext cx="418704" cy="646331"/>
          </a:xfrm>
          <a:prstGeom prst="rect">
            <a:avLst/>
          </a:prstGeom>
          <a:noFill/>
        </p:spPr>
        <p:txBody>
          <a:bodyPr wrap="none" rtlCol="0">
            <a:spAutoFit/>
          </a:bodyPr>
          <a:lstStyle/>
          <a:p>
            <a:r>
              <a:rPr lang="en-US" sz="3600" dirty="0"/>
              <a:t>9</a:t>
            </a:r>
          </a:p>
        </p:txBody>
      </p:sp>
    </p:spTree>
    <p:extLst>
      <p:ext uri="{BB962C8B-B14F-4D97-AF65-F5344CB8AC3E}">
        <p14:creationId xmlns:p14="http://schemas.microsoft.com/office/powerpoint/2010/main" val="19714595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AD2B8-DC71-725B-1FBB-F132514A10CC}"/>
              </a:ext>
            </a:extLst>
          </p:cNvPr>
          <p:cNvSpPr>
            <a:spLocks noGrp="1"/>
          </p:cNvSpPr>
          <p:nvPr>
            <p:ph type="title"/>
          </p:nvPr>
        </p:nvSpPr>
        <p:spPr>
          <a:xfrm>
            <a:off x="838200" y="365126"/>
            <a:ext cx="10515600" cy="642040"/>
          </a:xfrm>
        </p:spPr>
        <p:txBody>
          <a:bodyPr>
            <a:normAutofit fontScale="90000"/>
          </a:bodyPr>
          <a:lstStyle/>
          <a:p>
            <a:pPr algn="ctr"/>
            <a:r>
              <a:rPr lang="en-US" dirty="0" err="1"/>
              <a:t>AlexNet</a:t>
            </a:r>
            <a:endParaRPr lang="en-US" dirty="0"/>
          </a:p>
        </p:txBody>
      </p:sp>
      <p:pic>
        <p:nvPicPr>
          <p:cNvPr id="5" name="Content Placeholder 4" descr="Diagram, text&#10;&#10;Description automatically generated">
            <a:extLst>
              <a:ext uri="{FF2B5EF4-FFF2-40B4-BE49-F238E27FC236}">
                <a16:creationId xmlns:a16="http://schemas.microsoft.com/office/drawing/2014/main" id="{6EAC4C30-94D6-A173-04EB-A09CCC1FA692}"/>
              </a:ext>
            </a:extLst>
          </p:cNvPr>
          <p:cNvPicPr>
            <a:picLocks noGrp="1" noChangeAspect="1"/>
          </p:cNvPicPr>
          <p:nvPr>
            <p:ph idx="1"/>
          </p:nvPr>
        </p:nvPicPr>
        <p:blipFill>
          <a:blip r:embed="rId2"/>
          <a:stretch>
            <a:fillRect/>
          </a:stretch>
        </p:blipFill>
        <p:spPr>
          <a:xfrm>
            <a:off x="679173" y="1164954"/>
            <a:ext cx="10515600" cy="3578838"/>
          </a:xfrm>
        </p:spPr>
      </p:pic>
      <p:sp>
        <p:nvSpPr>
          <p:cNvPr id="6" name="TextBox 5">
            <a:extLst>
              <a:ext uri="{FF2B5EF4-FFF2-40B4-BE49-F238E27FC236}">
                <a16:creationId xmlns:a16="http://schemas.microsoft.com/office/drawing/2014/main" id="{9E3E70A2-0829-89A6-9BF7-0B3D2BD088FA}"/>
              </a:ext>
            </a:extLst>
          </p:cNvPr>
          <p:cNvSpPr txBox="1"/>
          <p:nvPr/>
        </p:nvSpPr>
        <p:spPr>
          <a:xfrm>
            <a:off x="318052" y="6361043"/>
            <a:ext cx="8983678" cy="369332"/>
          </a:xfrm>
          <a:prstGeom prst="rect">
            <a:avLst/>
          </a:prstGeom>
          <a:noFill/>
        </p:spPr>
        <p:txBody>
          <a:bodyPr wrap="none" rtlCol="0">
            <a:spAutoFit/>
          </a:bodyPr>
          <a:lstStyle/>
          <a:p>
            <a:r>
              <a:rPr lang="en-US" dirty="0" err="1"/>
              <a:t>Krizhevsky</a:t>
            </a:r>
            <a:r>
              <a:rPr lang="en-US" dirty="0"/>
              <a:t> et al, 2012 NIPS. ImageNet Classification with Deep Convolutional Neural Networks</a:t>
            </a:r>
          </a:p>
        </p:txBody>
      </p:sp>
      <p:sp>
        <p:nvSpPr>
          <p:cNvPr id="7" name="TextBox 6">
            <a:extLst>
              <a:ext uri="{FF2B5EF4-FFF2-40B4-BE49-F238E27FC236}">
                <a16:creationId xmlns:a16="http://schemas.microsoft.com/office/drawing/2014/main" id="{FC97343E-0362-9358-BBB8-E07E6B29F922}"/>
              </a:ext>
            </a:extLst>
          </p:cNvPr>
          <p:cNvSpPr txBox="1"/>
          <p:nvPr/>
        </p:nvSpPr>
        <p:spPr>
          <a:xfrm>
            <a:off x="9853395" y="6361043"/>
            <a:ext cx="2020553" cy="369332"/>
          </a:xfrm>
          <a:prstGeom prst="rect">
            <a:avLst/>
          </a:prstGeom>
          <a:noFill/>
        </p:spPr>
        <p:txBody>
          <a:bodyPr wrap="none" rtlCol="0">
            <a:spAutoFit/>
          </a:bodyPr>
          <a:lstStyle/>
          <a:p>
            <a:r>
              <a:rPr lang="en-US" dirty="0"/>
              <a:t>Source: Andrew NG</a:t>
            </a:r>
          </a:p>
        </p:txBody>
      </p:sp>
      <p:sp>
        <p:nvSpPr>
          <p:cNvPr id="8" name="TextBox 7">
            <a:extLst>
              <a:ext uri="{FF2B5EF4-FFF2-40B4-BE49-F238E27FC236}">
                <a16:creationId xmlns:a16="http://schemas.microsoft.com/office/drawing/2014/main" id="{501BA542-5DD3-9A46-4145-83FF73D34945}"/>
              </a:ext>
            </a:extLst>
          </p:cNvPr>
          <p:cNvSpPr txBox="1"/>
          <p:nvPr/>
        </p:nvSpPr>
        <p:spPr>
          <a:xfrm>
            <a:off x="679173" y="4901580"/>
            <a:ext cx="8696804" cy="1569660"/>
          </a:xfrm>
          <a:prstGeom prst="rect">
            <a:avLst/>
          </a:prstGeom>
          <a:noFill/>
        </p:spPr>
        <p:txBody>
          <a:bodyPr wrap="none" rtlCol="0">
            <a:spAutoFit/>
          </a:bodyPr>
          <a:lstStyle/>
          <a:p>
            <a:r>
              <a:rPr lang="en-CA" sz="2400" dirty="0" err="1"/>
              <a:t>AlexNet</a:t>
            </a:r>
            <a:r>
              <a:rPr lang="en-CA" sz="2400" dirty="0"/>
              <a:t> reduced the top-5 error from 26% to 15.3%</a:t>
            </a:r>
          </a:p>
          <a:p>
            <a:r>
              <a:rPr lang="en-CA" sz="2400" dirty="0" err="1"/>
              <a:t>ReLU</a:t>
            </a:r>
            <a:r>
              <a:rPr lang="en-CA" sz="2400" dirty="0"/>
              <a:t> activations after every convolutional and fully-connected layer.</a:t>
            </a:r>
          </a:p>
          <a:p>
            <a:r>
              <a:rPr lang="en-CA" sz="2400" dirty="0"/>
              <a:t>Multiple GPUs</a:t>
            </a:r>
          </a:p>
          <a:p>
            <a:r>
              <a:rPr lang="en-CA" sz="2400" dirty="0"/>
              <a:t>Local Response Normalization (not </a:t>
            </a:r>
            <a:r>
              <a:rPr lang="en-CA" sz="2400"/>
              <a:t>very useful)</a:t>
            </a:r>
            <a:endParaRPr lang="en-US" sz="2400" dirty="0"/>
          </a:p>
        </p:txBody>
      </p:sp>
    </p:spTree>
    <p:extLst>
      <p:ext uri="{BB962C8B-B14F-4D97-AF65-F5344CB8AC3E}">
        <p14:creationId xmlns:p14="http://schemas.microsoft.com/office/powerpoint/2010/main" val="17385674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DCD83FB-D75F-C7DD-E476-8E8602A608F6}"/>
              </a:ext>
            </a:extLst>
          </p:cNvPr>
          <p:cNvSpPr>
            <a:spLocks noGrp="1"/>
          </p:cNvSpPr>
          <p:nvPr>
            <p:ph idx="1"/>
          </p:nvPr>
        </p:nvSpPr>
        <p:spPr>
          <a:xfrm>
            <a:off x="838200" y="462337"/>
            <a:ext cx="10515600" cy="5714626"/>
          </a:xfrm>
        </p:spPr>
        <p:txBody>
          <a:bodyPr/>
          <a:lstStyle/>
          <a:p>
            <a:r>
              <a:rPr lang="en-CA" b="1" dirty="0" err="1"/>
              <a:t>ZFNet</a:t>
            </a:r>
            <a:r>
              <a:rPr lang="en-CA" b="1" dirty="0"/>
              <a:t>(2013): </a:t>
            </a:r>
            <a:r>
              <a:rPr lang="en-CA" dirty="0"/>
              <a:t>It achieved a top-5 error rate of 14.8%. It tweaked the hyper-parameters of </a:t>
            </a:r>
            <a:r>
              <a:rPr lang="en-CA" dirty="0" err="1"/>
              <a:t>AlexNet</a:t>
            </a:r>
            <a:r>
              <a:rPr lang="en-CA" dirty="0"/>
              <a:t> while keep the same structure.</a:t>
            </a:r>
          </a:p>
          <a:p>
            <a:r>
              <a:rPr lang="en-CA" b="1" dirty="0" err="1"/>
              <a:t>GoogLeNet</a:t>
            </a:r>
            <a:r>
              <a:rPr lang="en-CA" b="1" dirty="0"/>
              <a:t>/Inception(2014). </a:t>
            </a:r>
            <a:r>
              <a:rPr lang="en-CA" dirty="0"/>
              <a:t>It achieved a top-5 error rate of 6.67%! </a:t>
            </a:r>
          </a:p>
          <a:p>
            <a:pPr lvl="1"/>
            <a:r>
              <a:rPr lang="en-CA" dirty="0"/>
              <a:t>The human expert (Andrej </a:t>
            </a:r>
            <a:r>
              <a:rPr lang="en-CA" dirty="0" err="1"/>
              <a:t>Karpathy</a:t>
            </a:r>
            <a:r>
              <a:rPr lang="en-CA" dirty="0"/>
              <a:t>) achieve a top-5 error rate of 5.1%(single model) and 3.6%(ensemble).</a:t>
            </a:r>
          </a:p>
          <a:p>
            <a:pPr lvl="1"/>
            <a:r>
              <a:rPr lang="en-CA" dirty="0"/>
              <a:t>A CNN inspired by </a:t>
            </a:r>
            <a:r>
              <a:rPr lang="en-CA" dirty="0" err="1"/>
              <a:t>LeNet</a:t>
            </a:r>
            <a:r>
              <a:rPr lang="en-CA" dirty="0"/>
              <a:t> with a novel inception module.</a:t>
            </a:r>
          </a:p>
          <a:p>
            <a:pPr lvl="1"/>
            <a:r>
              <a:rPr lang="en-CA" dirty="0"/>
              <a:t>It used batch normalization, image distortions and RMSprop. </a:t>
            </a:r>
          </a:p>
          <a:p>
            <a:pPr lvl="1"/>
            <a:r>
              <a:rPr lang="en-CA" dirty="0"/>
              <a:t>This module is based on several very small convolutions in order to drastically reduce the number of parameters.</a:t>
            </a:r>
            <a:endParaRPr lang="en-CA" b="1" dirty="0"/>
          </a:p>
          <a:p>
            <a:r>
              <a:rPr lang="en-CA" dirty="0"/>
              <a:t> </a:t>
            </a:r>
            <a:endParaRPr lang="en-CA" b="1" dirty="0"/>
          </a:p>
          <a:p>
            <a:endParaRPr lang="en-US" dirty="0"/>
          </a:p>
        </p:txBody>
      </p:sp>
      <p:pic>
        <p:nvPicPr>
          <p:cNvPr id="5" name="Picture 4" descr="A picture containing text&#10;&#10;Description automatically generated">
            <a:extLst>
              <a:ext uri="{FF2B5EF4-FFF2-40B4-BE49-F238E27FC236}">
                <a16:creationId xmlns:a16="http://schemas.microsoft.com/office/drawing/2014/main" id="{C7049C60-7462-1106-67A2-C863E4B3F386}"/>
              </a:ext>
            </a:extLst>
          </p:cNvPr>
          <p:cNvPicPr>
            <a:picLocks noChangeAspect="1"/>
          </p:cNvPicPr>
          <p:nvPr/>
        </p:nvPicPr>
        <p:blipFill>
          <a:blip r:embed="rId2"/>
          <a:stretch>
            <a:fillRect/>
          </a:stretch>
        </p:blipFill>
        <p:spPr>
          <a:xfrm>
            <a:off x="1520575" y="4154870"/>
            <a:ext cx="10287000" cy="2569565"/>
          </a:xfrm>
          <a:prstGeom prst="rect">
            <a:avLst/>
          </a:prstGeom>
        </p:spPr>
      </p:pic>
      <p:pic>
        <p:nvPicPr>
          <p:cNvPr id="7" name="Picture 6">
            <a:extLst>
              <a:ext uri="{FF2B5EF4-FFF2-40B4-BE49-F238E27FC236}">
                <a16:creationId xmlns:a16="http://schemas.microsoft.com/office/drawing/2014/main" id="{453C6BF5-3A0A-5CEA-B0BC-D4A9320DAC3F}"/>
              </a:ext>
            </a:extLst>
          </p:cNvPr>
          <p:cNvPicPr>
            <a:picLocks noChangeAspect="1"/>
          </p:cNvPicPr>
          <p:nvPr/>
        </p:nvPicPr>
        <p:blipFill>
          <a:blip r:embed="rId3"/>
          <a:stretch>
            <a:fillRect/>
          </a:stretch>
        </p:blipFill>
        <p:spPr>
          <a:xfrm>
            <a:off x="1725630" y="4584058"/>
            <a:ext cx="1839502" cy="399488"/>
          </a:xfrm>
          <a:prstGeom prst="rect">
            <a:avLst/>
          </a:prstGeom>
        </p:spPr>
      </p:pic>
      <p:pic>
        <p:nvPicPr>
          <p:cNvPr id="9" name="Picture 8">
            <a:extLst>
              <a:ext uri="{FF2B5EF4-FFF2-40B4-BE49-F238E27FC236}">
                <a16:creationId xmlns:a16="http://schemas.microsoft.com/office/drawing/2014/main" id="{79576B94-760D-06CC-E270-CE6420F1CEA1}"/>
              </a:ext>
            </a:extLst>
          </p:cNvPr>
          <p:cNvPicPr>
            <a:picLocks noChangeAspect="1"/>
          </p:cNvPicPr>
          <p:nvPr/>
        </p:nvPicPr>
        <p:blipFill>
          <a:blip r:embed="rId4"/>
          <a:stretch>
            <a:fillRect/>
          </a:stretch>
        </p:blipFill>
        <p:spPr>
          <a:xfrm>
            <a:off x="3770187" y="4636291"/>
            <a:ext cx="1282914" cy="347255"/>
          </a:xfrm>
          <a:prstGeom prst="rect">
            <a:avLst/>
          </a:prstGeom>
        </p:spPr>
      </p:pic>
      <p:pic>
        <p:nvPicPr>
          <p:cNvPr id="13" name="Picture 12">
            <a:extLst>
              <a:ext uri="{FF2B5EF4-FFF2-40B4-BE49-F238E27FC236}">
                <a16:creationId xmlns:a16="http://schemas.microsoft.com/office/drawing/2014/main" id="{11392CE6-7B9E-8BA6-004E-B238B0189BD3}"/>
              </a:ext>
            </a:extLst>
          </p:cNvPr>
          <p:cNvPicPr>
            <a:picLocks noChangeAspect="1"/>
          </p:cNvPicPr>
          <p:nvPr/>
        </p:nvPicPr>
        <p:blipFill>
          <a:blip r:embed="rId5"/>
          <a:stretch>
            <a:fillRect/>
          </a:stretch>
        </p:blipFill>
        <p:spPr>
          <a:xfrm>
            <a:off x="3770187" y="4221338"/>
            <a:ext cx="1072470" cy="413348"/>
          </a:xfrm>
          <a:prstGeom prst="rect">
            <a:avLst/>
          </a:prstGeom>
        </p:spPr>
      </p:pic>
      <p:pic>
        <p:nvPicPr>
          <p:cNvPr id="15" name="Picture 14">
            <a:extLst>
              <a:ext uri="{FF2B5EF4-FFF2-40B4-BE49-F238E27FC236}">
                <a16:creationId xmlns:a16="http://schemas.microsoft.com/office/drawing/2014/main" id="{EE13AFF1-D9F0-B2E5-35C0-A6915A95A33E}"/>
              </a:ext>
            </a:extLst>
          </p:cNvPr>
          <p:cNvPicPr>
            <a:picLocks noChangeAspect="1"/>
          </p:cNvPicPr>
          <p:nvPr/>
        </p:nvPicPr>
        <p:blipFill>
          <a:blip r:embed="rId6"/>
          <a:stretch>
            <a:fillRect/>
          </a:stretch>
        </p:blipFill>
        <p:spPr>
          <a:xfrm>
            <a:off x="1739329" y="4114158"/>
            <a:ext cx="1676400" cy="469900"/>
          </a:xfrm>
          <a:prstGeom prst="rect">
            <a:avLst/>
          </a:prstGeom>
        </p:spPr>
      </p:pic>
    </p:spTree>
    <p:extLst>
      <p:ext uri="{BB962C8B-B14F-4D97-AF65-F5344CB8AC3E}">
        <p14:creationId xmlns:p14="http://schemas.microsoft.com/office/powerpoint/2010/main" val="38233182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DA6229-BC7A-19F1-D0AB-F5920ABE55D7}"/>
              </a:ext>
            </a:extLst>
          </p:cNvPr>
          <p:cNvSpPr>
            <a:spLocks noGrp="1"/>
          </p:cNvSpPr>
          <p:nvPr>
            <p:ph type="title"/>
          </p:nvPr>
        </p:nvSpPr>
        <p:spPr>
          <a:xfrm>
            <a:off x="838200" y="191159"/>
            <a:ext cx="10515600" cy="723936"/>
          </a:xfrm>
        </p:spPr>
        <p:txBody>
          <a:bodyPr/>
          <a:lstStyle/>
          <a:p>
            <a:pPr algn="ctr"/>
            <a:r>
              <a:rPr lang="en-US" dirty="0" err="1"/>
              <a:t>VGGNet</a:t>
            </a:r>
            <a:r>
              <a:rPr lang="en-US" dirty="0"/>
              <a:t> 16(2014)</a:t>
            </a:r>
          </a:p>
        </p:txBody>
      </p:sp>
      <p:sp>
        <p:nvSpPr>
          <p:cNvPr id="3" name="Content Placeholder 2">
            <a:extLst>
              <a:ext uri="{FF2B5EF4-FFF2-40B4-BE49-F238E27FC236}">
                <a16:creationId xmlns:a16="http://schemas.microsoft.com/office/drawing/2014/main" id="{A4848232-74BC-3461-5F13-E37CEA8A72F5}"/>
              </a:ext>
            </a:extLst>
          </p:cNvPr>
          <p:cNvSpPr>
            <a:spLocks noGrp="1"/>
          </p:cNvSpPr>
          <p:nvPr>
            <p:ph idx="1"/>
          </p:nvPr>
        </p:nvSpPr>
        <p:spPr>
          <a:xfrm>
            <a:off x="838200" y="915095"/>
            <a:ext cx="10515600" cy="900754"/>
          </a:xfrm>
        </p:spPr>
        <p:txBody>
          <a:bodyPr/>
          <a:lstStyle/>
          <a:p>
            <a:r>
              <a:rPr lang="en-US" dirty="0"/>
              <a:t>Very uniform architecture. </a:t>
            </a:r>
            <a:r>
              <a:rPr lang="en-CA" dirty="0"/>
              <a:t>3x3 convolutions, but lots of filters, 138 million parameters</a:t>
            </a:r>
            <a:endParaRPr lang="en-US" dirty="0"/>
          </a:p>
        </p:txBody>
      </p:sp>
      <p:pic>
        <p:nvPicPr>
          <p:cNvPr id="19" name="Picture 18">
            <a:extLst>
              <a:ext uri="{FF2B5EF4-FFF2-40B4-BE49-F238E27FC236}">
                <a16:creationId xmlns:a16="http://schemas.microsoft.com/office/drawing/2014/main" id="{668F4BC6-5E31-A1D8-48C8-9D07E39A243B}"/>
              </a:ext>
            </a:extLst>
          </p:cNvPr>
          <p:cNvPicPr>
            <a:picLocks noChangeAspect="1"/>
          </p:cNvPicPr>
          <p:nvPr/>
        </p:nvPicPr>
        <p:blipFill>
          <a:blip r:embed="rId3"/>
          <a:stretch>
            <a:fillRect/>
          </a:stretch>
        </p:blipFill>
        <p:spPr>
          <a:xfrm>
            <a:off x="2383605" y="3807476"/>
            <a:ext cx="1312524" cy="381000"/>
          </a:xfrm>
          <a:prstGeom prst="rect">
            <a:avLst/>
          </a:prstGeom>
        </p:spPr>
      </p:pic>
      <p:grpSp>
        <p:nvGrpSpPr>
          <p:cNvPr id="22" name="Group 21">
            <a:extLst>
              <a:ext uri="{FF2B5EF4-FFF2-40B4-BE49-F238E27FC236}">
                <a16:creationId xmlns:a16="http://schemas.microsoft.com/office/drawing/2014/main" id="{9E31CA0E-A640-D682-C5D0-C8069650857A}"/>
              </a:ext>
            </a:extLst>
          </p:cNvPr>
          <p:cNvGrpSpPr/>
          <p:nvPr/>
        </p:nvGrpSpPr>
        <p:grpSpPr>
          <a:xfrm>
            <a:off x="421240" y="1815849"/>
            <a:ext cx="11144036" cy="4437831"/>
            <a:chOff x="523982" y="1956728"/>
            <a:chExt cx="11144036" cy="4437831"/>
          </a:xfrm>
        </p:grpSpPr>
        <p:grpSp>
          <p:nvGrpSpPr>
            <p:cNvPr id="15" name="Group 14">
              <a:extLst>
                <a:ext uri="{FF2B5EF4-FFF2-40B4-BE49-F238E27FC236}">
                  <a16:creationId xmlns:a16="http://schemas.microsoft.com/office/drawing/2014/main" id="{05D315B3-7C17-1EBB-B4F9-A85DEB72D907}"/>
                </a:ext>
              </a:extLst>
            </p:cNvPr>
            <p:cNvGrpSpPr/>
            <p:nvPr/>
          </p:nvGrpSpPr>
          <p:grpSpPr>
            <a:xfrm>
              <a:off x="523982" y="1956728"/>
              <a:ext cx="11144036" cy="4437831"/>
              <a:chOff x="523982" y="1956728"/>
              <a:chExt cx="11144036" cy="4437831"/>
            </a:xfrm>
          </p:grpSpPr>
          <p:pic>
            <p:nvPicPr>
              <p:cNvPr id="10" name="Picture 9" descr="Diagram&#10;&#10;Description automatically generated">
                <a:extLst>
                  <a:ext uri="{FF2B5EF4-FFF2-40B4-BE49-F238E27FC236}">
                    <a16:creationId xmlns:a16="http://schemas.microsoft.com/office/drawing/2014/main" id="{00C047BD-79AF-1176-9B95-699CDBDA3B44}"/>
                  </a:ext>
                </a:extLst>
              </p:cNvPr>
              <p:cNvPicPr>
                <a:picLocks noChangeAspect="1"/>
              </p:cNvPicPr>
              <p:nvPr/>
            </p:nvPicPr>
            <p:blipFill>
              <a:blip r:embed="rId4"/>
              <a:stretch>
                <a:fillRect/>
              </a:stretch>
            </p:blipFill>
            <p:spPr>
              <a:xfrm>
                <a:off x="523982" y="1982392"/>
                <a:ext cx="11144036" cy="4412167"/>
              </a:xfrm>
              <a:prstGeom prst="rect">
                <a:avLst/>
              </a:prstGeom>
            </p:spPr>
          </p:pic>
          <p:pic>
            <p:nvPicPr>
              <p:cNvPr id="14" name="Picture 13" descr="Shape&#10;&#10;Description automatically generated with low confidence">
                <a:extLst>
                  <a:ext uri="{FF2B5EF4-FFF2-40B4-BE49-F238E27FC236}">
                    <a16:creationId xmlns:a16="http://schemas.microsoft.com/office/drawing/2014/main" id="{060CDE54-F1A8-DCFC-3756-20F9D3ED0115}"/>
                  </a:ext>
                </a:extLst>
              </p:cNvPr>
              <p:cNvPicPr>
                <a:picLocks noChangeAspect="1"/>
              </p:cNvPicPr>
              <p:nvPr/>
            </p:nvPicPr>
            <p:blipFill>
              <a:blip r:embed="rId5"/>
              <a:stretch>
                <a:fillRect/>
              </a:stretch>
            </p:blipFill>
            <p:spPr>
              <a:xfrm>
                <a:off x="7254595" y="1956728"/>
                <a:ext cx="4413421" cy="660400"/>
              </a:xfrm>
              <a:prstGeom prst="rect">
                <a:avLst/>
              </a:prstGeom>
            </p:spPr>
          </p:pic>
        </p:grpSp>
        <p:pic>
          <p:nvPicPr>
            <p:cNvPr id="17" name="Picture 16">
              <a:extLst>
                <a:ext uri="{FF2B5EF4-FFF2-40B4-BE49-F238E27FC236}">
                  <a16:creationId xmlns:a16="http://schemas.microsoft.com/office/drawing/2014/main" id="{241CF8D5-2C47-B6E1-2B04-E54742F1A9C4}"/>
                </a:ext>
              </a:extLst>
            </p:cNvPr>
            <p:cNvPicPr>
              <a:picLocks noChangeAspect="1"/>
            </p:cNvPicPr>
            <p:nvPr/>
          </p:nvPicPr>
          <p:blipFill>
            <a:blip r:embed="rId3"/>
            <a:stretch>
              <a:fillRect/>
            </a:stretch>
          </p:blipFill>
          <p:spPr>
            <a:xfrm>
              <a:off x="4500081" y="3443986"/>
              <a:ext cx="1524000" cy="381000"/>
            </a:xfrm>
            <a:prstGeom prst="rect">
              <a:avLst/>
            </a:prstGeom>
          </p:spPr>
        </p:pic>
        <p:pic>
          <p:nvPicPr>
            <p:cNvPr id="18" name="Picture 17">
              <a:extLst>
                <a:ext uri="{FF2B5EF4-FFF2-40B4-BE49-F238E27FC236}">
                  <a16:creationId xmlns:a16="http://schemas.microsoft.com/office/drawing/2014/main" id="{422B10AF-FC3C-CBBB-167A-2F73ADBF434A}"/>
                </a:ext>
              </a:extLst>
            </p:cNvPr>
            <p:cNvPicPr>
              <a:picLocks noChangeAspect="1"/>
            </p:cNvPicPr>
            <p:nvPr/>
          </p:nvPicPr>
          <p:blipFill>
            <a:blip r:embed="rId3"/>
            <a:stretch>
              <a:fillRect/>
            </a:stretch>
          </p:blipFill>
          <p:spPr>
            <a:xfrm>
              <a:off x="3495782" y="3021890"/>
              <a:ext cx="1312524" cy="381000"/>
            </a:xfrm>
            <a:prstGeom prst="rect">
              <a:avLst/>
            </a:prstGeom>
          </p:spPr>
        </p:pic>
        <p:pic>
          <p:nvPicPr>
            <p:cNvPr id="20" name="Picture 19">
              <a:extLst>
                <a:ext uri="{FF2B5EF4-FFF2-40B4-BE49-F238E27FC236}">
                  <a16:creationId xmlns:a16="http://schemas.microsoft.com/office/drawing/2014/main" id="{2B3A2ADE-6746-D9D8-120F-A2B1E5B7A408}"/>
                </a:ext>
              </a:extLst>
            </p:cNvPr>
            <p:cNvPicPr>
              <a:picLocks noChangeAspect="1"/>
            </p:cNvPicPr>
            <p:nvPr/>
          </p:nvPicPr>
          <p:blipFill>
            <a:blip r:embed="rId3"/>
            <a:stretch>
              <a:fillRect/>
            </a:stretch>
          </p:blipFill>
          <p:spPr>
            <a:xfrm>
              <a:off x="616450" y="3994597"/>
              <a:ext cx="1312524" cy="381000"/>
            </a:xfrm>
            <a:prstGeom prst="rect">
              <a:avLst/>
            </a:prstGeom>
          </p:spPr>
        </p:pic>
        <p:pic>
          <p:nvPicPr>
            <p:cNvPr id="21" name="Picture 20">
              <a:extLst>
                <a:ext uri="{FF2B5EF4-FFF2-40B4-BE49-F238E27FC236}">
                  <a16:creationId xmlns:a16="http://schemas.microsoft.com/office/drawing/2014/main" id="{48A1E881-E88A-6341-A7FB-2F9BF5503CA4}"/>
                </a:ext>
              </a:extLst>
            </p:cNvPr>
            <p:cNvPicPr>
              <a:picLocks noChangeAspect="1"/>
            </p:cNvPicPr>
            <p:nvPr/>
          </p:nvPicPr>
          <p:blipFill>
            <a:blip r:embed="rId3"/>
            <a:stretch>
              <a:fillRect/>
            </a:stretch>
          </p:blipFill>
          <p:spPr>
            <a:xfrm>
              <a:off x="7549794" y="3512966"/>
              <a:ext cx="1312524" cy="381000"/>
            </a:xfrm>
            <a:prstGeom prst="rect">
              <a:avLst/>
            </a:prstGeom>
          </p:spPr>
        </p:pic>
      </p:grpSp>
      <p:pic>
        <p:nvPicPr>
          <p:cNvPr id="23" name="Picture 22">
            <a:extLst>
              <a:ext uri="{FF2B5EF4-FFF2-40B4-BE49-F238E27FC236}">
                <a16:creationId xmlns:a16="http://schemas.microsoft.com/office/drawing/2014/main" id="{2313DC3D-1AD7-4C2D-EE15-DFDDF5CD1826}"/>
              </a:ext>
            </a:extLst>
          </p:cNvPr>
          <p:cNvPicPr>
            <a:picLocks noChangeAspect="1"/>
          </p:cNvPicPr>
          <p:nvPr/>
        </p:nvPicPr>
        <p:blipFill>
          <a:blip r:embed="rId3"/>
          <a:stretch>
            <a:fillRect/>
          </a:stretch>
        </p:blipFill>
        <p:spPr>
          <a:xfrm>
            <a:off x="2489564" y="3372122"/>
            <a:ext cx="1312524" cy="381000"/>
          </a:xfrm>
          <a:prstGeom prst="rect">
            <a:avLst/>
          </a:prstGeom>
        </p:spPr>
      </p:pic>
      <p:sp>
        <p:nvSpPr>
          <p:cNvPr id="24" name="TextBox 23">
            <a:extLst>
              <a:ext uri="{FF2B5EF4-FFF2-40B4-BE49-F238E27FC236}">
                <a16:creationId xmlns:a16="http://schemas.microsoft.com/office/drawing/2014/main" id="{6391DA3E-EADA-5767-6FA3-AFC412D30844}"/>
              </a:ext>
            </a:extLst>
          </p:cNvPr>
          <p:cNvSpPr txBox="1"/>
          <p:nvPr/>
        </p:nvSpPr>
        <p:spPr>
          <a:xfrm>
            <a:off x="9647465" y="6420223"/>
            <a:ext cx="2020553" cy="369332"/>
          </a:xfrm>
          <a:prstGeom prst="rect">
            <a:avLst/>
          </a:prstGeom>
          <a:noFill/>
        </p:spPr>
        <p:txBody>
          <a:bodyPr wrap="none" rtlCol="0">
            <a:spAutoFit/>
          </a:bodyPr>
          <a:lstStyle/>
          <a:p>
            <a:r>
              <a:rPr lang="en-US" dirty="0"/>
              <a:t>Source: Andrew NG</a:t>
            </a:r>
          </a:p>
        </p:txBody>
      </p:sp>
      <p:sp>
        <p:nvSpPr>
          <p:cNvPr id="25" name="TextBox 24">
            <a:extLst>
              <a:ext uri="{FF2B5EF4-FFF2-40B4-BE49-F238E27FC236}">
                <a16:creationId xmlns:a16="http://schemas.microsoft.com/office/drawing/2014/main" id="{E621087C-2E5C-2308-DAC0-D974873F9F90}"/>
              </a:ext>
            </a:extLst>
          </p:cNvPr>
          <p:cNvSpPr txBox="1"/>
          <p:nvPr/>
        </p:nvSpPr>
        <p:spPr>
          <a:xfrm>
            <a:off x="838200" y="6420223"/>
            <a:ext cx="4174989" cy="369332"/>
          </a:xfrm>
          <a:prstGeom prst="rect">
            <a:avLst/>
          </a:prstGeom>
          <a:noFill/>
        </p:spPr>
        <p:txBody>
          <a:bodyPr wrap="none" rtlCol="0">
            <a:spAutoFit/>
          </a:bodyPr>
          <a:lstStyle/>
          <a:p>
            <a:r>
              <a:rPr lang="en-US" dirty="0"/>
              <a:t>Karen </a:t>
            </a:r>
            <a:r>
              <a:rPr lang="en-US" dirty="0" err="1"/>
              <a:t>Simonyan</a:t>
            </a:r>
            <a:r>
              <a:rPr lang="en-US" dirty="0"/>
              <a:t>, Andrew Zisserman, 2014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A08364F3-FC42-5176-0CEC-745D0BA6EF24}"/>
                  </a:ext>
                </a:extLst>
              </p:cNvPr>
              <p:cNvSpPr txBox="1"/>
              <p:nvPr/>
            </p:nvSpPr>
            <p:spPr>
              <a:xfrm>
                <a:off x="4465187" y="3448161"/>
                <a:ext cx="2386614"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𝐻</m:t>
                          </m:r>
                        </m:sub>
                      </m:sSub>
                      <m:r>
                        <a:rPr lang="en-CA"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𝑛</m:t>
                          </m:r>
                        </m:e>
                        <m:sub>
                          <m:r>
                            <a:rPr lang="en-CA" sz="2800" b="0" i="1" smtClean="0">
                              <a:latin typeface="Cambria Math" panose="02040503050406030204" pitchFamily="18" charset="0"/>
                            </a:rPr>
                            <m:t>𝑊</m:t>
                          </m:r>
                        </m:sub>
                      </m:sSub>
                      <m:r>
                        <a:rPr lang="en-US" sz="280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 </m:t>
                      </m:r>
                      <m:sSub>
                        <m:sSubPr>
                          <m:ctrlPr>
                            <a:rPr lang="en-CA" sz="2800" b="0" i="1" smtClean="0">
                              <a:latin typeface="Cambria Math" panose="02040503050406030204" pitchFamily="18" charset="0"/>
                              <a:ea typeface="Cambria Math" panose="02040503050406030204" pitchFamily="18" charset="0"/>
                            </a:rPr>
                          </m:ctrlPr>
                        </m:sSubPr>
                        <m:e>
                          <m:r>
                            <a:rPr lang="en-CA" sz="2800" b="0" i="1" smtClean="0">
                              <a:latin typeface="Cambria Math" panose="02040503050406030204" pitchFamily="18" charset="0"/>
                              <a:ea typeface="Cambria Math" panose="02040503050406030204" pitchFamily="18" charset="0"/>
                            </a:rPr>
                            <m:t>𝑛</m:t>
                          </m:r>
                        </m:e>
                        <m:sub>
                          <m:r>
                            <a:rPr lang="en-CA" sz="2800" b="0" i="1" smtClean="0">
                              <a:latin typeface="Cambria Math" panose="02040503050406030204" pitchFamily="18" charset="0"/>
                              <a:ea typeface="Cambria Math" panose="02040503050406030204" pitchFamily="18" charset="0"/>
                            </a:rPr>
                            <m:t>𝑐</m:t>
                          </m:r>
                        </m:sub>
                      </m:sSub>
                      <m:r>
                        <a:rPr lang="en-CA" sz="2800" b="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26" name="TextBox 25">
                <a:extLst>
                  <a:ext uri="{FF2B5EF4-FFF2-40B4-BE49-F238E27FC236}">
                    <a16:creationId xmlns:a16="http://schemas.microsoft.com/office/drawing/2014/main" id="{A08364F3-FC42-5176-0CEC-745D0BA6EF24}"/>
                  </a:ext>
                </a:extLst>
              </p:cNvPr>
              <p:cNvSpPr txBox="1">
                <a:spLocks noRot="1" noChangeAspect="1" noMove="1" noResize="1" noEditPoints="1" noAdjustHandles="1" noChangeArrowheads="1" noChangeShapeType="1" noTextEdit="1"/>
              </p:cNvSpPr>
              <p:nvPr/>
            </p:nvSpPr>
            <p:spPr>
              <a:xfrm>
                <a:off x="4465187" y="3448161"/>
                <a:ext cx="2386614" cy="523220"/>
              </a:xfrm>
              <a:prstGeom prst="rect">
                <a:avLst/>
              </a:prstGeom>
              <a:blipFill>
                <a:blip r:embed="rId6"/>
                <a:stretch>
                  <a:fillRect b="-21429"/>
                </a:stretch>
              </a:blipFill>
            </p:spPr>
            <p:txBody>
              <a:bodyPr/>
              <a:lstStyle/>
              <a:p>
                <a:r>
                  <a:rPr lang="en-US">
                    <a:noFill/>
                  </a:rPr>
                  <a:t> </a:t>
                </a:r>
              </a:p>
            </p:txBody>
          </p:sp>
        </mc:Fallback>
      </mc:AlternateContent>
    </p:spTree>
    <p:extLst>
      <p:ext uri="{BB962C8B-B14F-4D97-AF65-F5344CB8AC3E}">
        <p14:creationId xmlns:p14="http://schemas.microsoft.com/office/powerpoint/2010/main" val="1999291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6130A-90F1-0C89-8252-408A89FD7D7B}"/>
              </a:ext>
            </a:extLst>
          </p:cNvPr>
          <p:cNvSpPr>
            <a:spLocks noGrp="1"/>
          </p:cNvSpPr>
          <p:nvPr>
            <p:ph type="title"/>
          </p:nvPr>
        </p:nvSpPr>
        <p:spPr>
          <a:xfrm>
            <a:off x="198634" y="413282"/>
            <a:ext cx="11794733" cy="713662"/>
          </a:xfrm>
        </p:spPr>
        <p:txBody>
          <a:bodyPr>
            <a:normAutofit/>
          </a:bodyPr>
          <a:lstStyle/>
          <a:p>
            <a:r>
              <a:rPr lang="en-US" sz="4000" dirty="0"/>
              <a:t>Will stacking more layers make network learning better?</a:t>
            </a:r>
          </a:p>
        </p:txBody>
      </p:sp>
      <p:pic>
        <p:nvPicPr>
          <p:cNvPr id="8" name="Content Placeholder 7" descr="Diagram&#10;&#10;Description automatically generated">
            <a:extLst>
              <a:ext uri="{FF2B5EF4-FFF2-40B4-BE49-F238E27FC236}">
                <a16:creationId xmlns:a16="http://schemas.microsoft.com/office/drawing/2014/main" id="{627CC6F0-1E11-6DE0-6344-5E4D5A4093EF}"/>
              </a:ext>
            </a:extLst>
          </p:cNvPr>
          <p:cNvPicPr>
            <a:picLocks noGrp="1" noChangeAspect="1"/>
          </p:cNvPicPr>
          <p:nvPr>
            <p:ph idx="1"/>
          </p:nvPr>
        </p:nvPicPr>
        <p:blipFill>
          <a:blip r:embed="rId2"/>
          <a:stretch>
            <a:fillRect/>
          </a:stretch>
        </p:blipFill>
        <p:spPr>
          <a:xfrm>
            <a:off x="1" y="1262015"/>
            <a:ext cx="11993366" cy="4599791"/>
          </a:xfrm>
          <a:prstGeom prst="rect">
            <a:avLst/>
          </a:prstGeom>
        </p:spPr>
      </p:pic>
      <p:sp>
        <p:nvSpPr>
          <p:cNvPr id="10" name="TextBox 9">
            <a:extLst>
              <a:ext uri="{FF2B5EF4-FFF2-40B4-BE49-F238E27FC236}">
                <a16:creationId xmlns:a16="http://schemas.microsoft.com/office/drawing/2014/main" id="{A7DA3A4F-6F64-5300-4271-4C017D97FCC2}"/>
              </a:ext>
            </a:extLst>
          </p:cNvPr>
          <p:cNvSpPr txBox="1"/>
          <p:nvPr/>
        </p:nvSpPr>
        <p:spPr>
          <a:xfrm>
            <a:off x="410966" y="6092575"/>
            <a:ext cx="7855099" cy="369332"/>
          </a:xfrm>
          <a:prstGeom prst="rect">
            <a:avLst/>
          </a:prstGeom>
          <a:noFill/>
        </p:spPr>
        <p:txBody>
          <a:bodyPr wrap="none" rtlCol="0">
            <a:spAutoFit/>
          </a:bodyPr>
          <a:lstStyle/>
          <a:p>
            <a:r>
              <a:rPr lang="en-US" dirty="0"/>
              <a:t>http://</a:t>
            </a:r>
            <a:r>
              <a:rPr lang="en-US" dirty="0" err="1"/>
              <a:t>kaiminghe.com</a:t>
            </a:r>
            <a:r>
              <a:rPr lang="en-US" dirty="0"/>
              <a:t>/ilsvrc15/ilsvrc2015_deep_residual_learning_kaiminghe.pdf</a:t>
            </a:r>
          </a:p>
        </p:txBody>
      </p:sp>
    </p:spTree>
    <p:extLst>
      <p:ext uri="{BB962C8B-B14F-4D97-AF65-F5344CB8AC3E}">
        <p14:creationId xmlns:p14="http://schemas.microsoft.com/office/powerpoint/2010/main" val="33665024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0C2CC4-B7EF-8217-BD0E-6E200F90C61D}"/>
              </a:ext>
            </a:extLst>
          </p:cNvPr>
          <p:cNvSpPr>
            <a:spLocks noGrp="1"/>
          </p:cNvSpPr>
          <p:nvPr>
            <p:ph type="title"/>
          </p:nvPr>
        </p:nvSpPr>
        <p:spPr>
          <a:xfrm>
            <a:off x="838200" y="365126"/>
            <a:ext cx="10515600" cy="641742"/>
          </a:xfrm>
        </p:spPr>
        <p:txBody>
          <a:bodyPr>
            <a:normAutofit fontScale="90000"/>
          </a:bodyPr>
          <a:lstStyle/>
          <a:p>
            <a:r>
              <a:rPr lang="en-US" dirty="0" err="1"/>
              <a:t>ResNets</a:t>
            </a:r>
            <a:r>
              <a:rPr lang="en-US" dirty="0"/>
              <a:t> Deep Residual Learning</a:t>
            </a:r>
          </a:p>
        </p:txBody>
      </p:sp>
      <p:sp>
        <p:nvSpPr>
          <p:cNvPr id="3" name="Content Placeholder 2">
            <a:extLst>
              <a:ext uri="{FF2B5EF4-FFF2-40B4-BE49-F238E27FC236}">
                <a16:creationId xmlns:a16="http://schemas.microsoft.com/office/drawing/2014/main" id="{F7B20028-6581-81D8-DDBA-ED33700DA23C}"/>
              </a:ext>
            </a:extLst>
          </p:cNvPr>
          <p:cNvSpPr>
            <a:spLocks noGrp="1"/>
          </p:cNvSpPr>
          <p:nvPr>
            <p:ph idx="1"/>
          </p:nvPr>
        </p:nvSpPr>
        <p:spPr>
          <a:xfrm>
            <a:off x="838200" y="1006868"/>
            <a:ext cx="10515600" cy="5170095"/>
          </a:xfrm>
        </p:spPr>
        <p:txBody>
          <a:bodyPr/>
          <a:lstStyle/>
          <a:p>
            <a:r>
              <a:rPr lang="en-CA" dirty="0"/>
              <a:t>It achieves a top-5 error rate of 3.57%, beat human performance</a:t>
            </a:r>
            <a:endParaRPr lang="en-US" dirty="0"/>
          </a:p>
          <a:p>
            <a:r>
              <a:rPr lang="en-US" dirty="0"/>
              <a:t>“Ultra-deep” (quote Yann) 152-layer nets </a:t>
            </a:r>
          </a:p>
          <a:p>
            <a:endParaRPr lang="en-US" dirty="0"/>
          </a:p>
        </p:txBody>
      </p:sp>
      <p:pic>
        <p:nvPicPr>
          <p:cNvPr id="8" name="Picture 7" descr="Diagram&#10;&#10;Description automatically generated">
            <a:extLst>
              <a:ext uri="{FF2B5EF4-FFF2-40B4-BE49-F238E27FC236}">
                <a16:creationId xmlns:a16="http://schemas.microsoft.com/office/drawing/2014/main" id="{BD2D5B30-ED6A-72D2-B1F7-14E71A8333A0}"/>
              </a:ext>
            </a:extLst>
          </p:cNvPr>
          <p:cNvPicPr>
            <a:picLocks noChangeAspect="1"/>
          </p:cNvPicPr>
          <p:nvPr/>
        </p:nvPicPr>
        <p:blipFill>
          <a:blip r:embed="rId3"/>
          <a:stretch>
            <a:fillRect/>
          </a:stretch>
        </p:blipFill>
        <p:spPr>
          <a:xfrm>
            <a:off x="339046" y="2123904"/>
            <a:ext cx="4482957" cy="3961355"/>
          </a:xfrm>
          <a:prstGeom prst="rect">
            <a:avLst/>
          </a:prstGeom>
        </p:spPr>
      </p:pic>
      <p:pic>
        <p:nvPicPr>
          <p:cNvPr id="10" name="Picture 9" descr="Diagram&#10;&#10;Description automatically generated">
            <a:extLst>
              <a:ext uri="{FF2B5EF4-FFF2-40B4-BE49-F238E27FC236}">
                <a16:creationId xmlns:a16="http://schemas.microsoft.com/office/drawing/2014/main" id="{B75F84F2-736D-E3CE-6BD5-98ECEB816680}"/>
              </a:ext>
            </a:extLst>
          </p:cNvPr>
          <p:cNvPicPr>
            <a:picLocks noChangeAspect="1"/>
          </p:cNvPicPr>
          <p:nvPr/>
        </p:nvPicPr>
        <p:blipFill>
          <a:blip r:embed="rId4"/>
          <a:stretch>
            <a:fillRect/>
          </a:stretch>
        </p:blipFill>
        <p:spPr>
          <a:xfrm>
            <a:off x="4924903" y="1953126"/>
            <a:ext cx="6634269" cy="4289459"/>
          </a:xfrm>
          <a:prstGeom prst="rect">
            <a:avLst/>
          </a:prstGeom>
        </p:spPr>
      </p:pic>
      <p:sp>
        <p:nvSpPr>
          <p:cNvPr id="11" name="TextBox 10">
            <a:extLst>
              <a:ext uri="{FF2B5EF4-FFF2-40B4-BE49-F238E27FC236}">
                <a16:creationId xmlns:a16="http://schemas.microsoft.com/office/drawing/2014/main" id="{31E72E77-28D0-39A9-244A-11FDDAB7A7C9}"/>
              </a:ext>
            </a:extLst>
          </p:cNvPr>
          <p:cNvSpPr txBox="1"/>
          <p:nvPr/>
        </p:nvSpPr>
        <p:spPr>
          <a:xfrm>
            <a:off x="606175" y="6308208"/>
            <a:ext cx="7855099" cy="369332"/>
          </a:xfrm>
          <a:prstGeom prst="rect">
            <a:avLst/>
          </a:prstGeom>
          <a:noFill/>
        </p:spPr>
        <p:txBody>
          <a:bodyPr wrap="none" rtlCol="0">
            <a:spAutoFit/>
          </a:bodyPr>
          <a:lstStyle/>
          <a:p>
            <a:r>
              <a:rPr lang="en-US" dirty="0"/>
              <a:t>http://</a:t>
            </a:r>
            <a:r>
              <a:rPr lang="en-US" dirty="0" err="1"/>
              <a:t>kaiminghe.com</a:t>
            </a:r>
            <a:r>
              <a:rPr lang="en-US" dirty="0"/>
              <a:t>/ilsvrc15/ilsvrc2015_deep_residual_learning_kaiminghe.pdf</a:t>
            </a:r>
          </a:p>
        </p:txBody>
      </p:sp>
      <p:pic>
        <p:nvPicPr>
          <p:cNvPr id="13" name="Picture 12" descr="Graphical user interface, text&#10;&#10;Description automatically generated">
            <a:extLst>
              <a:ext uri="{FF2B5EF4-FFF2-40B4-BE49-F238E27FC236}">
                <a16:creationId xmlns:a16="http://schemas.microsoft.com/office/drawing/2014/main" id="{00FEC65A-7AB9-174C-D1B0-4263DFE8A17E}"/>
              </a:ext>
            </a:extLst>
          </p:cNvPr>
          <p:cNvPicPr>
            <a:picLocks noChangeAspect="1"/>
          </p:cNvPicPr>
          <p:nvPr/>
        </p:nvPicPr>
        <p:blipFill>
          <a:blip r:embed="rId5"/>
          <a:stretch>
            <a:fillRect/>
          </a:stretch>
        </p:blipFill>
        <p:spPr>
          <a:xfrm>
            <a:off x="8176592" y="1550456"/>
            <a:ext cx="3920632" cy="1351770"/>
          </a:xfrm>
          <a:prstGeom prst="rect">
            <a:avLst/>
          </a:prstGeom>
        </p:spPr>
      </p:pic>
    </p:spTree>
    <p:extLst>
      <p:ext uri="{BB962C8B-B14F-4D97-AF65-F5344CB8AC3E}">
        <p14:creationId xmlns:p14="http://schemas.microsoft.com/office/powerpoint/2010/main" val="17586488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B2BB5-18D1-C90D-97B3-84B390C4F002}"/>
              </a:ext>
            </a:extLst>
          </p:cNvPr>
          <p:cNvSpPr>
            <a:spLocks noGrp="1"/>
          </p:cNvSpPr>
          <p:nvPr>
            <p:ph type="title"/>
          </p:nvPr>
        </p:nvSpPr>
        <p:spPr>
          <a:xfrm>
            <a:off x="838200" y="365125"/>
            <a:ext cx="10515600" cy="562527"/>
          </a:xfrm>
        </p:spPr>
        <p:txBody>
          <a:bodyPr>
            <a:normAutofit fontScale="90000"/>
          </a:bodyPr>
          <a:lstStyle/>
          <a:p>
            <a:pPr algn="ctr"/>
            <a:r>
              <a:rPr lang="en-US" dirty="0" err="1"/>
              <a:t>ResNet</a:t>
            </a:r>
            <a:endParaRPr lang="en-US" dirty="0"/>
          </a:p>
        </p:txBody>
      </p:sp>
      <p:pic>
        <p:nvPicPr>
          <p:cNvPr id="5" name="Content Placeholder 4" descr="A picture containing electronics&#10;&#10;Description automatically generated">
            <a:extLst>
              <a:ext uri="{FF2B5EF4-FFF2-40B4-BE49-F238E27FC236}">
                <a16:creationId xmlns:a16="http://schemas.microsoft.com/office/drawing/2014/main" id="{CABB7953-7DE1-AB61-B329-C74E49778186}"/>
              </a:ext>
            </a:extLst>
          </p:cNvPr>
          <p:cNvPicPr>
            <a:picLocks noGrp="1" noChangeAspect="1"/>
          </p:cNvPicPr>
          <p:nvPr>
            <p:ph idx="1"/>
          </p:nvPr>
        </p:nvPicPr>
        <p:blipFill>
          <a:blip r:embed="rId2"/>
          <a:stretch>
            <a:fillRect/>
          </a:stretch>
        </p:blipFill>
        <p:spPr>
          <a:xfrm>
            <a:off x="9490281" y="98410"/>
            <a:ext cx="2145125" cy="6661179"/>
          </a:xfrm>
        </p:spPr>
      </p:pic>
      <p:sp>
        <p:nvSpPr>
          <p:cNvPr id="6" name="TextBox 5">
            <a:extLst>
              <a:ext uri="{FF2B5EF4-FFF2-40B4-BE49-F238E27FC236}">
                <a16:creationId xmlns:a16="http://schemas.microsoft.com/office/drawing/2014/main" id="{0E017A69-686E-2C05-2775-CBC796E04474}"/>
              </a:ext>
            </a:extLst>
          </p:cNvPr>
          <p:cNvSpPr txBox="1"/>
          <p:nvPr/>
        </p:nvSpPr>
        <p:spPr>
          <a:xfrm rot="5400000">
            <a:off x="11104452" y="1324270"/>
            <a:ext cx="1515736" cy="646331"/>
          </a:xfrm>
          <a:prstGeom prst="rect">
            <a:avLst/>
          </a:prstGeom>
          <a:noFill/>
        </p:spPr>
        <p:txBody>
          <a:bodyPr wrap="none" rtlCol="0">
            <a:spAutoFit/>
          </a:bodyPr>
          <a:lstStyle/>
          <a:p>
            <a:r>
              <a:rPr lang="en-US" sz="3600" dirty="0" err="1"/>
              <a:t>ResNet</a:t>
            </a:r>
            <a:endParaRPr lang="en-US" sz="3600" dirty="0"/>
          </a:p>
        </p:txBody>
      </p:sp>
      <p:sp>
        <p:nvSpPr>
          <p:cNvPr id="7" name="TextBox 6">
            <a:extLst>
              <a:ext uri="{FF2B5EF4-FFF2-40B4-BE49-F238E27FC236}">
                <a16:creationId xmlns:a16="http://schemas.microsoft.com/office/drawing/2014/main" id="{13834F94-677E-AC4E-458F-20E1A1B25700}"/>
              </a:ext>
            </a:extLst>
          </p:cNvPr>
          <p:cNvSpPr txBox="1"/>
          <p:nvPr/>
        </p:nvSpPr>
        <p:spPr>
          <a:xfrm rot="5400000">
            <a:off x="8325850" y="1545161"/>
            <a:ext cx="1881349" cy="646331"/>
          </a:xfrm>
          <a:prstGeom prst="rect">
            <a:avLst/>
          </a:prstGeom>
          <a:noFill/>
        </p:spPr>
        <p:txBody>
          <a:bodyPr wrap="none" rtlCol="0">
            <a:spAutoFit/>
          </a:bodyPr>
          <a:lstStyle/>
          <a:p>
            <a:r>
              <a:rPr lang="en-US" sz="3600" dirty="0"/>
              <a:t>Plain Net</a:t>
            </a:r>
          </a:p>
        </p:txBody>
      </p:sp>
      <p:sp>
        <p:nvSpPr>
          <p:cNvPr id="8" name="TextBox 7">
            <a:extLst>
              <a:ext uri="{FF2B5EF4-FFF2-40B4-BE49-F238E27FC236}">
                <a16:creationId xmlns:a16="http://schemas.microsoft.com/office/drawing/2014/main" id="{C2CFA6F9-4057-84B3-2877-092FA4318FA6}"/>
              </a:ext>
            </a:extLst>
          </p:cNvPr>
          <p:cNvSpPr txBox="1"/>
          <p:nvPr/>
        </p:nvSpPr>
        <p:spPr>
          <a:xfrm>
            <a:off x="652846" y="927652"/>
            <a:ext cx="4395178" cy="1815882"/>
          </a:xfrm>
          <a:prstGeom prst="rect">
            <a:avLst/>
          </a:prstGeom>
          <a:noFill/>
        </p:spPr>
        <p:txBody>
          <a:bodyPr wrap="none" rtlCol="0">
            <a:spAutoFit/>
          </a:bodyPr>
          <a:lstStyle/>
          <a:p>
            <a:pPr marL="342900" indent="-342900">
              <a:buFont typeface="Arial" panose="020B0604020202020204" pitchFamily="34" charset="0"/>
              <a:buChar char="•"/>
            </a:pPr>
            <a:r>
              <a:rPr lang="en-US" sz="2800" dirty="0"/>
              <a:t>Basic Design (VGG-style)</a:t>
            </a:r>
          </a:p>
          <a:p>
            <a:pPr marL="342900" indent="-342900">
              <a:buFont typeface="Arial" panose="020B0604020202020204" pitchFamily="34" charset="0"/>
              <a:buChar char="•"/>
            </a:pPr>
            <a:r>
              <a:rPr lang="en-US" sz="2800" dirty="0"/>
              <a:t>All 3 x 3 Conv</a:t>
            </a:r>
          </a:p>
          <a:p>
            <a:pPr marL="342900" indent="-342900">
              <a:buFont typeface="Arial" panose="020B0604020202020204" pitchFamily="34" charset="0"/>
              <a:buChar char="•"/>
            </a:pPr>
            <a:r>
              <a:rPr lang="en-US" sz="2800" dirty="0"/>
              <a:t>Spatial size/2=&gt; # filters x2</a:t>
            </a:r>
          </a:p>
          <a:p>
            <a:pPr marL="342900" indent="-342900">
              <a:buFont typeface="Arial" panose="020B0604020202020204" pitchFamily="34" charset="0"/>
              <a:buChar char="•"/>
            </a:pPr>
            <a:r>
              <a:rPr lang="en-US" sz="2800" dirty="0"/>
              <a:t>Simple design, just deep!</a:t>
            </a:r>
          </a:p>
        </p:txBody>
      </p:sp>
      <p:pic>
        <p:nvPicPr>
          <p:cNvPr id="10" name="Picture 9" descr="A picture containing chart&#10;&#10;Description automatically generated">
            <a:extLst>
              <a:ext uri="{FF2B5EF4-FFF2-40B4-BE49-F238E27FC236}">
                <a16:creationId xmlns:a16="http://schemas.microsoft.com/office/drawing/2014/main" id="{FB4161F4-0E05-FFB6-0F24-A16C10DACE36}"/>
              </a:ext>
            </a:extLst>
          </p:cNvPr>
          <p:cNvPicPr>
            <a:picLocks noChangeAspect="1"/>
          </p:cNvPicPr>
          <p:nvPr/>
        </p:nvPicPr>
        <p:blipFill>
          <a:blip r:embed="rId3"/>
          <a:stretch>
            <a:fillRect/>
          </a:stretch>
        </p:blipFill>
        <p:spPr>
          <a:xfrm>
            <a:off x="193899" y="2743534"/>
            <a:ext cx="9395791" cy="3648159"/>
          </a:xfrm>
          <a:prstGeom prst="rect">
            <a:avLst/>
          </a:prstGeom>
        </p:spPr>
      </p:pic>
      <p:sp>
        <p:nvSpPr>
          <p:cNvPr id="11" name="TextBox 10">
            <a:extLst>
              <a:ext uri="{FF2B5EF4-FFF2-40B4-BE49-F238E27FC236}">
                <a16:creationId xmlns:a16="http://schemas.microsoft.com/office/drawing/2014/main" id="{4311B20A-80D6-2A9B-9978-FEE8F849E606}"/>
              </a:ext>
            </a:extLst>
          </p:cNvPr>
          <p:cNvSpPr txBox="1"/>
          <p:nvPr/>
        </p:nvSpPr>
        <p:spPr>
          <a:xfrm>
            <a:off x="5609466" y="996187"/>
            <a:ext cx="2815066" cy="1384995"/>
          </a:xfrm>
          <a:prstGeom prst="rect">
            <a:avLst/>
          </a:prstGeom>
          <a:noFill/>
        </p:spPr>
        <p:txBody>
          <a:bodyPr wrap="none" rtlCol="0">
            <a:spAutoFit/>
          </a:bodyPr>
          <a:lstStyle/>
          <a:p>
            <a:pPr marL="342900" indent="-342900">
              <a:buFont typeface="Arial" panose="020B0604020202020204" pitchFamily="34" charset="0"/>
              <a:buChar char="•"/>
            </a:pPr>
            <a:r>
              <a:rPr lang="en-US" sz="2800" dirty="0"/>
              <a:t>No max pooling</a:t>
            </a:r>
          </a:p>
          <a:p>
            <a:pPr marL="342900" indent="-342900">
              <a:buFont typeface="Arial" panose="020B0604020202020204" pitchFamily="34" charset="0"/>
              <a:buChar char="•"/>
            </a:pPr>
            <a:r>
              <a:rPr lang="en-US" sz="2800" dirty="0"/>
              <a:t>No hidden fc</a:t>
            </a:r>
          </a:p>
          <a:p>
            <a:pPr marL="342900" indent="-342900">
              <a:buFont typeface="Arial" panose="020B0604020202020204" pitchFamily="34" charset="0"/>
              <a:buChar char="•"/>
            </a:pPr>
            <a:r>
              <a:rPr lang="en-US" sz="2800" dirty="0"/>
              <a:t>No dropout</a:t>
            </a:r>
          </a:p>
        </p:txBody>
      </p:sp>
      <p:sp>
        <p:nvSpPr>
          <p:cNvPr id="12" name="TextBox 11">
            <a:extLst>
              <a:ext uri="{FF2B5EF4-FFF2-40B4-BE49-F238E27FC236}">
                <a16:creationId xmlns:a16="http://schemas.microsoft.com/office/drawing/2014/main" id="{86C25F4E-6FD3-8119-6590-C04CC95A066F}"/>
              </a:ext>
            </a:extLst>
          </p:cNvPr>
          <p:cNvSpPr txBox="1"/>
          <p:nvPr/>
        </p:nvSpPr>
        <p:spPr>
          <a:xfrm>
            <a:off x="606175" y="6467234"/>
            <a:ext cx="7855099" cy="369332"/>
          </a:xfrm>
          <a:prstGeom prst="rect">
            <a:avLst/>
          </a:prstGeom>
          <a:noFill/>
        </p:spPr>
        <p:txBody>
          <a:bodyPr wrap="none" rtlCol="0">
            <a:spAutoFit/>
          </a:bodyPr>
          <a:lstStyle/>
          <a:p>
            <a:r>
              <a:rPr lang="en-US" dirty="0"/>
              <a:t>http://</a:t>
            </a:r>
            <a:r>
              <a:rPr lang="en-US" dirty="0" err="1"/>
              <a:t>kaiminghe.com</a:t>
            </a:r>
            <a:r>
              <a:rPr lang="en-US" dirty="0"/>
              <a:t>/ilsvrc15/ilsvrc2015_deep_residual_learning_kaiminghe.pdf</a:t>
            </a:r>
          </a:p>
        </p:txBody>
      </p:sp>
    </p:spTree>
    <p:extLst>
      <p:ext uri="{BB962C8B-B14F-4D97-AF65-F5344CB8AC3E}">
        <p14:creationId xmlns:p14="http://schemas.microsoft.com/office/powerpoint/2010/main" val="31125526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EB2A5-2F4E-62CF-EF0A-05E33DF95A4E}"/>
              </a:ext>
            </a:extLst>
          </p:cNvPr>
          <p:cNvSpPr>
            <a:spLocks noGrp="1"/>
          </p:cNvSpPr>
          <p:nvPr>
            <p:ph type="title"/>
          </p:nvPr>
        </p:nvSpPr>
        <p:spPr>
          <a:xfrm>
            <a:off x="838200" y="365126"/>
            <a:ext cx="10515600" cy="474096"/>
          </a:xfrm>
        </p:spPr>
        <p:txBody>
          <a:bodyPr>
            <a:normAutofit fontScale="90000"/>
          </a:bodyPr>
          <a:lstStyle/>
          <a:p>
            <a:pPr algn="ctr"/>
            <a:r>
              <a:rPr lang="en-US" dirty="0" err="1"/>
              <a:t>ResNet</a:t>
            </a:r>
            <a:endParaRPr lang="en-US" dirty="0"/>
          </a:p>
        </p:txBody>
      </p:sp>
      <p:pic>
        <p:nvPicPr>
          <p:cNvPr id="5" name="Content Placeholder 4" descr="Diagram&#10;&#10;Description automatically generated">
            <a:extLst>
              <a:ext uri="{FF2B5EF4-FFF2-40B4-BE49-F238E27FC236}">
                <a16:creationId xmlns:a16="http://schemas.microsoft.com/office/drawing/2014/main" id="{BE159C3B-F97B-F7C9-E908-91396D5ACC57}"/>
              </a:ext>
            </a:extLst>
          </p:cNvPr>
          <p:cNvPicPr>
            <a:picLocks noGrp="1" noChangeAspect="1"/>
          </p:cNvPicPr>
          <p:nvPr>
            <p:ph idx="1"/>
          </p:nvPr>
        </p:nvPicPr>
        <p:blipFill>
          <a:blip r:embed="rId2"/>
          <a:stretch>
            <a:fillRect/>
          </a:stretch>
        </p:blipFill>
        <p:spPr>
          <a:xfrm>
            <a:off x="100897" y="1378227"/>
            <a:ext cx="11990205" cy="4600796"/>
          </a:xfrm>
        </p:spPr>
      </p:pic>
      <p:sp>
        <p:nvSpPr>
          <p:cNvPr id="6" name="TextBox 5">
            <a:extLst>
              <a:ext uri="{FF2B5EF4-FFF2-40B4-BE49-F238E27FC236}">
                <a16:creationId xmlns:a16="http://schemas.microsoft.com/office/drawing/2014/main" id="{C21EE83F-5DE7-2CEB-D7CA-6955FB3FC1F5}"/>
              </a:ext>
            </a:extLst>
          </p:cNvPr>
          <p:cNvSpPr txBox="1"/>
          <p:nvPr/>
        </p:nvSpPr>
        <p:spPr>
          <a:xfrm>
            <a:off x="606175" y="6308208"/>
            <a:ext cx="7855099" cy="369332"/>
          </a:xfrm>
          <a:prstGeom prst="rect">
            <a:avLst/>
          </a:prstGeom>
          <a:noFill/>
        </p:spPr>
        <p:txBody>
          <a:bodyPr wrap="none" rtlCol="0">
            <a:spAutoFit/>
          </a:bodyPr>
          <a:lstStyle/>
          <a:p>
            <a:r>
              <a:rPr lang="en-US" dirty="0"/>
              <a:t>http://</a:t>
            </a:r>
            <a:r>
              <a:rPr lang="en-US" dirty="0" err="1"/>
              <a:t>kaiminghe.com</a:t>
            </a:r>
            <a:r>
              <a:rPr lang="en-US" dirty="0"/>
              <a:t>/ilsvrc15/ilsvrc2015_deep_residual_learning_kaiminghe.pdf</a:t>
            </a:r>
          </a:p>
        </p:txBody>
      </p:sp>
    </p:spTree>
    <p:extLst>
      <p:ext uri="{BB962C8B-B14F-4D97-AF65-F5344CB8AC3E}">
        <p14:creationId xmlns:p14="http://schemas.microsoft.com/office/powerpoint/2010/main" val="1692768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833EF-7E0E-7C8D-739F-44B141E2F5DF}"/>
              </a:ext>
            </a:extLst>
          </p:cNvPr>
          <p:cNvSpPr>
            <a:spLocks noGrp="1"/>
          </p:cNvSpPr>
          <p:nvPr>
            <p:ph type="title"/>
          </p:nvPr>
        </p:nvSpPr>
        <p:spPr/>
        <p:txBody>
          <a:bodyPr/>
          <a:lstStyle/>
          <a:p>
            <a:r>
              <a:rPr lang="en-US" dirty="0"/>
              <a:t>Why </a:t>
            </a:r>
            <a:r>
              <a:rPr lang="en-CA" dirty="0"/>
              <a:t>convolution operation</a:t>
            </a:r>
            <a:endParaRPr lang="en-US" dirty="0"/>
          </a:p>
        </p:txBody>
      </p:sp>
      <p:sp>
        <p:nvSpPr>
          <p:cNvPr id="3" name="Content Placeholder 2">
            <a:extLst>
              <a:ext uri="{FF2B5EF4-FFF2-40B4-BE49-F238E27FC236}">
                <a16:creationId xmlns:a16="http://schemas.microsoft.com/office/drawing/2014/main" id="{4D84854C-458B-2EE5-1D4A-82543A29B801}"/>
              </a:ext>
            </a:extLst>
          </p:cNvPr>
          <p:cNvSpPr>
            <a:spLocks noGrp="1"/>
          </p:cNvSpPr>
          <p:nvPr>
            <p:ph idx="1"/>
          </p:nvPr>
        </p:nvSpPr>
        <p:spPr/>
        <p:txBody>
          <a:bodyPr/>
          <a:lstStyle/>
          <a:p>
            <a:r>
              <a:rPr lang="en-CA" dirty="0"/>
              <a:t>For example: 1000 x 1000 pixel image with three RGB channels means that X will be 3 million dimensional. If the first hidden layer has 1000 hidden units, then the total number of weights for the matrix W1 will be a 1000 by 3 million-dimensional matrix.. </a:t>
            </a:r>
          </a:p>
          <a:p>
            <a:endParaRPr lang="en-US" dirty="0"/>
          </a:p>
        </p:txBody>
      </p:sp>
      <p:pic>
        <p:nvPicPr>
          <p:cNvPr id="6" name="Picture 5" descr="A screenshot of a computer&#10;&#10;Description automatically generated with low confidence">
            <a:extLst>
              <a:ext uri="{FF2B5EF4-FFF2-40B4-BE49-F238E27FC236}">
                <a16:creationId xmlns:a16="http://schemas.microsoft.com/office/drawing/2014/main" id="{8A325392-B75C-60C8-C91A-20077FC5921C}"/>
              </a:ext>
            </a:extLst>
          </p:cNvPr>
          <p:cNvPicPr>
            <a:picLocks noChangeAspect="1"/>
          </p:cNvPicPr>
          <p:nvPr/>
        </p:nvPicPr>
        <p:blipFill>
          <a:blip r:embed="rId3"/>
          <a:stretch>
            <a:fillRect/>
          </a:stretch>
        </p:blipFill>
        <p:spPr>
          <a:xfrm>
            <a:off x="856059" y="3810000"/>
            <a:ext cx="10479881" cy="1714500"/>
          </a:xfrm>
          <a:prstGeom prst="rect">
            <a:avLst/>
          </a:prstGeom>
        </p:spPr>
      </p:pic>
    </p:spTree>
    <p:extLst>
      <p:ext uri="{BB962C8B-B14F-4D97-AF65-F5344CB8AC3E}">
        <p14:creationId xmlns:p14="http://schemas.microsoft.com/office/powerpoint/2010/main" val="26145414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5F91E-AB53-E4C0-02B4-39FAB26A7D4C}"/>
              </a:ext>
            </a:extLst>
          </p:cNvPr>
          <p:cNvSpPr>
            <a:spLocks noGrp="1"/>
          </p:cNvSpPr>
          <p:nvPr>
            <p:ph type="title"/>
          </p:nvPr>
        </p:nvSpPr>
        <p:spPr>
          <a:xfrm>
            <a:off x="838200" y="365126"/>
            <a:ext cx="10515600" cy="774562"/>
          </a:xfrm>
        </p:spPr>
        <p:txBody>
          <a:bodyPr/>
          <a:lstStyle/>
          <a:p>
            <a:r>
              <a:rPr lang="en-US" dirty="0"/>
              <a:t>Why do residual networks work?</a:t>
            </a:r>
          </a:p>
        </p:txBody>
      </p:sp>
      <p:grpSp>
        <p:nvGrpSpPr>
          <p:cNvPr id="19" name="Group 18">
            <a:extLst>
              <a:ext uri="{FF2B5EF4-FFF2-40B4-BE49-F238E27FC236}">
                <a16:creationId xmlns:a16="http://schemas.microsoft.com/office/drawing/2014/main" id="{4A8082F7-E877-23A6-2B96-702A7D66FFC6}"/>
              </a:ext>
            </a:extLst>
          </p:cNvPr>
          <p:cNvGrpSpPr/>
          <p:nvPr/>
        </p:nvGrpSpPr>
        <p:grpSpPr>
          <a:xfrm>
            <a:off x="909680" y="1205212"/>
            <a:ext cx="4457055" cy="649335"/>
            <a:chOff x="909680" y="1126437"/>
            <a:chExt cx="4457055" cy="649335"/>
          </a:xfrm>
        </p:grpSpPr>
        <p:cxnSp>
          <p:nvCxnSpPr>
            <p:cNvPr id="5" name="Straight Arrow Connector 4">
              <a:extLst>
                <a:ext uri="{FF2B5EF4-FFF2-40B4-BE49-F238E27FC236}">
                  <a16:creationId xmlns:a16="http://schemas.microsoft.com/office/drawing/2014/main" id="{3EB1DAC5-EEFD-6D4E-05BC-0AED1C8122B6}"/>
                </a:ext>
              </a:extLst>
            </p:cNvPr>
            <p:cNvCxnSpPr/>
            <p:nvPr/>
          </p:nvCxnSpPr>
          <p:spPr>
            <a:xfrm>
              <a:off x="1497496" y="1484242"/>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2A3C5FF3-B633-2DBD-75AE-78B7FA62C74A}"/>
                </a:ext>
              </a:extLst>
            </p:cNvPr>
            <p:cNvSpPr/>
            <p:nvPr/>
          </p:nvSpPr>
          <p:spPr>
            <a:xfrm>
              <a:off x="2226365" y="1126437"/>
              <a:ext cx="1616765" cy="649335"/>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Big NN</a:t>
              </a:r>
            </a:p>
          </p:txBody>
        </p:sp>
        <p:cxnSp>
          <p:nvCxnSpPr>
            <p:cNvPr id="9" name="Straight Arrow Connector 8">
              <a:extLst>
                <a:ext uri="{FF2B5EF4-FFF2-40B4-BE49-F238E27FC236}">
                  <a16:creationId xmlns:a16="http://schemas.microsoft.com/office/drawing/2014/main" id="{329AF542-3365-1876-6FB1-E6C7F431FDD5}"/>
                </a:ext>
              </a:extLst>
            </p:cNvPr>
            <p:cNvCxnSpPr/>
            <p:nvPr/>
          </p:nvCxnSpPr>
          <p:spPr>
            <a:xfrm>
              <a:off x="3982279" y="1497495"/>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6396A0E-4D66-DF86-59F2-E4FBF07C48F3}"/>
                    </a:ext>
                  </a:extLst>
                </p:cNvPr>
                <p:cNvSpPr txBox="1"/>
                <p:nvPr/>
              </p:nvSpPr>
              <p:spPr>
                <a:xfrm>
                  <a:off x="4678020" y="1258776"/>
                  <a:ext cx="688715"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m:t>
                            </m:r>
                            <m:r>
                              <a:rPr lang="en-CA" sz="2400" b="0" i="1" smtClean="0">
                                <a:latin typeface="Cambria Math" panose="02040503050406030204" pitchFamily="18" charset="0"/>
                              </a:rPr>
                              <m:t>𝑙</m:t>
                            </m:r>
                            <m:r>
                              <a:rPr lang="en-CA" sz="2400" b="0" i="1" smtClean="0">
                                <a:latin typeface="Cambria Math" panose="02040503050406030204" pitchFamily="18" charset="0"/>
                              </a:rPr>
                              <m:t>]</m:t>
                            </m:r>
                          </m:sup>
                        </m:sSup>
                      </m:oMath>
                    </m:oMathPara>
                  </a14:m>
                  <a:endParaRPr lang="en-US" sz="2400" dirty="0"/>
                </a:p>
              </p:txBody>
            </p:sp>
          </mc:Choice>
          <mc:Fallback xmlns="">
            <p:sp>
              <p:nvSpPr>
                <p:cNvPr id="10" name="TextBox 9">
                  <a:extLst>
                    <a:ext uri="{FF2B5EF4-FFF2-40B4-BE49-F238E27FC236}">
                      <a16:creationId xmlns:a16="http://schemas.microsoft.com/office/drawing/2014/main" id="{B6396A0E-4D66-DF86-59F2-E4FBF07C48F3}"/>
                    </a:ext>
                  </a:extLst>
                </p:cNvPr>
                <p:cNvSpPr txBox="1">
                  <a:spLocks noRot="1" noChangeAspect="1" noMove="1" noResize="1" noEditPoints="1" noAdjustHandles="1" noChangeArrowheads="1" noChangeShapeType="1" noTextEdit="1"/>
                </p:cNvSpPr>
                <p:nvPr/>
              </p:nvSpPr>
              <p:spPr>
                <a:xfrm>
                  <a:off x="4678020" y="1258776"/>
                  <a:ext cx="688715" cy="477438"/>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24F4244-FCE4-5AA6-64DF-C483E6D7A61E}"/>
                    </a:ext>
                  </a:extLst>
                </p:cNvPr>
                <p:cNvSpPr txBox="1"/>
                <p:nvPr/>
              </p:nvSpPr>
              <p:spPr>
                <a:xfrm>
                  <a:off x="909680" y="1189494"/>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𝑥</m:t>
                        </m:r>
                      </m:oMath>
                    </m:oMathPara>
                  </a14:m>
                  <a:endParaRPr lang="en-US" sz="2800" dirty="0"/>
                </a:p>
              </p:txBody>
            </p:sp>
          </mc:Choice>
          <mc:Fallback xmlns="">
            <p:sp>
              <p:nvSpPr>
                <p:cNvPr id="11" name="TextBox 10">
                  <a:extLst>
                    <a:ext uri="{FF2B5EF4-FFF2-40B4-BE49-F238E27FC236}">
                      <a16:creationId xmlns:a16="http://schemas.microsoft.com/office/drawing/2014/main" id="{A24F4244-FCE4-5AA6-64DF-C483E6D7A61E}"/>
                    </a:ext>
                  </a:extLst>
                </p:cNvPr>
                <p:cNvSpPr txBox="1">
                  <a:spLocks noRot="1" noChangeAspect="1" noMove="1" noResize="1" noEditPoints="1" noAdjustHandles="1" noChangeArrowheads="1" noChangeShapeType="1" noTextEdit="1"/>
                </p:cNvSpPr>
                <p:nvPr/>
              </p:nvSpPr>
              <p:spPr>
                <a:xfrm>
                  <a:off x="909680" y="1189494"/>
                  <a:ext cx="468077" cy="523220"/>
                </a:xfrm>
                <a:prstGeom prst="rect">
                  <a:avLst/>
                </a:prstGeom>
                <a:blipFill>
                  <a:blip r:embed="rId4"/>
                  <a:stretch>
                    <a:fillRect/>
                  </a:stretch>
                </a:blipFill>
              </p:spPr>
              <p:txBody>
                <a:bodyPr/>
                <a:lstStyle/>
                <a:p>
                  <a:r>
                    <a:rPr lang="en-US">
                      <a:noFill/>
                    </a:rPr>
                    <a:t> </a:t>
                  </a:r>
                </a:p>
              </p:txBody>
            </p:sp>
          </mc:Fallback>
        </mc:AlternateContent>
      </p:grpSp>
      <p:cxnSp>
        <p:nvCxnSpPr>
          <p:cNvPr id="14" name="Straight Arrow Connector 13">
            <a:extLst>
              <a:ext uri="{FF2B5EF4-FFF2-40B4-BE49-F238E27FC236}">
                <a16:creationId xmlns:a16="http://schemas.microsoft.com/office/drawing/2014/main" id="{DD909072-1927-C095-66E7-F10E56217F8F}"/>
              </a:ext>
            </a:extLst>
          </p:cNvPr>
          <p:cNvCxnSpPr/>
          <p:nvPr/>
        </p:nvCxnSpPr>
        <p:spPr>
          <a:xfrm>
            <a:off x="1497496" y="3137470"/>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639F689-C981-60CA-50EB-6403A6E96B54}"/>
              </a:ext>
            </a:extLst>
          </p:cNvPr>
          <p:cNvSpPr/>
          <p:nvPr/>
        </p:nvSpPr>
        <p:spPr>
          <a:xfrm>
            <a:off x="2226365" y="2779665"/>
            <a:ext cx="1616765" cy="649335"/>
          </a:xfrm>
          <a:prstGeom prst="rect">
            <a:avLst/>
          </a:prstGeom>
          <a:solidFill>
            <a:schemeClr val="accent1">
              <a:alpha val="2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Big NN</a:t>
            </a:r>
          </a:p>
        </p:txBody>
      </p:sp>
      <p:cxnSp>
        <p:nvCxnSpPr>
          <p:cNvPr id="16" name="Straight Arrow Connector 15">
            <a:extLst>
              <a:ext uri="{FF2B5EF4-FFF2-40B4-BE49-F238E27FC236}">
                <a16:creationId xmlns:a16="http://schemas.microsoft.com/office/drawing/2014/main" id="{7B857091-ABE2-DC8E-8AAC-8842DF39EF5A}"/>
              </a:ext>
            </a:extLst>
          </p:cNvPr>
          <p:cNvCxnSpPr/>
          <p:nvPr/>
        </p:nvCxnSpPr>
        <p:spPr>
          <a:xfrm>
            <a:off x="3982279" y="3150723"/>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E012FDD-B75A-2790-1FD8-6E5A7EA8F7B4}"/>
                  </a:ext>
                </a:extLst>
              </p:cNvPr>
              <p:cNvSpPr txBox="1"/>
              <p:nvPr/>
            </p:nvSpPr>
            <p:spPr>
              <a:xfrm>
                <a:off x="3998646" y="2604003"/>
                <a:ext cx="688715"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m:t>
                          </m:r>
                          <m:r>
                            <a:rPr lang="en-CA" sz="2400" b="0" i="1" smtClean="0">
                              <a:latin typeface="Cambria Math" panose="02040503050406030204" pitchFamily="18" charset="0"/>
                            </a:rPr>
                            <m:t>𝑙</m:t>
                          </m:r>
                          <m:r>
                            <a:rPr lang="en-CA" sz="2400" b="0" i="1" smtClean="0">
                              <a:latin typeface="Cambria Math" panose="02040503050406030204" pitchFamily="18" charset="0"/>
                            </a:rPr>
                            <m:t>]</m:t>
                          </m:r>
                        </m:sup>
                      </m:sSup>
                    </m:oMath>
                  </m:oMathPara>
                </a14:m>
                <a:endParaRPr lang="en-US" sz="2400" dirty="0"/>
              </a:p>
            </p:txBody>
          </p:sp>
        </mc:Choice>
        <mc:Fallback xmlns="">
          <p:sp>
            <p:nvSpPr>
              <p:cNvPr id="17" name="TextBox 16">
                <a:extLst>
                  <a:ext uri="{FF2B5EF4-FFF2-40B4-BE49-F238E27FC236}">
                    <a16:creationId xmlns:a16="http://schemas.microsoft.com/office/drawing/2014/main" id="{CE012FDD-B75A-2790-1FD8-6E5A7EA8F7B4}"/>
                  </a:ext>
                </a:extLst>
              </p:cNvPr>
              <p:cNvSpPr txBox="1">
                <a:spLocks noRot="1" noChangeAspect="1" noMove="1" noResize="1" noEditPoints="1" noAdjustHandles="1" noChangeArrowheads="1" noChangeShapeType="1" noTextEdit="1"/>
              </p:cNvSpPr>
              <p:nvPr/>
            </p:nvSpPr>
            <p:spPr>
              <a:xfrm>
                <a:off x="3998646" y="2604003"/>
                <a:ext cx="688715" cy="477438"/>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8660E85-E032-9479-1860-D48888DF71C1}"/>
                  </a:ext>
                </a:extLst>
              </p:cNvPr>
              <p:cNvSpPr txBox="1"/>
              <p:nvPr/>
            </p:nvSpPr>
            <p:spPr>
              <a:xfrm>
                <a:off x="909680" y="2842722"/>
                <a:ext cx="468077" cy="52322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𝑥</m:t>
                      </m:r>
                    </m:oMath>
                  </m:oMathPara>
                </a14:m>
                <a:endParaRPr lang="en-US" sz="2800" dirty="0"/>
              </a:p>
            </p:txBody>
          </p:sp>
        </mc:Choice>
        <mc:Fallback xmlns="">
          <p:sp>
            <p:nvSpPr>
              <p:cNvPr id="18" name="TextBox 17">
                <a:extLst>
                  <a:ext uri="{FF2B5EF4-FFF2-40B4-BE49-F238E27FC236}">
                    <a16:creationId xmlns:a16="http://schemas.microsoft.com/office/drawing/2014/main" id="{28660E85-E032-9479-1860-D48888DF71C1}"/>
                  </a:ext>
                </a:extLst>
              </p:cNvPr>
              <p:cNvSpPr txBox="1">
                <a:spLocks noRot="1" noChangeAspect="1" noMove="1" noResize="1" noEditPoints="1" noAdjustHandles="1" noChangeArrowheads="1" noChangeShapeType="1" noTextEdit="1"/>
              </p:cNvSpPr>
              <p:nvPr/>
            </p:nvSpPr>
            <p:spPr>
              <a:xfrm>
                <a:off x="909680" y="2842722"/>
                <a:ext cx="468077" cy="523220"/>
              </a:xfrm>
              <a:prstGeom prst="rect">
                <a:avLst/>
              </a:prstGeom>
              <a:blipFill>
                <a:blip r:embed="rId6"/>
                <a:stretch>
                  <a:fillRect/>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28468DF9-0427-B2FD-D822-9FE57E86FB6D}"/>
              </a:ext>
            </a:extLst>
          </p:cNvPr>
          <p:cNvCxnSpPr/>
          <p:nvPr/>
        </p:nvCxnSpPr>
        <p:spPr>
          <a:xfrm>
            <a:off x="5398678" y="3180558"/>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7B945595-303A-1A7C-FBAA-8CADBBBDC915}"/>
              </a:ext>
            </a:extLst>
          </p:cNvPr>
          <p:cNvGrpSpPr/>
          <p:nvPr/>
        </p:nvGrpSpPr>
        <p:grpSpPr>
          <a:xfrm>
            <a:off x="4842877" y="2010768"/>
            <a:ext cx="463826" cy="2141345"/>
            <a:chOff x="10402957" y="1433195"/>
            <a:chExt cx="463826" cy="2141345"/>
          </a:xfrm>
        </p:grpSpPr>
        <p:sp>
          <p:nvSpPr>
            <p:cNvPr id="25" name="Frame 24">
              <a:extLst>
                <a:ext uri="{FF2B5EF4-FFF2-40B4-BE49-F238E27FC236}">
                  <a16:creationId xmlns:a16="http://schemas.microsoft.com/office/drawing/2014/main" id="{7CB6AA1F-6F23-13F9-4599-A1F507B5B07A}"/>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Oval 25">
              <a:extLst>
                <a:ext uri="{FF2B5EF4-FFF2-40B4-BE49-F238E27FC236}">
                  <a16:creationId xmlns:a16="http://schemas.microsoft.com/office/drawing/2014/main" id="{0F5D6634-24FF-D4EC-22DB-0F979257C137}"/>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AE14F572-DD11-362E-AAAA-923916A6F7CC}"/>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9113BDE9-8447-A426-4428-7E2837ACE61E}"/>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 name="Group 28">
            <a:extLst>
              <a:ext uri="{FF2B5EF4-FFF2-40B4-BE49-F238E27FC236}">
                <a16:creationId xmlns:a16="http://schemas.microsoft.com/office/drawing/2014/main" id="{0E3DAD01-83A4-DAA7-7D93-8D4E40568CCE}"/>
              </a:ext>
            </a:extLst>
          </p:cNvPr>
          <p:cNvGrpSpPr/>
          <p:nvPr/>
        </p:nvGrpSpPr>
        <p:grpSpPr>
          <a:xfrm>
            <a:off x="6127544" y="1984261"/>
            <a:ext cx="463826" cy="2141345"/>
            <a:chOff x="10402957" y="1433195"/>
            <a:chExt cx="463826" cy="2141345"/>
          </a:xfrm>
        </p:grpSpPr>
        <p:sp>
          <p:nvSpPr>
            <p:cNvPr id="30" name="Frame 29">
              <a:extLst>
                <a:ext uri="{FF2B5EF4-FFF2-40B4-BE49-F238E27FC236}">
                  <a16:creationId xmlns:a16="http://schemas.microsoft.com/office/drawing/2014/main" id="{4DC5B6AF-809E-4E8E-5284-75194EB8DD9A}"/>
                </a:ext>
              </a:extLst>
            </p:cNvPr>
            <p:cNvSpPr/>
            <p:nvPr/>
          </p:nvSpPr>
          <p:spPr>
            <a:xfrm>
              <a:off x="10402957" y="1433195"/>
              <a:ext cx="463826" cy="2141345"/>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1" name="Oval 30">
              <a:extLst>
                <a:ext uri="{FF2B5EF4-FFF2-40B4-BE49-F238E27FC236}">
                  <a16:creationId xmlns:a16="http://schemas.microsoft.com/office/drawing/2014/main" id="{2220867A-9CAA-11FF-3853-0DB48C62CF15}"/>
                </a:ext>
              </a:extLst>
            </p:cNvPr>
            <p:cNvSpPr/>
            <p:nvPr/>
          </p:nvSpPr>
          <p:spPr>
            <a:xfrm>
              <a:off x="10535571" y="1659635"/>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664D29B3-590C-B19E-0FFA-D99318F50348}"/>
                </a:ext>
              </a:extLst>
            </p:cNvPr>
            <p:cNvSpPr/>
            <p:nvPr/>
          </p:nvSpPr>
          <p:spPr>
            <a:xfrm>
              <a:off x="10535571" y="2988023"/>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FABFF3E6-91F1-B0EA-06BD-ABCC7F2D0035}"/>
                </a:ext>
              </a:extLst>
            </p:cNvPr>
            <p:cNvSpPr/>
            <p:nvPr/>
          </p:nvSpPr>
          <p:spPr>
            <a:xfrm>
              <a:off x="10535571" y="2134899"/>
              <a:ext cx="230336" cy="23522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B9659C1-0659-39DF-20AE-8DADBF2E919C}"/>
                  </a:ext>
                </a:extLst>
              </p:cNvPr>
              <p:cNvSpPr txBox="1"/>
              <p:nvPr/>
            </p:nvSpPr>
            <p:spPr>
              <a:xfrm>
                <a:off x="6262475" y="3054933"/>
                <a:ext cx="193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4" name="TextBox 33">
                <a:extLst>
                  <a:ext uri="{FF2B5EF4-FFF2-40B4-BE49-F238E27FC236}">
                    <a16:creationId xmlns:a16="http://schemas.microsoft.com/office/drawing/2014/main" id="{FB9659C1-0659-39DF-20AE-8DADBF2E919C}"/>
                  </a:ext>
                </a:extLst>
              </p:cNvPr>
              <p:cNvSpPr txBox="1">
                <a:spLocks noRot="1" noChangeAspect="1" noMove="1" noResize="1" noEditPoints="1" noAdjustHandles="1" noChangeArrowheads="1" noChangeShapeType="1" noTextEdit="1"/>
              </p:cNvSpPr>
              <p:nvPr/>
            </p:nvSpPr>
            <p:spPr>
              <a:xfrm>
                <a:off x="6262475" y="3054933"/>
                <a:ext cx="193964" cy="430887"/>
              </a:xfrm>
              <a:prstGeom prst="rect">
                <a:avLst/>
              </a:prstGeom>
              <a:blipFill>
                <a:blip r:embed="rId7"/>
                <a:stretch>
                  <a:fillRect l="-29412" r="-35294" b="-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5764B767-9E89-3DCA-86E8-99C827CA1087}"/>
                  </a:ext>
                </a:extLst>
              </p:cNvPr>
              <p:cNvSpPr txBox="1"/>
              <p:nvPr/>
            </p:nvSpPr>
            <p:spPr>
              <a:xfrm>
                <a:off x="5011863" y="3108202"/>
                <a:ext cx="193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35" name="TextBox 34">
                <a:extLst>
                  <a:ext uri="{FF2B5EF4-FFF2-40B4-BE49-F238E27FC236}">
                    <a16:creationId xmlns:a16="http://schemas.microsoft.com/office/drawing/2014/main" id="{5764B767-9E89-3DCA-86E8-99C827CA1087}"/>
                  </a:ext>
                </a:extLst>
              </p:cNvPr>
              <p:cNvSpPr txBox="1">
                <a:spLocks noRot="1" noChangeAspect="1" noMove="1" noResize="1" noEditPoints="1" noAdjustHandles="1" noChangeArrowheads="1" noChangeShapeType="1" noTextEdit="1"/>
              </p:cNvSpPr>
              <p:nvPr/>
            </p:nvSpPr>
            <p:spPr>
              <a:xfrm>
                <a:off x="5011863" y="3108202"/>
                <a:ext cx="193964" cy="430887"/>
              </a:xfrm>
              <a:prstGeom prst="rect">
                <a:avLst/>
              </a:prstGeom>
              <a:blipFill>
                <a:blip r:embed="rId8"/>
                <a:stretch>
                  <a:fillRect l="-37500" r="-37500" b="-2857"/>
                </a:stretch>
              </a:blipFill>
            </p:spPr>
            <p:txBody>
              <a:bodyPr/>
              <a:lstStyle/>
              <a:p>
                <a:r>
                  <a:rPr lang="en-US">
                    <a:noFill/>
                  </a:rPr>
                  <a:t> </a:t>
                </a:r>
              </a:p>
            </p:txBody>
          </p:sp>
        </mc:Fallback>
      </mc:AlternateContent>
      <p:cxnSp>
        <p:nvCxnSpPr>
          <p:cNvPr id="36" name="Straight Arrow Connector 35">
            <a:extLst>
              <a:ext uri="{FF2B5EF4-FFF2-40B4-BE49-F238E27FC236}">
                <a16:creationId xmlns:a16="http://schemas.microsoft.com/office/drawing/2014/main" id="{8DF5CA1F-B963-710B-A52C-09A5EB6443B8}"/>
              </a:ext>
            </a:extLst>
          </p:cNvPr>
          <p:cNvCxnSpPr/>
          <p:nvPr/>
        </p:nvCxnSpPr>
        <p:spPr>
          <a:xfrm>
            <a:off x="6796783" y="3144133"/>
            <a:ext cx="60960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2DCBE9F4-CA93-8286-243D-C96FB64ED949}"/>
                  </a:ext>
                </a:extLst>
              </p:cNvPr>
              <p:cNvSpPr txBox="1"/>
              <p:nvPr/>
            </p:nvSpPr>
            <p:spPr>
              <a:xfrm>
                <a:off x="7611799" y="2830084"/>
                <a:ext cx="982064" cy="4774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latin typeface="Cambria Math" panose="02040503050406030204" pitchFamily="18" charset="0"/>
                            </a:rPr>
                          </m:ctrlPr>
                        </m:sSupPr>
                        <m:e>
                          <m:r>
                            <a:rPr lang="en-CA" sz="2400" b="0" i="1" smtClean="0">
                              <a:latin typeface="Cambria Math" panose="02040503050406030204" pitchFamily="18" charset="0"/>
                            </a:rPr>
                            <m:t>𝑎</m:t>
                          </m:r>
                        </m:e>
                        <m:sup>
                          <m:r>
                            <a:rPr lang="en-CA" sz="2400" b="0" i="1" smtClean="0">
                              <a:latin typeface="Cambria Math" panose="02040503050406030204" pitchFamily="18" charset="0"/>
                            </a:rPr>
                            <m:t>[</m:t>
                          </m:r>
                          <m:r>
                            <a:rPr lang="en-CA" sz="2400" b="0" i="1" smtClean="0">
                              <a:latin typeface="Cambria Math" panose="02040503050406030204" pitchFamily="18" charset="0"/>
                            </a:rPr>
                            <m:t>𝑙</m:t>
                          </m:r>
                          <m:r>
                            <a:rPr lang="en-CA" sz="2400" b="0" i="1" smtClean="0">
                              <a:latin typeface="Cambria Math" panose="02040503050406030204" pitchFamily="18" charset="0"/>
                            </a:rPr>
                            <m:t>+2]</m:t>
                          </m:r>
                        </m:sup>
                      </m:sSup>
                    </m:oMath>
                  </m:oMathPara>
                </a14:m>
                <a:endParaRPr lang="en-US" sz="2400" dirty="0"/>
              </a:p>
            </p:txBody>
          </p:sp>
        </mc:Choice>
        <mc:Fallback xmlns="">
          <p:sp>
            <p:nvSpPr>
              <p:cNvPr id="37" name="TextBox 36">
                <a:extLst>
                  <a:ext uri="{FF2B5EF4-FFF2-40B4-BE49-F238E27FC236}">
                    <a16:creationId xmlns:a16="http://schemas.microsoft.com/office/drawing/2014/main" id="{2DCBE9F4-CA93-8286-243D-C96FB64ED949}"/>
                  </a:ext>
                </a:extLst>
              </p:cNvPr>
              <p:cNvSpPr txBox="1">
                <a:spLocks noRot="1" noChangeAspect="1" noMove="1" noResize="1" noEditPoints="1" noAdjustHandles="1" noChangeArrowheads="1" noChangeShapeType="1" noTextEdit="1"/>
              </p:cNvSpPr>
              <p:nvPr/>
            </p:nvSpPr>
            <p:spPr>
              <a:xfrm>
                <a:off x="7611799" y="2830084"/>
                <a:ext cx="982064" cy="47743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1EC4636A-1415-21DC-C5D6-26115122E02B}"/>
                  </a:ext>
                </a:extLst>
              </p:cNvPr>
              <p:cNvSpPr txBox="1"/>
              <p:nvPr/>
            </p:nvSpPr>
            <p:spPr>
              <a:xfrm>
                <a:off x="838200" y="4513741"/>
                <a:ext cx="9559540" cy="1531894"/>
              </a:xfrm>
              <a:prstGeom prst="rect">
                <a:avLst/>
              </a:prstGeom>
              <a:noFill/>
            </p:spPr>
            <p:txBody>
              <a:bodyPr wrap="none" rtlCol="0">
                <a:spAutoFit/>
              </a:bodyPr>
              <a:lstStyle/>
              <a:p>
                <a:r>
                  <a:rPr lang="en-US" sz="2800" dirty="0"/>
                  <a:t>ReLU will make </a:t>
                </a:r>
                <a14:m>
                  <m:oMath xmlns:m="http://schemas.openxmlformats.org/officeDocument/2006/math">
                    <m:sSup>
                      <m:sSupPr>
                        <m:ctrlPr>
                          <a:rPr lang="en-US" sz="2800" i="1" smtClean="0">
                            <a:latin typeface="Cambria Math" panose="02040503050406030204" pitchFamily="18" charset="0"/>
                          </a:rPr>
                        </m:ctrlPr>
                      </m:sSupPr>
                      <m:e>
                        <m:r>
                          <a:rPr lang="en-CA" sz="2800" b="0" i="1" smtClean="0">
                            <a:latin typeface="Cambria Math" panose="02040503050406030204" pitchFamily="18" charset="0"/>
                          </a:rPr>
                          <m:t>𝑎</m:t>
                        </m:r>
                      </m:e>
                      <m:sup>
                        <m:r>
                          <a:rPr lang="en-CA" sz="2800" b="0" i="1" smtClean="0">
                            <a:latin typeface="Cambria Math" panose="02040503050406030204" pitchFamily="18" charset="0"/>
                          </a:rPr>
                          <m:t>[</m:t>
                        </m:r>
                        <m:r>
                          <a:rPr lang="en-CA" sz="2800" b="0" i="1" smtClean="0">
                            <a:latin typeface="Cambria Math" panose="02040503050406030204" pitchFamily="18" charset="0"/>
                          </a:rPr>
                          <m:t>𝑙</m:t>
                        </m:r>
                        <m:r>
                          <a:rPr lang="en-CA" sz="2800" b="0" i="1" smtClean="0">
                            <a:latin typeface="Cambria Math" panose="02040503050406030204" pitchFamily="18" charset="0"/>
                          </a:rPr>
                          <m:t>]</m:t>
                        </m:r>
                      </m:sup>
                    </m:sSup>
                    <m:r>
                      <a:rPr lang="en-US" sz="2800" i="1" smtClean="0">
                        <a:latin typeface="Cambria Math" panose="02040503050406030204" pitchFamily="18" charset="0"/>
                        <a:ea typeface="Cambria Math" panose="02040503050406030204" pitchFamily="18" charset="0"/>
                      </a:rPr>
                      <m:t>≥</m:t>
                    </m:r>
                    <m:r>
                      <a:rPr lang="en-CA" sz="2800" b="0" i="1" smtClean="0">
                        <a:latin typeface="Cambria Math" panose="02040503050406030204" pitchFamily="18" charset="0"/>
                        <a:ea typeface="Cambria Math" panose="02040503050406030204" pitchFamily="18" charset="0"/>
                      </a:rPr>
                      <m:t>0,</m:t>
                    </m:r>
                  </m:oMath>
                </a14:m>
                <a:endParaRPr lang="en-US" sz="2800" dirty="0"/>
              </a:p>
              <a:p>
                <a:pPr/>
                <a14:m>
                  <m:oMathPara xmlns:m="http://schemas.openxmlformats.org/officeDocument/2006/math">
                    <m:oMathParaPr>
                      <m:jc m:val="centerGroup"/>
                    </m:oMathParaPr>
                    <m:oMath xmlns:m="http://schemas.openxmlformats.org/officeDocument/2006/math">
                      <m:sSup>
                        <m:sSupPr>
                          <m:ctrlPr>
                            <a:rPr lang="en-US" sz="2800" i="1">
                              <a:latin typeface="Cambria Math" panose="02040503050406030204" pitchFamily="18" charset="0"/>
                            </a:rPr>
                          </m:ctrlPr>
                        </m:sSupPr>
                        <m:e>
                          <m:r>
                            <a:rPr lang="en-CA" sz="2800" i="1">
                              <a:latin typeface="Cambria Math" panose="02040503050406030204" pitchFamily="18" charset="0"/>
                            </a:rPr>
                            <m:t>𝑎</m:t>
                          </m:r>
                        </m:e>
                        <m:sup>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𝑙</m:t>
                              </m:r>
                              <m:r>
                                <a:rPr lang="en-CA" sz="2800" b="0" i="1" smtClean="0">
                                  <a:latin typeface="Cambria Math" panose="02040503050406030204" pitchFamily="18" charset="0"/>
                                </a:rPr>
                                <m:t>+2</m:t>
                              </m:r>
                            </m:e>
                          </m:d>
                        </m:sup>
                      </m:sSup>
                      <m:r>
                        <a:rPr lang="en-CA" sz="2800" i="1">
                          <a:latin typeface="Cambria Math" panose="02040503050406030204" pitchFamily="18" charset="0"/>
                        </a:rPr>
                        <m:t>=</m:t>
                      </m:r>
                      <m:r>
                        <a:rPr lang="en-CA" sz="2800" i="1">
                          <a:latin typeface="Cambria Math" panose="02040503050406030204" pitchFamily="18" charset="0"/>
                        </a:rPr>
                        <m:t>𝑔</m:t>
                      </m:r>
                      <m:d>
                        <m:dPr>
                          <m:ctrlPr>
                            <a:rPr lang="en-CA" sz="2800" i="1">
                              <a:latin typeface="Cambria Math" panose="02040503050406030204" pitchFamily="18" charset="0"/>
                            </a:rPr>
                          </m:ctrlPr>
                        </m:dPr>
                        <m:e>
                          <m:sSup>
                            <m:sSupPr>
                              <m:ctrlPr>
                                <a:rPr lang="en-US" sz="2800" i="1">
                                  <a:latin typeface="Cambria Math" panose="02040503050406030204" pitchFamily="18" charset="0"/>
                                </a:rPr>
                              </m:ctrlPr>
                            </m:sSupPr>
                            <m:e>
                              <m:r>
                                <a:rPr lang="en-CA" sz="2800" i="1">
                                  <a:latin typeface="Cambria Math" panose="02040503050406030204" pitchFamily="18" charset="0"/>
                                </a:rPr>
                                <m:t>𝑧</m:t>
                              </m:r>
                            </m:e>
                            <m:sup>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𝑙</m:t>
                                  </m:r>
                                  <m:r>
                                    <a:rPr lang="en-CA" sz="2800" i="1">
                                      <a:latin typeface="Cambria Math" panose="02040503050406030204" pitchFamily="18" charset="0"/>
                                    </a:rPr>
                                    <m:t>+1</m:t>
                                  </m:r>
                                </m:e>
                              </m:d>
                            </m:sup>
                          </m:sSup>
                          <m:r>
                            <a:rPr lang="en-CA" sz="2800" i="1">
                              <a:latin typeface="Cambria Math" panose="02040503050406030204" pitchFamily="18" charset="0"/>
                            </a:rPr>
                            <m:t>+</m:t>
                          </m:r>
                          <m:sSup>
                            <m:sSupPr>
                              <m:ctrlPr>
                                <a:rPr lang="en-US" sz="2800" i="1">
                                  <a:latin typeface="Cambria Math" panose="02040503050406030204" pitchFamily="18" charset="0"/>
                                </a:rPr>
                              </m:ctrlPr>
                            </m:sSupPr>
                            <m:e>
                              <m:r>
                                <a:rPr lang="en-CA" sz="2800" i="1">
                                  <a:latin typeface="Cambria Math" panose="02040503050406030204" pitchFamily="18" charset="0"/>
                                </a:rPr>
                                <m:t>𝑎</m:t>
                              </m:r>
                            </m:e>
                            <m:sup>
                              <m:d>
                                <m:dPr>
                                  <m:begChr m:val="["/>
                                  <m:endChr m:val="]"/>
                                  <m:ctrlPr>
                                    <a:rPr lang="en-CA" sz="2800" i="1">
                                      <a:latin typeface="Cambria Math" panose="02040503050406030204" pitchFamily="18" charset="0"/>
                                    </a:rPr>
                                  </m:ctrlPr>
                                </m:dPr>
                                <m:e>
                                  <m:r>
                                    <a:rPr lang="en-CA" sz="2800" i="1">
                                      <a:latin typeface="Cambria Math" panose="02040503050406030204" pitchFamily="18" charset="0"/>
                                    </a:rPr>
                                    <m:t>𝑙</m:t>
                                  </m:r>
                                </m:e>
                              </m:d>
                            </m:sup>
                          </m:sSup>
                        </m:e>
                      </m:d>
                      <m:r>
                        <a:rPr lang="en-CA" sz="2800" b="0" i="1" smtClean="0">
                          <a:latin typeface="Cambria Math" panose="02040503050406030204" pitchFamily="18" charset="0"/>
                        </a:rPr>
                        <m:t>=</m:t>
                      </m:r>
                      <m:r>
                        <a:rPr lang="en-CA" sz="2800" b="0" i="1" smtClean="0">
                          <a:latin typeface="Cambria Math" panose="02040503050406030204" pitchFamily="18" charset="0"/>
                        </a:rPr>
                        <m:t>𝑔</m:t>
                      </m:r>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r>
                                    <a:rPr lang="en-CA" sz="2800" b="0" i="1" smtClean="0">
                                      <a:latin typeface="Cambria Math" panose="02040503050406030204" pitchFamily="18" charset="0"/>
                                    </a:rPr>
                                    <m:t>+1</m:t>
                                  </m:r>
                                </m:e>
                              </m:d>
                            </m:sup>
                          </m:sSup>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r>
                                    <a:rPr lang="en-CA" sz="2800" b="0" i="1" smtClean="0">
                                      <a:latin typeface="Cambria Math" panose="02040503050406030204" pitchFamily="18" charset="0"/>
                                    </a:rPr>
                                    <m:t>+1</m:t>
                                  </m:r>
                                </m:e>
                              </m:d>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r>
                                    <a:rPr lang="en-CA" sz="2800" b="0" i="1" smtClean="0">
                                      <a:latin typeface="Cambria Math" panose="02040503050406030204" pitchFamily="18" charset="0"/>
                                    </a:rPr>
                                    <m:t>+1</m:t>
                                  </m:r>
                                </m:e>
                              </m:d>
                            </m:sup>
                          </m:s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𝑎</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e>
                              </m:d>
                            </m:sup>
                          </m:sSup>
                        </m:e>
                      </m:d>
                      <m:r>
                        <a:rPr lang="en-CA" sz="2800" b="0" i="1" smtClean="0">
                          <a:latin typeface="Cambria Math" panose="02040503050406030204" pitchFamily="18" charset="0"/>
                        </a:rPr>
                        <m:t>, </m:t>
                      </m:r>
                    </m:oMath>
                  </m:oMathPara>
                </a14:m>
                <a:endParaRPr lang="en-CA" sz="28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𝑖𝑓</m:t>
                      </m:r>
                      <m:r>
                        <a:rPr lang="en-CA" sz="2800" b="0" i="1" smtClean="0">
                          <a:latin typeface="Cambria Math" panose="02040503050406030204" pitchFamily="18" charset="0"/>
                        </a:rPr>
                        <m:t> </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𝑤</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r>
                                <a:rPr lang="en-CA" sz="2800" b="0" i="1" smtClean="0">
                                  <a:latin typeface="Cambria Math" panose="02040503050406030204" pitchFamily="18" charset="0"/>
                                </a:rPr>
                                <m:t>+1</m:t>
                              </m:r>
                            </m:e>
                          </m:d>
                        </m:sup>
                      </m:sSup>
                      <m:r>
                        <a:rPr lang="en-CA" sz="2800" b="0" i="1" smtClean="0">
                          <a:latin typeface="Cambria Math" panose="02040503050406030204" pitchFamily="18" charset="0"/>
                        </a:rPr>
                        <m:t>=0, </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𝑏</m:t>
                          </m:r>
                        </m:e>
                        <m:sup>
                          <m:d>
                            <m:dPr>
                              <m:begChr m:val="["/>
                              <m:endChr m:val="]"/>
                              <m:ctrlPr>
                                <a:rPr lang="en-CA" sz="2800" b="0" i="1" smtClean="0">
                                  <a:latin typeface="Cambria Math" panose="02040503050406030204" pitchFamily="18" charset="0"/>
                                </a:rPr>
                              </m:ctrlPr>
                            </m:dPr>
                            <m:e>
                              <m:r>
                                <a:rPr lang="en-CA" sz="2800" b="0" i="1" smtClean="0">
                                  <a:latin typeface="Cambria Math" panose="02040503050406030204" pitchFamily="18" charset="0"/>
                                </a:rPr>
                                <m:t>𝑙</m:t>
                              </m:r>
                              <m:r>
                                <a:rPr lang="en-CA" sz="2800" b="0" i="1" smtClean="0">
                                  <a:latin typeface="Cambria Math" panose="02040503050406030204" pitchFamily="18" charset="0"/>
                                </a:rPr>
                                <m:t>+1</m:t>
                              </m:r>
                            </m:e>
                          </m:d>
                        </m:sup>
                      </m:sSup>
                      <m:r>
                        <a:rPr lang="en-CA" sz="2800" b="0" i="1" smtClean="0">
                          <a:latin typeface="Cambria Math" panose="02040503050406030204" pitchFamily="18" charset="0"/>
                        </a:rPr>
                        <m:t>=0</m:t>
                      </m:r>
                      <m:r>
                        <a:rPr lang="en-CA" sz="2800" b="0" i="0" smtClean="0">
                          <a:latin typeface="Cambria Math" panose="02040503050406030204" pitchFamily="18" charset="0"/>
                        </a:rPr>
                        <m:t>, </m:t>
                      </m:r>
                      <m:sSup>
                        <m:sSupPr>
                          <m:ctrlPr>
                            <a:rPr lang="en-CA" sz="2800" b="0" i="1" smtClean="0">
                              <a:latin typeface="Cambria Math" panose="02040503050406030204" pitchFamily="18" charset="0"/>
                            </a:rPr>
                          </m:ctrlPr>
                        </m:sSupPr>
                        <m:e>
                          <m:r>
                            <m:rPr>
                              <m:sty m:val="p"/>
                            </m:rPr>
                            <a:rPr lang="en-CA" sz="2800" b="0" i="0" smtClean="0">
                              <a:latin typeface="Cambria Math" panose="02040503050406030204" pitchFamily="18" charset="0"/>
                            </a:rPr>
                            <m:t>a</m:t>
                          </m:r>
                        </m:e>
                        <m:sup>
                          <m:d>
                            <m:dPr>
                              <m:begChr m:val="["/>
                              <m:endChr m:val="]"/>
                              <m:ctrlPr>
                                <a:rPr lang="en-CA" sz="2800" b="0" i="1" smtClean="0">
                                  <a:latin typeface="Cambria Math" panose="02040503050406030204" pitchFamily="18" charset="0"/>
                                </a:rPr>
                              </m:ctrlPr>
                            </m:dPr>
                            <m:e>
                              <m:r>
                                <m:rPr>
                                  <m:sty m:val="p"/>
                                </m:rPr>
                                <a:rPr lang="en-CA" sz="2800" b="0" i="0" smtClean="0">
                                  <a:latin typeface="Cambria Math" panose="02040503050406030204" pitchFamily="18" charset="0"/>
                                </a:rPr>
                                <m:t>l</m:t>
                              </m:r>
                              <m:r>
                                <a:rPr lang="en-CA" sz="2800" b="0" i="0" smtClean="0">
                                  <a:latin typeface="Cambria Math" panose="02040503050406030204" pitchFamily="18" charset="0"/>
                                </a:rPr>
                                <m:t>+2</m:t>
                              </m:r>
                            </m:e>
                          </m:d>
                        </m:sup>
                      </m:sSup>
                      <m:r>
                        <a:rPr lang="en-CA" sz="2800" b="0" i="0" smtClean="0">
                          <a:latin typeface="Cambria Math" panose="02040503050406030204" pitchFamily="18" charset="0"/>
                        </a:rPr>
                        <m:t>=</m:t>
                      </m:r>
                      <m:r>
                        <m:rPr>
                          <m:sty m:val="p"/>
                        </m:rPr>
                        <a:rPr lang="en-CA" sz="2800" b="0" i="0" smtClean="0">
                          <a:latin typeface="Cambria Math" panose="02040503050406030204" pitchFamily="18" charset="0"/>
                        </a:rPr>
                        <m:t>g</m:t>
                      </m:r>
                      <m:d>
                        <m:dPr>
                          <m:ctrlPr>
                            <a:rPr lang="en-CA" sz="2800" b="0" i="1" smtClean="0">
                              <a:latin typeface="Cambria Math" panose="02040503050406030204" pitchFamily="18" charset="0"/>
                            </a:rPr>
                          </m:ctrlPr>
                        </m:dPr>
                        <m:e>
                          <m:sSup>
                            <m:sSupPr>
                              <m:ctrlPr>
                                <a:rPr lang="en-CA" sz="2800" b="0" i="1" smtClean="0">
                                  <a:latin typeface="Cambria Math" panose="02040503050406030204" pitchFamily="18" charset="0"/>
                                </a:rPr>
                              </m:ctrlPr>
                            </m:sSupPr>
                            <m:e>
                              <m:r>
                                <m:rPr>
                                  <m:sty m:val="p"/>
                                </m:rPr>
                                <a:rPr lang="en-CA" sz="2800" b="0" i="0" smtClean="0">
                                  <a:latin typeface="Cambria Math" panose="02040503050406030204" pitchFamily="18" charset="0"/>
                                </a:rPr>
                                <m:t>a</m:t>
                              </m:r>
                            </m:e>
                            <m:sup>
                              <m:d>
                                <m:dPr>
                                  <m:begChr m:val="["/>
                                  <m:endChr m:val="]"/>
                                  <m:ctrlPr>
                                    <a:rPr lang="en-CA" sz="2800" b="0" i="1" smtClean="0">
                                      <a:latin typeface="Cambria Math" panose="02040503050406030204" pitchFamily="18" charset="0"/>
                                    </a:rPr>
                                  </m:ctrlPr>
                                </m:dPr>
                                <m:e>
                                  <m:r>
                                    <m:rPr>
                                      <m:sty m:val="p"/>
                                    </m:rPr>
                                    <a:rPr lang="en-CA" sz="2800" b="0" i="0" smtClean="0">
                                      <a:latin typeface="Cambria Math" panose="02040503050406030204" pitchFamily="18" charset="0"/>
                                    </a:rPr>
                                    <m:t>l</m:t>
                                  </m:r>
                                </m:e>
                              </m:d>
                            </m:sup>
                          </m:sSup>
                        </m:e>
                      </m:d>
                      <m:r>
                        <a:rPr lang="en-CA" sz="2800" b="0" i="0" smtClean="0">
                          <a:latin typeface="Cambria Math" panose="02040503050406030204" pitchFamily="18" charset="0"/>
                        </a:rPr>
                        <m:t>=</m:t>
                      </m:r>
                      <m:sSup>
                        <m:sSupPr>
                          <m:ctrlPr>
                            <a:rPr lang="en-CA" sz="2800" b="0" i="1" smtClean="0">
                              <a:latin typeface="Cambria Math" panose="02040503050406030204" pitchFamily="18" charset="0"/>
                            </a:rPr>
                          </m:ctrlPr>
                        </m:sSupPr>
                        <m:e>
                          <m:r>
                            <m:rPr>
                              <m:sty m:val="p"/>
                            </m:rPr>
                            <a:rPr lang="en-CA" sz="2800" b="0" i="0" smtClean="0">
                              <a:latin typeface="Cambria Math" panose="02040503050406030204" pitchFamily="18" charset="0"/>
                            </a:rPr>
                            <m:t>a</m:t>
                          </m:r>
                        </m:e>
                        <m:sup>
                          <m:d>
                            <m:dPr>
                              <m:begChr m:val="["/>
                              <m:endChr m:val="]"/>
                              <m:ctrlPr>
                                <a:rPr lang="en-CA" sz="2800" b="0" i="1" smtClean="0">
                                  <a:latin typeface="Cambria Math" panose="02040503050406030204" pitchFamily="18" charset="0"/>
                                </a:rPr>
                              </m:ctrlPr>
                            </m:dPr>
                            <m:e>
                              <m:r>
                                <m:rPr>
                                  <m:sty m:val="p"/>
                                </m:rPr>
                                <a:rPr lang="en-CA" sz="2800" b="0" i="0" smtClean="0">
                                  <a:latin typeface="Cambria Math" panose="02040503050406030204" pitchFamily="18" charset="0"/>
                                </a:rPr>
                                <m:t>l</m:t>
                              </m:r>
                            </m:e>
                          </m:d>
                        </m:sup>
                      </m:sSup>
                    </m:oMath>
                  </m:oMathPara>
                </a14:m>
                <a:endParaRPr lang="en-US" sz="2800" dirty="0"/>
              </a:p>
            </p:txBody>
          </p:sp>
        </mc:Choice>
        <mc:Fallback xmlns="">
          <p:sp>
            <p:nvSpPr>
              <p:cNvPr id="38" name="TextBox 37">
                <a:extLst>
                  <a:ext uri="{FF2B5EF4-FFF2-40B4-BE49-F238E27FC236}">
                    <a16:creationId xmlns:a16="http://schemas.microsoft.com/office/drawing/2014/main" id="{1EC4636A-1415-21DC-C5D6-26115122E02B}"/>
                  </a:ext>
                </a:extLst>
              </p:cNvPr>
              <p:cNvSpPr txBox="1">
                <a:spLocks noRot="1" noChangeAspect="1" noMove="1" noResize="1" noEditPoints="1" noAdjustHandles="1" noChangeArrowheads="1" noChangeShapeType="1" noTextEdit="1"/>
              </p:cNvSpPr>
              <p:nvPr/>
            </p:nvSpPr>
            <p:spPr>
              <a:xfrm>
                <a:off x="838200" y="4513741"/>
                <a:ext cx="9559540" cy="1531894"/>
              </a:xfrm>
              <a:prstGeom prst="rect">
                <a:avLst/>
              </a:prstGeom>
              <a:blipFill>
                <a:blip r:embed="rId10"/>
                <a:stretch>
                  <a:fillRect l="-1328" t="-2459" b="-4918"/>
                </a:stretch>
              </a:blipFill>
            </p:spPr>
            <p:txBody>
              <a:bodyPr/>
              <a:lstStyle/>
              <a:p>
                <a:r>
                  <a:rPr lang="en-US">
                    <a:noFill/>
                  </a:rPr>
                  <a:t> </a:t>
                </a:r>
              </a:p>
            </p:txBody>
          </p:sp>
        </mc:Fallback>
      </mc:AlternateContent>
      <p:sp>
        <p:nvSpPr>
          <p:cNvPr id="39" name="U-Turn Arrow 38">
            <a:extLst>
              <a:ext uri="{FF2B5EF4-FFF2-40B4-BE49-F238E27FC236}">
                <a16:creationId xmlns:a16="http://schemas.microsoft.com/office/drawing/2014/main" id="{05B4389E-A75B-F483-F453-F48B7574A08B}"/>
              </a:ext>
            </a:extLst>
          </p:cNvPr>
          <p:cNvSpPr/>
          <p:nvPr/>
        </p:nvSpPr>
        <p:spPr>
          <a:xfrm rot="21297613">
            <a:off x="4212083" y="1690255"/>
            <a:ext cx="2189239" cy="880067"/>
          </a:xfrm>
          <a:prstGeom prst="uturnArrow">
            <a:avLst>
              <a:gd name="adj1" fmla="val 2982"/>
              <a:gd name="adj2" fmla="val 9236"/>
              <a:gd name="adj3" fmla="val 25000"/>
              <a:gd name="adj4" fmla="val 43750"/>
              <a:gd name="adj5" fmla="val 64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50680741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0FBF0-80EC-1253-B941-936E2F09EB39}"/>
              </a:ext>
            </a:extLst>
          </p:cNvPr>
          <p:cNvSpPr>
            <a:spLocks noGrp="1"/>
          </p:cNvSpPr>
          <p:nvPr>
            <p:ph type="title"/>
          </p:nvPr>
        </p:nvSpPr>
        <p:spPr>
          <a:xfrm>
            <a:off x="838200" y="365126"/>
            <a:ext cx="10515600" cy="628788"/>
          </a:xfrm>
        </p:spPr>
        <p:txBody>
          <a:bodyPr>
            <a:normAutofit fontScale="90000"/>
          </a:bodyPr>
          <a:lstStyle/>
          <a:p>
            <a:r>
              <a:rPr lang="en-US" altLang="zh-CN" b="1" dirty="0"/>
              <a:t>Network</a:t>
            </a:r>
            <a:r>
              <a:rPr lang="zh-CN" altLang="en-US" b="1" dirty="0"/>
              <a:t> </a:t>
            </a:r>
            <a:r>
              <a:rPr lang="en-US" altLang="zh-CN" b="1" dirty="0"/>
              <a:t>in</a:t>
            </a:r>
            <a:r>
              <a:rPr lang="zh-CN" altLang="en-US" b="1" dirty="0"/>
              <a:t> </a:t>
            </a:r>
            <a:r>
              <a:rPr lang="en-US" altLang="zh-CN" b="1" dirty="0"/>
              <a:t>Network,</a:t>
            </a:r>
            <a:r>
              <a:rPr lang="zh-CN" altLang="en-US" b="1" dirty="0"/>
              <a:t> </a:t>
            </a:r>
            <a:r>
              <a:rPr lang="en-CA" b="1" dirty="0"/>
              <a:t>1x1 Convolutions</a:t>
            </a:r>
            <a:endParaRPr lang="en-US" b="1" dirty="0"/>
          </a:p>
        </p:txBody>
      </p:sp>
      <p:pic>
        <p:nvPicPr>
          <p:cNvPr id="6" name="Content Placeholder 5" descr="Icon&#10;&#10;Description automatically generated">
            <a:extLst>
              <a:ext uri="{FF2B5EF4-FFF2-40B4-BE49-F238E27FC236}">
                <a16:creationId xmlns:a16="http://schemas.microsoft.com/office/drawing/2014/main" id="{18C13E87-26B3-91CD-0EAD-DD5BEC414E28}"/>
              </a:ext>
            </a:extLst>
          </p:cNvPr>
          <p:cNvPicPr>
            <a:picLocks noGrp="1" noChangeAspect="1"/>
          </p:cNvPicPr>
          <p:nvPr>
            <p:ph idx="1"/>
          </p:nvPr>
        </p:nvPicPr>
        <p:blipFill>
          <a:blip r:embed="rId3"/>
          <a:stretch>
            <a:fillRect/>
          </a:stretch>
        </p:blipFill>
        <p:spPr>
          <a:xfrm>
            <a:off x="58156" y="2477449"/>
            <a:ext cx="10515600" cy="3320321"/>
          </a:xfrm>
        </p:spPr>
      </p:pic>
      <p:sp>
        <p:nvSpPr>
          <p:cNvPr id="4" name="TextBox 3">
            <a:extLst>
              <a:ext uri="{FF2B5EF4-FFF2-40B4-BE49-F238E27FC236}">
                <a16:creationId xmlns:a16="http://schemas.microsoft.com/office/drawing/2014/main" id="{6936D87A-F3CB-D9DA-32C4-386ABD3A854D}"/>
              </a:ext>
            </a:extLst>
          </p:cNvPr>
          <p:cNvSpPr txBox="1"/>
          <p:nvPr/>
        </p:nvSpPr>
        <p:spPr>
          <a:xfrm>
            <a:off x="631816" y="6436548"/>
            <a:ext cx="9181681" cy="369332"/>
          </a:xfrm>
          <a:prstGeom prst="rect">
            <a:avLst/>
          </a:prstGeom>
          <a:noFill/>
        </p:spPr>
        <p:txBody>
          <a:bodyPr wrap="none" rtlCol="0">
            <a:spAutoFit/>
          </a:bodyPr>
          <a:lstStyle/>
          <a:p>
            <a:r>
              <a:rPr lang="en-US" dirty="0">
                <a:highlight>
                  <a:srgbClr val="FFFF00"/>
                </a:highlight>
              </a:rPr>
              <a:t>https://</a:t>
            </a:r>
            <a:r>
              <a:rPr lang="en-US" dirty="0" err="1">
                <a:highlight>
                  <a:srgbClr val="FFFF00"/>
                </a:highlight>
              </a:rPr>
              <a:t>towardsdatascience.com</a:t>
            </a:r>
            <a:r>
              <a:rPr lang="en-US" dirty="0">
                <a:highlight>
                  <a:srgbClr val="FFFF00"/>
                </a:highlight>
              </a:rPr>
              <a:t>/a-basic-introduction-to-separable-convolutions-b99ec3102728</a:t>
            </a:r>
          </a:p>
        </p:txBody>
      </p:sp>
      <p:graphicFrame>
        <p:nvGraphicFramePr>
          <p:cNvPr id="7" name="Table 8">
            <a:extLst>
              <a:ext uri="{FF2B5EF4-FFF2-40B4-BE49-F238E27FC236}">
                <a16:creationId xmlns:a16="http://schemas.microsoft.com/office/drawing/2014/main" id="{BFBB68E1-508B-2FBA-719E-06E92A212309}"/>
              </a:ext>
            </a:extLst>
          </p:cNvPr>
          <p:cNvGraphicFramePr>
            <a:graphicFrameLocks/>
          </p:cNvGraphicFramePr>
          <p:nvPr>
            <p:extLst>
              <p:ext uri="{D42A27DB-BD31-4B8C-83A1-F6EECF244321}">
                <p14:modId xmlns:p14="http://schemas.microsoft.com/office/powerpoint/2010/main" val="681669568"/>
              </p:ext>
            </p:extLst>
          </p:nvPr>
        </p:nvGraphicFramePr>
        <p:xfrm>
          <a:off x="967409" y="1121004"/>
          <a:ext cx="2203449" cy="1599387"/>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gridCol w="734483">
                  <a:extLst>
                    <a:ext uri="{9D8B030D-6E8A-4147-A177-3AD203B41FA5}">
                      <a16:colId xmlns:a16="http://schemas.microsoft.com/office/drawing/2014/main" val="1043152028"/>
                    </a:ext>
                  </a:extLst>
                </a:gridCol>
              </a:tblGrid>
              <a:tr h="533129">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8</a:t>
                      </a:r>
                    </a:p>
                  </a:txBody>
                  <a:tcPr/>
                </a:tc>
                <a:extLst>
                  <a:ext uri="{0D108BD9-81ED-4DB2-BD59-A6C34878D82A}">
                    <a16:rowId xmlns:a16="http://schemas.microsoft.com/office/drawing/2014/main" val="2942916105"/>
                  </a:ext>
                </a:extLst>
              </a:tr>
              <a:tr h="533129">
                <a:tc>
                  <a:txBody>
                    <a:bodyPr/>
                    <a:lstStyle/>
                    <a:p>
                      <a:pPr algn="ctr"/>
                      <a:r>
                        <a:rPr lang="en-US" sz="2800" dirty="0"/>
                        <a:t>5</a:t>
                      </a:r>
                    </a:p>
                  </a:txBody>
                  <a:tcPr/>
                </a:tc>
                <a:tc>
                  <a:txBody>
                    <a:bodyPr/>
                    <a:lstStyle/>
                    <a:p>
                      <a:pPr algn="ctr"/>
                      <a:r>
                        <a:rPr lang="en-US" sz="2800" dirty="0"/>
                        <a:t>9</a:t>
                      </a:r>
                    </a:p>
                  </a:txBody>
                  <a:tcPr/>
                </a:tc>
                <a:tc>
                  <a:txBody>
                    <a:bodyPr/>
                    <a:lstStyle/>
                    <a:p>
                      <a:pPr algn="ctr"/>
                      <a:r>
                        <a:rPr lang="en-US" sz="2800" dirty="0"/>
                        <a:t>3</a:t>
                      </a:r>
                    </a:p>
                  </a:txBody>
                  <a:tcPr/>
                </a:tc>
                <a:extLst>
                  <a:ext uri="{0D108BD9-81ED-4DB2-BD59-A6C34878D82A}">
                    <a16:rowId xmlns:a16="http://schemas.microsoft.com/office/drawing/2014/main" val="3446499360"/>
                  </a:ext>
                </a:extLst>
              </a:tr>
              <a:tr h="533129">
                <a:tc>
                  <a:txBody>
                    <a:bodyPr/>
                    <a:lstStyle/>
                    <a:p>
                      <a:pPr algn="ctr"/>
                      <a:r>
                        <a:rPr lang="en-US" sz="2800" dirty="0"/>
                        <a:t>2</a:t>
                      </a:r>
                    </a:p>
                  </a:txBody>
                  <a:tcPr/>
                </a:tc>
                <a:tc>
                  <a:txBody>
                    <a:bodyPr/>
                    <a:lstStyle/>
                    <a:p>
                      <a:pPr algn="ctr"/>
                      <a:r>
                        <a:rPr lang="en-US" sz="2800" dirty="0"/>
                        <a:t>5</a:t>
                      </a:r>
                    </a:p>
                  </a:txBody>
                  <a:tcPr/>
                </a:tc>
                <a:tc>
                  <a:txBody>
                    <a:bodyPr/>
                    <a:lstStyle/>
                    <a:p>
                      <a:pPr algn="ctr"/>
                      <a:r>
                        <a:rPr lang="en-US" sz="2800" dirty="0"/>
                        <a:t>2</a:t>
                      </a:r>
                    </a:p>
                  </a:txBody>
                  <a:tcPr/>
                </a:tc>
                <a:extLst>
                  <a:ext uri="{0D108BD9-81ED-4DB2-BD59-A6C34878D82A}">
                    <a16:rowId xmlns:a16="http://schemas.microsoft.com/office/drawing/2014/main" val="3214812796"/>
                  </a:ext>
                </a:extLst>
              </a:tr>
            </a:tbl>
          </a:graphicData>
        </a:graphic>
      </p:graphicFrame>
      <p:graphicFrame>
        <p:nvGraphicFramePr>
          <p:cNvPr id="8" name="Table 10">
            <a:extLst>
              <a:ext uri="{FF2B5EF4-FFF2-40B4-BE49-F238E27FC236}">
                <a16:creationId xmlns:a16="http://schemas.microsoft.com/office/drawing/2014/main" id="{9DE293BE-2BC3-59FD-31CA-0D733B25963A}"/>
              </a:ext>
            </a:extLst>
          </p:cNvPr>
          <p:cNvGraphicFramePr>
            <a:graphicFrameLocks noGrp="1"/>
          </p:cNvGraphicFramePr>
          <p:nvPr>
            <p:extLst>
              <p:ext uri="{D42A27DB-BD31-4B8C-83A1-F6EECF244321}">
                <p14:modId xmlns:p14="http://schemas.microsoft.com/office/powerpoint/2010/main" val="3033127518"/>
              </p:ext>
            </p:extLst>
          </p:nvPr>
        </p:nvGraphicFramePr>
        <p:xfrm>
          <a:off x="4539509" y="1928901"/>
          <a:ext cx="607482" cy="51816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tblGrid>
              <a:tr h="517466">
                <a:tc>
                  <a:txBody>
                    <a:bodyPr/>
                    <a:lstStyle/>
                    <a:p>
                      <a:pPr algn="ctr"/>
                      <a:r>
                        <a:rPr lang="en-US" sz="2800" dirty="0"/>
                        <a:t>3</a:t>
                      </a:r>
                    </a:p>
                  </a:txBody>
                  <a:tcPr/>
                </a:tc>
                <a:extLst>
                  <a:ext uri="{0D108BD9-81ED-4DB2-BD59-A6C34878D82A}">
                    <a16:rowId xmlns:a16="http://schemas.microsoft.com/office/drawing/2014/main" val="396928043"/>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5CD00FD-7B28-3D98-9264-32732DEC333A}"/>
                  </a:ext>
                </a:extLst>
              </p:cNvPr>
              <p:cNvSpPr txBox="1"/>
              <p:nvPr/>
            </p:nvSpPr>
            <p:spPr>
              <a:xfrm>
                <a:off x="3905341" y="1953925"/>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85CD00FD-7B28-3D98-9264-32732DEC333A}"/>
                  </a:ext>
                </a:extLst>
              </p:cNvPr>
              <p:cNvSpPr txBox="1">
                <a:spLocks noRot="1" noChangeAspect="1" noMove="1" noResize="1" noEditPoints="1" noAdjustHandles="1" noChangeArrowheads="1" noChangeShapeType="1" noTextEdit="1"/>
              </p:cNvSpPr>
              <p:nvPr/>
            </p:nvSpPr>
            <p:spPr>
              <a:xfrm>
                <a:off x="3905341" y="1953925"/>
                <a:ext cx="407278" cy="430887"/>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9F6D998-DACA-EB20-1693-053792CCCC9B}"/>
                  </a:ext>
                </a:extLst>
              </p:cNvPr>
              <p:cNvSpPr txBox="1"/>
              <p:nvPr/>
            </p:nvSpPr>
            <p:spPr>
              <a:xfrm>
                <a:off x="5606431" y="1953925"/>
                <a:ext cx="349455"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0" name="TextBox 9">
                <a:extLst>
                  <a:ext uri="{FF2B5EF4-FFF2-40B4-BE49-F238E27FC236}">
                    <a16:creationId xmlns:a16="http://schemas.microsoft.com/office/drawing/2014/main" id="{D9F6D998-DACA-EB20-1693-053792CCCC9B}"/>
                  </a:ext>
                </a:extLst>
              </p:cNvPr>
              <p:cNvSpPr txBox="1">
                <a:spLocks noRot="1" noChangeAspect="1" noMove="1" noResize="1" noEditPoints="1" noAdjustHandles="1" noChangeArrowheads="1" noChangeShapeType="1" noTextEdit="1"/>
              </p:cNvSpPr>
              <p:nvPr/>
            </p:nvSpPr>
            <p:spPr>
              <a:xfrm>
                <a:off x="5606431" y="1953925"/>
                <a:ext cx="349455" cy="430887"/>
              </a:xfrm>
              <a:prstGeom prst="rect">
                <a:avLst/>
              </a:prstGeom>
              <a:blipFill>
                <a:blip r:embed="rId5"/>
                <a:stretch>
                  <a:fillRect l="-10714" r="-10714"/>
                </a:stretch>
              </a:blipFill>
            </p:spPr>
            <p:txBody>
              <a:bodyPr/>
              <a:lstStyle/>
              <a:p>
                <a:r>
                  <a:rPr lang="en-US">
                    <a:noFill/>
                  </a:rPr>
                  <a:t> </a:t>
                </a:r>
              </a:p>
            </p:txBody>
          </p:sp>
        </mc:Fallback>
      </mc:AlternateContent>
      <p:graphicFrame>
        <p:nvGraphicFramePr>
          <p:cNvPr id="11" name="Table 8">
            <a:extLst>
              <a:ext uri="{FF2B5EF4-FFF2-40B4-BE49-F238E27FC236}">
                <a16:creationId xmlns:a16="http://schemas.microsoft.com/office/drawing/2014/main" id="{28067486-77CC-E8DD-DB7E-3B07E08B2C20}"/>
              </a:ext>
            </a:extLst>
          </p:cNvPr>
          <p:cNvGraphicFramePr>
            <a:graphicFrameLocks/>
          </p:cNvGraphicFramePr>
          <p:nvPr>
            <p:extLst>
              <p:ext uri="{D42A27DB-BD31-4B8C-83A1-F6EECF244321}">
                <p14:modId xmlns:p14="http://schemas.microsoft.com/office/powerpoint/2010/main" val="3077237912"/>
              </p:ext>
            </p:extLst>
          </p:nvPr>
        </p:nvGraphicFramePr>
        <p:xfrm>
          <a:off x="6236116" y="1106754"/>
          <a:ext cx="2203449" cy="1599387"/>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gridCol w="734483">
                  <a:extLst>
                    <a:ext uri="{9D8B030D-6E8A-4147-A177-3AD203B41FA5}">
                      <a16:colId xmlns:a16="http://schemas.microsoft.com/office/drawing/2014/main" val="1043152028"/>
                    </a:ext>
                  </a:extLst>
                </a:gridCol>
              </a:tblGrid>
              <a:tr h="533129">
                <a:tc>
                  <a:txBody>
                    <a:bodyPr/>
                    <a:lstStyle/>
                    <a:p>
                      <a:pPr algn="ctr"/>
                      <a:r>
                        <a:rPr lang="en-US" sz="2800" dirty="0"/>
                        <a:t>6</a:t>
                      </a:r>
                    </a:p>
                  </a:txBody>
                  <a:tcPr/>
                </a:tc>
                <a:tc>
                  <a:txBody>
                    <a:bodyPr/>
                    <a:lstStyle/>
                    <a:p>
                      <a:pPr algn="ctr"/>
                      <a:r>
                        <a:rPr lang="en-US" sz="2800" dirty="0"/>
                        <a:t>18</a:t>
                      </a:r>
                    </a:p>
                  </a:txBody>
                  <a:tcPr/>
                </a:tc>
                <a:tc>
                  <a:txBody>
                    <a:bodyPr/>
                    <a:lstStyle/>
                    <a:p>
                      <a:pPr algn="ctr"/>
                      <a:r>
                        <a:rPr lang="en-US" sz="2800" dirty="0"/>
                        <a:t>24</a:t>
                      </a:r>
                    </a:p>
                  </a:txBody>
                  <a:tcPr/>
                </a:tc>
                <a:extLst>
                  <a:ext uri="{0D108BD9-81ED-4DB2-BD59-A6C34878D82A}">
                    <a16:rowId xmlns:a16="http://schemas.microsoft.com/office/drawing/2014/main" val="2942916105"/>
                  </a:ext>
                </a:extLst>
              </a:tr>
              <a:tr h="533129">
                <a:tc>
                  <a:txBody>
                    <a:bodyPr/>
                    <a:lstStyle/>
                    <a:p>
                      <a:pPr algn="ctr"/>
                      <a:r>
                        <a:rPr lang="en-US" altLang="zh-CN" sz="2800" dirty="0"/>
                        <a:t>10</a:t>
                      </a:r>
                      <a:endParaRPr lang="en-US" sz="2800" dirty="0"/>
                    </a:p>
                  </a:txBody>
                  <a:tcPr/>
                </a:tc>
                <a:tc>
                  <a:txBody>
                    <a:bodyPr/>
                    <a:lstStyle/>
                    <a:p>
                      <a:pPr algn="ctr"/>
                      <a:r>
                        <a:rPr lang="en-US" altLang="zh-CN" sz="2800" dirty="0"/>
                        <a:t>18</a:t>
                      </a:r>
                      <a:endParaRPr lang="en-US" sz="2800" dirty="0"/>
                    </a:p>
                  </a:txBody>
                  <a:tcPr/>
                </a:tc>
                <a:tc>
                  <a:txBody>
                    <a:bodyPr/>
                    <a:lstStyle/>
                    <a:p>
                      <a:pPr algn="ctr"/>
                      <a:r>
                        <a:rPr lang="en-US" altLang="zh-CN" sz="2800" dirty="0"/>
                        <a:t>6</a:t>
                      </a:r>
                      <a:endParaRPr lang="en-US" sz="2800" dirty="0"/>
                    </a:p>
                  </a:txBody>
                  <a:tcPr/>
                </a:tc>
                <a:extLst>
                  <a:ext uri="{0D108BD9-81ED-4DB2-BD59-A6C34878D82A}">
                    <a16:rowId xmlns:a16="http://schemas.microsoft.com/office/drawing/2014/main" val="3446499360"/>
                  </a:ext>
                </a:extLst>
              </a:tr>
              <a:tr h="533129">
                <a:tc>
                  <a:txBody>
                    <a:bodyPr/>
                    <a:lstStyle/>
                    <a:p>
                      <a:pPr algn="ctr"/>
                      <a:r>
                        <a:rPr lang="en-US" altLang="zh-CN" sz="2800" dirty="0"/>
                        <a:t>4</a:t>
                      </a:r>
                      <a:endParaRPr lang="en-US" sz="2800" dirty="0"/>
                    </a:p>
                  </a:txBody>
                  <a:tcPr/>
                </a:tc>
                <a:tc>
                  <a:txBody>
                    <a:bodyPr/>
                    <a:lstStyle/>
                    <a:p>
                      <a:pPr algn="ctr"/>
                      <a:r>
                        <a:rPr lang="en-US" altLang="zh-CN" sz="2800" dirty="0"/>
                        <a:t>10</a:t>
                      </a:r>
                      <a:endParaRPr lang="en-US" sz="2800" dirty="0"/>
                    </a:p>
                  </a:txBody>
                  <a:tcPr/>
                </a:tc>
                <a:tc>
                  <a:txBody>
                    <a:bodyPr/>
                    <a:lstStyle/>
                    <a:p>
                      <a:pPr algn="ctr"/>
                      <a:r>
                        <a:rPr lang="en-US" altLang="zh-CN" sz="2800" dirty="0"/>
                        <a:t>4</a:t>
                      </a:r>
                      <a:endParaRPr lang="en-US" sz="2800" dirty="0"/>
                    </a:p>
                  </a:txBody>
                  <a:tcPr/>
                </a:tc>
                <a:extLst>
                  <a:ext uri="{0D108BD9-81ED-4DB2-BD59-A6C34878D82A}">
                    <a16:rowId xmlns:a16="http://schemas.microsoft.com/office/drawing/2014/main" val="3214812796"/>
                  </a:ext>
                </a:extLst>
              </a:tr>
            </a:tbl>
          </a:graphicData>
        </a:graphic>
      </p:graphicFrame>
      <p:sp>
        <p:nvSpPr>
          <p:cNvPr id="12" name="TextBox 11">
            <a:extLst>
              <a:ext uri="{FF2B5EF4-FFF2-40B4-BE49-F238E27FC236}">
                <a16:creationId xmlns:a16="http://schemas.microsoft.com/office/drawing/2014/main" id="{DA481C20-6F41-DB22-20F7-466EE9A5B2B8}"/>
              </a:ext>
            </a:extLst>
          </p:cNvPr>
          <p:cNvSpPr txBox="1"/>
          <p:nvPr/>
        </p:nvSpPr>
        <p:spPr>
          <a:xfrm>
            <a:off x="631816" y="6067216"/>
            <a:ext cx="3448508" cy="369332"/>
          </a:xfrm>
          <a:prstGeom prst="rect">
            <a:avLst/>
          </a:prstGeom>
          <a:noFill/>
        </p:spPr>
        <p:txBody>
          <a:bodyPr wrap="none" rtlCol="0">
            <a:spAutoFit/>
          </a:bodyPr>
          <a:lstStyle/>
          <a:p>
            <a:r>
              <a:rPr lang="en-US" altLang="zh-CN" dirty="0"/>
              <a:t>Lin</a:t>
            </a:r>
            <a:r>
              <a:rPr lang="zh-CN" altLang="en-US" dirty="0"/>
              <a:t> </a:t>
            </a:r>
            <a:r>
              <a:rPr lang="en-US" altLang="zh-CN" dirty="0"/>
              <a:t>et</a:t>
            </a:r>
            <a:r>
              <a:rPr lang="zh-CN" altLang="en-US" dirty="0"/>
              <a:t> </a:t>
            </a:r>
            <a:r>
              <a:rPr lang="en-US" altLang="zh-CN" dirty="0"/>
              <a:t>al</a:t>
            </a:r>
            <a:r>
              <a:rPr lang="zh-CN" altLang="en-US" dirty="0"/>
              <a:t>  </a:t>
            </a:r>
            <a:r>
              <a:rPr lang="en-US" altLang="zh-CN" dirty="0"/>
              <a:t>2013</a:t>
            </a:r>
            <a:r>
              <a:rPr lang="zh-CN" altLang="en-US" dirty="0"/>
              <a:t> </a:t>
            </a:r>
            <a:r>
              <a:rPr lang="en-CA" dirty="0"/>
              <a:t>Network In Network</a:t>
            </a:r>
            <a:endParaRPr lang="en-US" dirty="0"/>
          </a:p>
        </p:txBody>
      </p:sp>
    </p:spTree>
    <p:extLst>
      <p:ext uri="{BB962C8B-B14F-4D97-AF65-F5344CB8AC3E}">
        <p14:creationId xmlns:p14="http://schemas.microsoft.com/office/powerpoint/2010/main" val="36052627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0CEE6-F448-9C4A-9FA0-AC8A6DD1EFF3}"/>
              </a:ext>
            </a:extLst>
          </p:cNvPr>
          <p:cNvSpPr>
            <a:spLocks noGrp="1"/>
          </p:cNvSpPr>
          <p:nvPr>
            <p:ph type="title"/>
          </p:nvPr>
        </p:nvSpPr>
        <p:spPr/>
        <p:txBody>
          <a:bodyPr/>
          <a:lstStyle/>
          <a:p>
            <a:r>
              <a:rPr lang="en-CA" b="1" dirty="0"/>
              <a:t>1x1 Convolutions</a:t>
            </a:r>
            <a:r>
              <a:rPr lang="zh-CN" altLang="en-US" b="1" dirty="0"/>
              <a:t> </a:t>
            </a:r>
            <a:r>
              <a:rPr lang="en-US" altLang="zh-CN" b="1" dirty="0"/>
              <a:t> expand channels</a:t>
            </a:r>
            <a:endParaRPr lang="en-US" dirty="0"/>
          </a:p>
        </p:txBody>
      </p:sp>
      <p:pic>
        <p:nvPicPr>
          <p:cNvPr id="5" name="Content Placeholder 4" descr="A picture containing diagram&#10;&#10;Description automatically generated">
            <a:extLst>
              <a:ext uri="{FF2B5EF4-FFF2-40B4-BE49-F238E27FC236}">
                <a16:creationId xmlns:a16="http://schemas.microsoft.com/office/drawing/2014/main" id="{373C808E-EBDD-EA7B-D434-CD5A835D5427}"/>
              </a:ext>
            </a:extLst>
          </p:cNvPr>
          <p:cNvPicPr>
            <a:picLocks noGrp="1" noChangeAspect="1"/>
          </p:cNvPicPr>
          <p:nvPr>
            <p:ph idx="1"/>
          </p:nvPr>
        </p:nvPicPr>
        <p:blipFill>
          <a:blip r:embed="rId2"/>
          <a:stretch>
            <a:fillRect/>
          </a:stretch>
        </p:blipFill>
        <p:spPr>
          <a:xfrm>
            <a:off x="1161036" y="1825625"/>
            <a:ext cx="9869927" cy="4351338"/>
          </a:xfrm>
        </p:spPr>
      </p:pic>
      <p:sp>
        <p:nvSpPr>
          <p:cNvPr id="13" name="TextBox 12">
            <a:extLst>
              <a:ext uri="{FF2B5EF4-FFF2-40B4-BE49-F238E27FC236}">
                <a16:creationId xmlns:a16="http://schemas.microsoft.com/office/drawing/2014/main" id="{0883AEC1-487C-44D1-39BB-E0834F767FFF}"/>
              </a:ext>
            </a:extLst>
          </p:cNvPr>
          <p:cNvSpPr txBox="1"/>
          <p:nvPr/>
        </p:nvSpPr>
        <p:spPr>
          <a:xfrm>
            <a:off x="5208104" y="4306957"/>
            <a:ext cx="535724" cy="369332"/>
          </a:xfrm>
          <a:prstGeom prst="rect">
            <a:avLst/>
          </a:prstGeom>
          <a:noFill/>
        </p:spPr>
        <p:txBody>
          <a:bodyPr wrap="none" rtlCol="0">
            <a:spAutoFit/>
          </a:bodyPr>
          <a:lstStyle/>
          <a:p>
            <a:r>
              <a:rPr lang="en-US" altLang="zh-CN" dirty="0"/>
              <a:t>256</a:t>
            </a:r>
            <a:endParaRPr lang="en-US" dirty="0"/>
          </a:p>
        </p:txBody>
      </p:sp>
    </p:spTree>
    <p:extLst>
      <p:ext uri="{BB962C8B-B14F-4D97-AF65-F5344CB8AC3E}">
        <p14:creationId xmlns:p14="http://schemas.microsoft.com/office/powerpoint/2010/main" val="2272988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0BA3D-E298-EDD7-98E1-77DA916EF5A6}"/>
              </a:ext>
            </a:extLst>
          </p:cNvPr>
          <p:cNvSpPr>
            <a:spLocks noGrp="1"/>
          </p:cNvSpPr>
          <p:nvPr>
            <p:ph type="title"/>
          </p:nvPr>
        </p:nvSpPr>
        <p:spPr/>
        <p:txBody>
          <a:bodyPr/>
          <a:lstStyle/>
          <a:p>
            <a:r>
              <a:rPr lang="en-US" dirty="0"/>
              <a:t>1 x 1 convolution shrink channels</a:t>
            </a:r>
          </a:p>
        </p:txBody>
      </p:sp>
      <p:pic>
        <p:nvPicPr>
          <p:cNvPr id="5" name="Content Placeholder 4" descr="Chart, funnel chart&#10;&#10;Description automatically generated">
            <a:extLst>
              <a:ext uri="{FF2B5EF4-FFF2-40B4-BE49-F238E27FC236}">
                <a16:creationId xmlns:a16="http://schemas.microsoft.com/office/drawing/2014/main" id="{2DC6AC0B-489A-6BEC-99B5-C3E6FBB691EE}"/>
              </a:ext>
            </a:extLst>
          </p:cNvPr>
          <p:cNvPicPr>
            <a:picLocks noGrp="1" noChangeAspect="1"/>
          </p:cNvPicPr>
          <p:nvPr>
            <p:ph idx="1"/>
          </p:nvPr>
        </p:nvPicPr>
        <p:blipFill>
          <a:blip r:embed="rId2"/>
          <a:stretch>
            <a:fillRect/>
          </a:stretch>
        </p:blipFill>
        <p:spPr>
          <a:xfrm>
            <a:off x="838200" y="1562100"/>
            <a:ext cx="8610600" cy="3733800"/>
          </a:xfrm>
        </p:spPr>
      </p:pic>
      <p:sp>
        <p:nvSpPr>
          <p:cNvPr id="6" name="TextBox 5">
            <a:extLst>
              <a:ext uri="{FF2B5EF4-FFF2-40B4-BE49-F238E27FC236}">
                <a16:creationId xmlns:a16="http://schemas.microsoft.com/office/drawing/2014/main" id="{18EB5692-FE79-1D14-1F62-43D0689256BF}"/>
              </a:ext>
            </a:extLst>
          </p:cNvPr>
          <p:cNvSpPr txBox="1"/>
          <p:nvPr/>
        </p:nvSpPr>
        <p:spPr>
          <a:xfrm>
            <a:off x="838200" y="6109252"/>
            <a:ext cx="1958037" cy="369332"/>
          </a:xfrm>
          <a:prstGeom prst="rect">
            <a:avLst/>
          </a:prstGeom>
          <a:noFill/>
        </p:spPr>
        <p:txBody>
          <a:bodyPr wrap="none" rtlCol="0">
            <a:spAutoFit/>
          </a:bodyPr>
          <a:lstStyle/>
          <a:p>
            <a:r>
              <a:rPr lang="en-US" dirty="0"/>
              <a:t>Source Andrew NG</a:t>
            </a:r>
          </a:p>
        </p:txBody>
      </p:sp>
      <p:sp>
        <p:nvSpPr>
          <p:cNvPr id="7" name="TextBox 6">
            <a:extLst>
              <a:ext uri="{FF2B5EF4-FFF2-40B4-BE49-F238E27FC236}">
                <a16:creationId xmlns:a16="http://schemas.microsoft.com/office/drawing/2014/main" id="{FD004E49-409C-51FC-3770-F8E14A854D02}"/>
              </a:ext>
            </a:extLst>
          </p:cNvPr>
          <p:cNvSpPr txBox="1"/>
          <p:nvPr/>
        </p:nvSpPr>
        <p:spPr>
          <a:xfrm>
            <a:off x="838200" y="6503359"/>
            <a:ext cx="3448508" cy="369332"/>
          </a:xfrm>
          <a:prstGeom prst="rect">
            <a:avLst/>
          </a:prstGeom>
          <a:noFill/>
        </p:spPr>
        <p:txBody>
          <a:bodyPr wrap="none" rtlCol="0">
            <a:spAutoFit/>
          </a:bodyPr>
          <a:lstStyle/>
          <a:p>
            <a:r>
              <a:rPr lang="en-US" altLang="zh-CN" dirty="0"/>
              <a:t>Lin</a:t>
            </a:r>
            <a:r>
              <a:rPr lang="zh-CN" altLang="en-US" dirty="0"/>
              <a:t> </a:t>
            </a:r>
            <a:r>
              <a:rPr lang="en-US" altLang="zh-CN" dirty="0"/>
              <a:t>et</a:t>
            </a:r>
            <a:r>
              <a:rPr lang="zh-CN" altLang="en-US" dirty="0"/>
              <a:t> </a:t>
            </a:r>
            <a:r>
              <a:rPr lang="en-US" altLang="zh-CN" dirty="0"/>
              <a:t>al</a:t>
            </a:r>
            <a:r>
              <a:rPr lang="zh-CN" altLang="en-US" dirty="0"/>
              <a:t>  </a:t>
            </a:r>
            <a:r>
              <a:rPr lang="en-US" altLang="zh-CN" dirty="0"/>
              <a:t>2013</a:t>
            </a:r>
            <a:r>
              <a:rPr lang="zh-CN" altLang="en-US" dirty="0"/>
              <a:t> </a:t>
            </a:r>
            <a:r>
              <a:rPr lang="en-CA" dirty="0"/>
              <a:t>Network In Network</a:t>
            </a:r>
            <a:endParaRPr lang="en-US" dirty="0"/>
          </a:p>
        </p:txBody>
      </p:sp>
    </p:spTree>
    <p:extLst>
      <p:ext uri="{BB962C8B-B14F-4D97-AF65-F5344CB8AC3E}">
        <p14:creationId xmlns:p14="http://schemas.microsoft.com/office/powerpoint/2010/main" val="29538003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5BC0F8-ECF6-8E73-FE3A-043A4839E345}"/>
              </a:ext>
            </a:extLst>
          </p:cNvPr>
          <p:cNvSpPr>
            <a:spLocks noGrp="1"/>
          </p:cNvSpPr>
          <p:nvPr>
            <p:ph type="title"/>
          </p:nvPr>
        </p:nvSpPr>
        <p:spPr>
          <a:xfrm>
            <a:off x="844382" y="320260"/>
            <a:ext cx="10515600" cy="721553"/>
          </a:xfrm>
        </p:spPr>
        <p:txBody>
          <a:bodyPr/>
          <a:lstStyle/>
          <a:p>
            <a:r>
              <a:rPr lang="en-CA" dirty="0"/>
              <a:t>Naïve inception module</a:t>
            </a:r>
            <a:endParaRPr lang="en-US" dirty="0"/>
          </a:p>
        </p:txBody>
      </p:sp>
      <p:pic>
        <p:nvPicPr>
          <p:cNvPr id="6" name="Content Placeholder 5" descr="Diagram&#10;&#10;Description automatically generated">
            <a:extLst>
              <a:ext uri="{FF2B5EF4-FFF2-40B4-BE49-F238E27FC236}">
                <a16:creationId xmlns:a16="http://schemas.microsoft.com/office/drawing/2014/main" id="{8CD48944-923C-C28C-8424-455348A64FEE}"/>
              </a:ext>
            </a:extLst>
          </p:cNvPr>
          <p:cNvPicPr>
            <a:picLocks noGrp="1" noChangeAspect="1"/>
          </p:cNvPicPr>
          <p:nvPr>
            <p:ph idx="1"/>
          </p:nvPr>
        </p:nvPicPr>
        <p:blipFill>
          <a:blip r:embed="rId3"/>
          <a:stretch>
            <a:fillRect/>
          </a:stretch>
        </p:blipFill>
        <p:spPr>
          <a:xfrm>
            <a:off x="679174" y="1244106"/>
            <a:ext cx="10515600" cy="4695777"/>
          </a:xfrm>
        </p:spPr>
      </p:pic>
      <p:sp>
        <p:nvSpPr>
          <p:cNvPr id="4" name="TextBox 3">
            <a:extLst>
              <a:ext uri="{FF2B5EF4-FFF2-40B4-BE49-F238E27FC236}">
                <a16:creationId xmlns:a16="http://schemas.microsoft.com/office/drawing/2014/main" id="{5D4E4E35-E6F9-4927-5D14-1E4A8E0A396C}"/>
              </a:ext>
            </a:extLst>
          </p:cNvPr>
          <p:cNvSpPr txBox="1"/>
          <p:nvPr/>
        </p:nvSpPr>
        <p:spPr>
          <a:xfrm>
            <a:off x="838200" y="6347791"/>
            <a:ext cx="4879669" cy="369332"/>
          </a:xfrm>
          <a:prstGeom prst="rect">
            <a:avLst/>
          </a:prstGeom>
          <a:noFill/>
        </p:spPr>
        <p:txBody>
          <a:bodyPr wrap="none" rtlCol="0">
            <a:spAutoFit/>
          </a:bodyPr>
          <a:lstStyle/>
          <a:p>
            <a:r>
              <a:rPr lang="en-US" dirty="0" err="1"/>
              <a:t>Szegedy</a:t>
            </a:r>
            <a:r>
              <a:rPr lang="en-US" dirty="0"/>
              <a:t> et al 2014 Going deeper with convolution</a:t>
            </a:r>
          </a:p>
        </p:txBody>
      </p:sp>
      <p:sp>
        <p:nvSpPr>
          <p:cNvPr id="7" name="TextBox 6">
            <a:extLst>
              <a:ext uri="{FF2B5EF4-FFF2-40B4-BE49-F238E27FC236}">
                <a16:creationId xmlns:a16="http://schemas.microsoft.com/office/drawing/2014/main" id="{4965D95C-6EF8-BA99-EFDD-1465B21E859B}"/>
              </a:ext>
            </a:extLst>
          </p:cNvPr>
          <p:cNvSpPr txBox="1"/>
          <p:nvPr/>
        </p:nvSpPr>
        <p:spPr>
          <a:xfrm>
            <a:off x="838200" y="6058356"/>
            <a:ext cx="1958037" cy="369332"/>
          </a:xfrm>
          <a:prstGeom prst="rect">
            <a:avLst/>
          </a:prstGeom>
          <a:noFill/>
        </p:spPr>
        <p:txBody>
          <a:bodyPr wrap="none" rtlCol="0">
            <a:spAutoFit/>
          </a:bodyPr>
          <a:lstStyle/>
          <a:p>
            <a:r>
              <a:rPr lang="en-US" dirty="0"/>
              <a:t>Source</a:t>
            </a:r>
            <a:r>
              <a:rPr lang="zh-CN" altLang="en-US" dirty="0"/>
              <a:t> </a:t>
            </a:r>
            <a:r>
              <a:rPr lang="en-US" altLang="zh-CN" dirty="0"/>
              <a:t>Andrew</a:t>
            </a:r>
            <a:r>
              <a:rPr lang="zh-CN" altLang="en-US" dirty="0"/>
              <a:t> </a:t>
            </a:r>
            <a:r>
              <a:rPr lang="en-US" altLang="zh-CN" dirty="0"/>
              <a:t>NG</a:t>
            </a:r>
            <a:endParaRPr lang="en-US" dirty="0"/>
          </a:p>
        </p:txBody>
      </p:sp>
    </p:spTree>
    <p:extLst>
      <p:ext uri="{BB962C8B-B14F-4D97-AF65-F5344CB8AC3E}">
        <p14:creationId xmlns:p14="http://schemas.microsoft.com/office/powerpoint/2010/main" val="30326437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3CF25-5106-8213-077A-B96F85C70C08}"/>
              </a:ext>
            </a:extLst>
          </p:cNvPr>
          <p:cNvSpPr>
            <a:spLocks noGrp="1"/>
          </p:cNvSpPr>
          <p:nvPr>
            <p:ph type="title"/>
          </p:nvPr>
        </p:nvSpPr>
        <p:spPr>
          <a:xfrm>
            <a:off x="838200" y="365125"/>
            <a:ext cx="10515600" cy="536023"/>
          </a:xfrm>
        </p:spPr>
        <p:txBody>
          <a:bodyPr>
            <a:normAutofit fontScale="90000"/>
          </a:bodyPr>
          <a:lstStyle/>
          <a:p>
            <a:pPr algn="ctr"/>
            <a:r>
              <a:rPr lang="en-US" dirty="0"/>
              <a:t>Why?</a:t>
            </a:r>
          </a:p>
        </p:txBody>
      </p:sp>
      <p:sp>
        <p:nvSpPr>
          <p:cNvPr id="3" name="Content Placeholder 2">
            <a:extLst>
              <a:ext uri="{FF2B5EF4-FFF2-40B4-BE49-F238E27FC236}">
                <a16:creationId xmlns:a16="http://schemas.microsoft.com/office/drawing/2014/main" id="{0C74DE97-4EE0-2F51-6456-FC3D3663E0E3}"/>
              </a:ext>
            </a:extLst>
          </p:cNvPr>
          <p:cNvSpPr>
            <a:spLocks noGrp="1"/>
          </p:cNvSpPr>
          <p:nvPr>
            <p:ph idx="1"/>
          </p:nvPr>
        </p:nvSpPr>
        <p:spPr>
          <a:xfrm>
            <a:off x="291549" y="1007165"/>
            <a:ext cx="11635408" cy="5618922"/>
          </a:xfrm>
        </p:spPr>
        <p:txBody>
          <a:bodyPr>
            <a:normAutofit fontScale="92500" lnSpcReduction="10000"/>
          </a:bodyPr>
          <a:lstStyle/>
          <a:p>
            <a:r>
              <a:rPr lang="en-CA" dirty="0"/>
              <a:t>Salient parts:  image can have extremely large variation in size. E.g. the area occupied by cat is different</a:t>
            </a:r>
          </a:p>
          <a:p>
            <a:endParaRPr lang="en-CA" dirty="0"/>
          </a:p>
          <a:p>
            <a:endParaRPr lang="en-CA" dirty="0"/>
          </a:p>
          <a:p>
            <a:endParaRPr lang="en-CA" dirty="0"/>
          </a:p>
          <a:p>
            <a:endParaRPr lang="en-CA" dirty="0"/>
          </a:p>
          <a:p>
            <a:endParaRPr lang="en-CA" dirty="0"/>
          </a:p>
          <a:p>
            <a:r>
              <a:rPr lang="en-CA" dirty="0"/>
              <a:t>Huge variation makes kernel size choosing difficult. A larger kernel is better for globally distributed information. A smaller kernel suite for information that is distributed more locally.</a:t>
            </a:r>
          </a:p>
          <a:p>
            <a:r>
              <a:rPr lang="en-CA" dirty="0"/>
              <a:t>Very deep networks are prone to overfitting. </a:t>
            </a:r>
          </a:p>
          <a:p>
            <a:r>
              <a:rPr lang="en-CA" dirty="0"/>
              <a:t>Naively stacking large convolution operations is computationally expensive.</a:t>
            </a:r>
          </a:p>
          <a:p>
            <a:r>
              <a:rPr lang="en-CA" dirty="0"/>
              <a:t>Solution:  filters with multiple sizes operate on the same level</a:t>
            </a:r>
          </a:p>
          <a:p>
            <a:pPr marL="0" indent="0">
              <a:buNone/>
            </a:pPr>
            <a:endParaRPr lang="en-US" dirty="0"/>
          </a:p>
        </p:txBody>
      </p:sp>
      <p:grpSp>
        <p:nvGrpSpPr>
          <p:cNvPr id="12" name="Group 11">
            <a:extLst>
              <a:ext uri="{FF2B5EF4-FFF2-40B4-BE49-F238E27FC236}">
                <a16:creationId xmlns:a16="http://schemas.microsoft.com/office/drawing/2014/main" id="{171722F1-5103-25EC-50D9-881AE56ECFDD}"/>
              </a:ext>
            </a:extLst>
          </p:cNvPr>
          <p:cNvGrpSpPr/>
          <p:nvPr/>
        </p:nvGrpSpPr>
        <p:grpSpPr>
          <a:xfrm>
            <a:off x="838200" y="1824831"/>
            <a:ext cx="10770704" cy="2055657"/>
            <a:chOff x="983974" y="1639301"/>
            <a:chExt cx="10770704" cy="2055657"/>
          </a:xfrm>
        </p:grpSpPr>
        <p:pic>
          <p:nvPicPr>
            <p:cNvPr id="5" name="Picture 4" descr="A cat with green eyes&#10;&#10;Description automatically generated with medium confidence">
              <a:extLst>
                <a:ext uri="{FF2B5EF4-FFF2-40B4-BE49-F238E27FC236}">
                  <a16:creationId xmlns:a16="http://schemas.microsoft.com/office/drawing/2014/main" id="{60C77E43-0538-612E-8E4B-DB1C98003240}"/>
                </a:ext>
              </a:extLst>
            </p:cNvPr>
            <p:cNvPicPr>
              <a:picLocks noChangeAspect="1"/>
            </p:cNvPicPr>
            <p:nvPr/>
          </p:nvPicPr>
          <p:blipFill>
            <a:blip r:embed="rId2"/>
            <a:stretch>
              <a:fillRect/>
            </a:stretch>
          </p:blipFill>
          <p:spPr>
            <a:xfrm>
              <a:off x="983974" y="1646582"/>
              <a:ext cx="3657814" cy="2048376"/>
            </a:xfrm>
            <a:prstGeom prst="rect">
              <a:avLst/>
            </a:prstGeom>
          </p:spPr>
        </p:pic>
        <p:pic>
          <p:nvPicPr>
            <p:cNvPr id="7" name="Picture 6" descr="A cat in a grassy field&#10;&#10;Description automatically generated with low confidence">
              <a:extLst>
                <a:ext uri="{FF2B5EF4-FFF2-40B4-BE49-F238E27FC236}">
                  <a16:creationId xmlns:a16="http://schemas.microsoft.com/office/drawing/2014/main" id="{89B0F6AE-2310-E5C8-5712-D19D54E4B885}"/>
                </a:ext>
              </a:extLst>
            </p:cNvPr>
            <p:cNvPicPr>
              <a:picLocks noChangeAspect="1"/>
            </p:cNvPicPr>
            <p:nvPr/>
          </p:nvPicPr>
          <p:blipFill>
            <a:blip r:embed="rId3"/>
            <a:stretch>
              <a:fillRect/>
            </a:stretch>
          </p:blipFill>
          <p:spPr>
            <a:xfrm>
              <a:off x="4939749" y="1646582"/>
              <a:ext cx="3078160" cy="2048376"/>
            </a:xfrm>
            <a:prstGeom prst="rect">
              <a:avLst/>
            </a:prstGeom>
          </p:spPr>
        </p:pic>
        <p:pic>
          <p:nvPicPr>
            <p:cNvPr id="11" name="Picture 10" descr="A picture containing diagram&#10;&#10;Description automatically generated">
              <a:extLst>
                <a:ext uri="{FF2B5EF4-FFF2-40B4-BE49-F238E27FC236}">
                  <a16:creationId xmlns:a16="http://schemas.microsoft.com/office/drawing/2014/main" id="{DC111847-9F49-83D6-A634-DA8E8B68C013}"/>
                </a:ext>
              </a:extLst>
            </p:cNvPr>
            <p:cNvPicPr>
              <a:picLocks noChangeAspect="1"/>
            </p:cNvPicPr>
            <p:nvPr/>
          </p:nvPicPr>
          <p:blipFill>
            <a:blip r:embed="rId4"/>
            <a:stretch>
              <a:fillRect/>
            </a:stretch>
          </p:blipFill>
          <p:spPr>
            <a:xfrm>
              <a:off x="8212758" y="1639301"/>
              <a:ext cx="3541920" cy="2055657"/>
            </a:xfrm>
            <a:prstGeom prst="rect">
              <a:avLst/>
            </a:prstGeom>
          </p:spPr>
        </p:pic>
      </p:grpSp>
    </p:spTree>
    <p:extLst>
      <p:ext uri="{BB962C8B-B14F-4D97-AF65-F5344CB8AC3E}">
        <p14:creationId xmlns:p14="http://schemas.microsoft.com/office/powerpoint/2010/main" val="13919184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F2DD2-E887-1345-69DE-BD9942F4A727}"/>
              </a:ext>
            </a:extLst>
          </p:cNvPr>
          <p:cNvSpPr>
            <a:spLocks noGrp="1"/>
          </p:cNvSpPr>
          <p:nvPr>
            <p:ph type="title"/>
          </p:nvPr>
        </p:nvSpPr>
        <p:spPr>
          <a:xfrm>
            <a:off x="838200" y="365126"/>
            <a:ext cx="10515600" cy="562526"/>
          </a:xfrm>
        </p:spPr>
        <p:txBody>
          <a:bodyPr>
            <a:normAutofit fontScale="90000"/>
          </a:bodyPr>
          <a:lstStyle/>
          <a:p>
            <a:pPr algn="ctr"/>
            <a:r>
              <a:rPr lang="en-US" dirty="0"/>
              <a:t>Computational cost </a:t>
            </a:r>
          </a:p>
        </p:txBody>
      </p:sp>
      <p:sp>
        <p:nvSpPr>
          <p:cNvPr id="5" name="Cube 4">
            <a:extLst>
              <a:ext uri="{FF2B5EF4-FFF2-40B4-BE49-F238E27FC236}">
                <a16:creationId xmlns:a16="http://schemas.microsoft.com/office/drawing/2014/main" id="{4EB3FB12-8821-D581-4C92-B1AAEA56228E}"/>
              </a:ext>
            </a:extLst>
          </p:cNvPr>
          <p:cNvSpPr/>
          <p:nvPr/>
        </p:nvSpPr>
        <p:spPr>
          <a:xfrm>
            <a:off x="877957" y="1669773"/>
            <a:ext cx="2554356" cy="2451650"/>
          </a:xfrm>
          <a:prstGeom prst="cube">
            <a:avLst>
              <a:gd name="adj" fmla="val 590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25E706A9-DCB3-A06F-52AC-B262AE725CCC}"/>
              </a:ext>
            </a:extLst>
          </p:cNvPr>
          <p:cNvCxnSpPr/>
          <p:nvPr/>
        </p:nvCxnSpPr>
        <p:spPr>
          <a:xfrm>
            <a:off x="3631095" y="2888112"/>
            <a:ext cx="1550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EBD08C68-AB0A-A2EE-0DC4-CC86D1EB3CE3}"/>
              </a:ext>
            </a:extLst>
          </p:cNvPr>
          <p:cNvSpPr/>
          <p:nvPr/>
        </p:nvSpPr>
        <p:spPr>
          <a:xfrm>
            <a:off x="314739" y="4272963"/>
            <a:ext cx="2597425" cy="2451652"/>
          </a:xfrm>
          <a:prstGeom prst="cube">
            <a:avLst>
              <a:gd name="adj" fmla="val 5902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09939313-7241-6CD1-83AC-6ACDD5CDF654}"/>
              </a:ext>
            </a:extLst>
          </p:cNvPr>
          <p:cNvCxnSpPr/>
          <p:nvPr/>
        </p:nvCxnSpPr>
        <p:spPr>
          <a:xfrm>
            <a:off x="2912164" y="5498789"/>
            <a:ext cx="1550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4AC85C6-ADFA-5B6C-E6E8-21D1BEB337BE}"/>
              </a:ext>
            </a:extLst>
          </p:cNvPr>
          <p:cNvSpPr txBox="1"/>
          <p:nvPr/>
        </p:nvSpPr>
        <p:spPr>
          <a:xfrm>
            <a:off x="1408044" y="1056568"/>
            <a:ext cx="1814920" cy="461665"/>
          </a:xfrm>
          <a:prstGeom prst="rect">
            <a:avLst/>
          </a:prstGeom>
          <a:noFill/>
        </p:spPr>
        <p:txBody>
          <a:bodyPr wrap="none" rtlCol="0">
            <a:spAutoFit/>
          </a:bodyPr>
          <a:lstStyle/>
          <a:p>
            <a:r>
              <a:rPr lang="en-CA" altLang="zh-CN" sz="2400" dirty="0"/>
              <a:t>28 x 28 x 192</a:t>
            </a:r>
            <a:endParaRPr lang="en-US" sz="2400" dirty="0"/>
          </a:p>
        </p:txBody>
      </p:sp>
      <p:sp>
        <p:nvSpPr>
          <p:cNvPr id="13" name="TextBox 12">
            <a:extLst>
              <a:ext uri="{FF2B5EF4-FFF2-40B4-BE49-F238E27FC236}">
                <a16:creationId xmlns:a16="http://schemas.microsoft.com/office/drawing/2014/main" id="{7FF156FF-28D3-C541-717F-11B081B020BB}"/>
              </a:ext>
            </a:extLst>
          </p:cNvPr>
          <p:cNvSpPr txBox="1"/>
          <p:nvPr/>
        </p:nvSpPr>
        <p:spPr>
          <a:xfrm>
            <a:off x="5643922" y="1297045"/>
            <a:ext cx="1659429" cy="461665"/>
          </a:xfrm>
          <a:prstGeom prst="rect">
            <a:avLst/>
          </a:prstGeom>
          <a:noFill/>
        </p:spPr>
        <p:txBody>
          <a:bodyPr wrap="none" rtlCol="0">
            <a:spAutoFit/>
          </a:bodyPr>
          <a:lstStyle/>
          <a:p>
            <a:r>
              <a:rPr lang="en-CA" altLang="zh-CN" sz="2400" dirty="0"/>
              <a:t>28 x 28 x 32</a:t>
            </a:r>
            <a:endParaRPr lang="en-US" sz="2400" dirty="0"/>
          </a:p>
        </p:txBody>
      </p:sp>
      <p:sp>
        <p:nvSpPr>
          <p:cNvPr id="14" name="TextBox 13">
            <a:extLst>
              <a:ext uri="{FF2B5EF4-FFF2-40B4-BE49-F238E27FC236}">
                <a16:creationId xmlns:a16="http://schemas.microsoft.com/office/drawing/2014/main" id="{10863E64-3165-CDDA-4FD1-D74A9B9CE784}"/>
              </a:ext>
            </a:extLst>
          </p:cNvPr>
          <p:cNvSpPr txBox="1"/>
          <p:nvPr/>
        </p:nvSpPr>
        <p:spPr>
          <a:xfrm>
            <a:off x="3829161" y="1676977"/>
            <a:ext cx="1087157" cy="923330"/>
          </a:xfrm>
          <a:prstGeom prst="rect">
            <a:avLst/>
          </a:prstGeom>
          <a:noFill/>
        </p:spPr>
        <p:txBody>
          <a:bodyPr wrap="none" rtlCol="0">
            <a:spAutoFit/>
          </a:bodyPr>
          <a:lstStyle/>
          <a:p>
            <a:r>
              <a:rPr lang="en-US" dirty="0"/>
              <a:t>CONV</a:t>
            </a:r>
          </a:p>
          <a:p>
            <a:r>
              <a:rPr lang="en-US" dirty="0"/>
              <a:t>Same 5x5</a:t>
            </a:r>
          </a:p>
          <a:p>
            <a:r>
              <a:rPr lang="en-US" dirty="0"/>
              <a:t>32</a:t>
            </a:r>
          </a:p>
        </p:txBody>
      </p:sp>
      <p:sp>
        <p:nvSpPr>
          <p:cNvPr id="15" name="TextBox 14">
            <a:extLst>
              <a:ext uri="{FF2B5EF4-FFF2-40B4-BE49-F238E27FC236}">
                <a16:creationId xmlns:a16="http://schemas.microsoft.com/office/drawing/2014/main" id="{ACA65991-44C0-EC37-2939-D63EC11B5F04}"/>
              </a:ext>
            </a:extLst>
          </p:cNvPr>
          <p:cNvSpPr txBox="1"/>
          <p:nvPr/>
        </p:nvSpPr>
        <p:spPr>
          <a:xfrm>
            <a:off x="7957642" y="1287399"/>
            <a:ext cx="3512500" cy="1200329"/>
          </a:xfrm>
          <a:prstGeom prst="rect">
            <a:avLst/>
          </a:prstGeom>
          <a:noFill/>
        </p:spPr>
        <p:txBody>
          <a:bodyPr wrap="none" rtlCol="0">
            <a:spAutoFit/>
          </a:bodyPr>
          <a:lstStyle/>
          <a:p>
            <a:r>
              <a:rPr lang="en-US" sz="2400" dirty="0"/>
              <a:t>Each filter: 5 x 5 x 192</a:t>
            </a:r>
          </a:p>
          <a:p>
            <a:r>
              <a:rPr lang="en-US" sz="2400" dirty="0"/>
              <a:t># of computing:</a:t>
            </a:r>
          </a:p>
          <a:p>
            <a:r>
              <a:rPr lang="en-US" sz="2400" dirty="0"/>
              <a:t>28x28x32x5x5x192=</a:t>
            </a:r>
            <a:r>
              <a:rPr lang="en-US" sz="2400" dirty="0">
                <a:solidFill>
                  <a:srgbClr val="FF0000"/>
                </a:solidFill>
              </a:rPr>
              <a:t>120 M</a:t>
            </a:r>
          </a:p>
        </p:txBody>
      </p:sp>
      <p:sp>
        <p:nvSpPr>
          <p:cNvPr id="16" name="Cube 15">
            <a:extLst>
              <a:ext uri="{FF2B5EF4-FFF2-40B4-BE49-F238E27FC236}">
                <a16:creationId xmlns:a16="http://schemas.microsoft.com/office/drawing/2014/main" id="{736E8CAB-9495-126B-38FD-C65959E7CD53}"/>
              </a:ext>
            </a:extLst>
          </p:cNvPr>
          <p:cNvSpPr/>
          <p:nvPr/>
        </p:nvSpPr>
        <p:spPr>
          <a:xfrm>
            <a:off x="4491532" y="4874213"/>
            <a:ext cx="1232452" cy="117944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ube 16">
            <a:extLst>
              <a:ext uri="{FF2B5EF4-FFF2-40B4-BE49-F238E27FC236}">
                <a16:creationId xmlns:a16="http://schemas.microsoft.com/office/drawing/2014/main" id="{F27FB431-5E6A-63D6-F137-910978439A9F}"/>
              </a:ext>
            </a:extLst>
          </p:cNvPr>
          <p:cNvSpPr/>
          <p:nvPr/>
        </p:nvSpPr>
        <p:spPr>
          <a:xfrm>
            <a:off x="7303352" y="4625009"/>
            <a:ext cx="1659430" cy="1497495"/>
          </a:xfrm>
          <a:prstGeom prst="cube">
            <a:avLst>
              <a:gd name="adj" fmla="val 48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ube 17">
            <a:extLst>
              <a:ext uri="{FF2B5EF4-FFF2-40B4-BE49-F238E27FC236}">
                <a16:creationId xmlns:a16="http://schemas.microsoft.com/office/drawing/2014/main" id="{FDB3DC60-2F00-7F7A-8DE5-21392439C4E5}"/>
              </a:ext>
            </a:extLst>
          </p:cNvPr>
          <p:cNvSpPr/>
          <p:nvPr/>
        </p:nvSpPr>
        <p:spPr>
          <a:xfrm>
            <a:off x="5380381" y="2027583"/>
            <a:ext cx="1659430" cy="1497495"/>
          </a:xfrm>
          <a:prstGeom prst="cube">
            <a:avLst>
              <a:gd name="adj" fmla="val 4837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73450BF-D0A4-1171-A44B-2B9732BBFD88}"/>
              </a:ext>
            </a:extLst>
          </p:cNvPr>
          <p:cNvCxnSpPr/>
          <p:nvPr/>
        </p:nvCxnSpPr>
        <p:spPr>
          <a:xfrm>
            <a:off x="5752847" y="5373756"/>
            <a:ext cx="155050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2C65CC34-B0E0-452A-1631-43D184BAF4A4}"/>
              </a:ext>
            </a:extLst>
          </p:cNvPr>
          <p:cNvSpPr/>
          <p:nvPr/>
        </p:nvSpPr>
        <p:spPr>
          <a:xfrm>
            <a:off x="3144265" y="4099102"/>
            <a:ext cx="1077732" cy="923330"/>
          </a:xfrm>
          <a:prstGeom prst="rect">
            <a:avLst/>
          </a:prstGeom>
        </p:spPr>
        <p:txBody>
          <a:bodyPr wrap="square">
            <a:spAutoFit/>
          </a:bodyPr>
          <a:lstStyle/>
          <a:p>
            <a:r>
              <a:rPr lang="en-US" dirty="0"/>
              <a:t>CONV</a:t>
            </a:r>
          </a:p>
          <a:p>
            <a:r>
              <a:rPr lang="en-US" dirty="0"/>
              <a:t>1x1x192</a:t>
            </a:r>
          </a:p>
          <a:p>
            <a:r>
              <a:rPr lang="en-US" dirty="0"/>
              <a:t>16</a:t>
            </a:r>
          </a:p>
        </p:txBody>
      </p:sp>
      <p:sp>
        <p:nvSpPr>
          <p:cNvPr id="21" name="TextBox 20">
            <a:extLst>
              <a:ext uri="{FF2B5EF4-FFF2-40B4-BE49-F238E27FC236}">
                <a16:creationId xmlns:a16="http://schemas.microsoft.com/office/drawing/2014/main" id="{9696E006-A9F0-1E4A-73BD-C84F980971A8}"/>
              </a:ext>
            </a:extLst>
          </p:cNvPr>
          <p:cNvSpPr txBox="1"/>
          <p:nvPr/>
        </p:nvSpPr>
        <p:spPr>
          <a:xfrm>
            <a:off x="4550666" y="4056462"/>
            <a:ext cx="1659429" cy="830997"/>
          </a:xfrm>
          <a:prstGeom prst="rect">
            <a:avLst/>
          </a:prstGeom>
          <a:noFill/>
        </p:spPr>
        <p:txBody>
          <a:bodyPr wrap="none" rtlCol="0">
            <a:spAutoFit/>
          </a:bodyPr>
          <a:lstStyle/>
          <a:p>
            <a:r>
              <a:rPr lang="en-CA" altLang="zh-CN" sz="2400" dirty="0"/>
              <a:t>28 x 28 x 16</a:t>
            </a:r>
          </a:p>
          <a:p>
            <a:r>
              <a:rPr lang="en-CA" sz="2400" dirty="0"/>
              <a:t>Bottleneck </a:t>
            </a:r>
            <a:endParaRPr lang="en-US" sz="2400" dirty="0"/>
          </a:p>
        </p:txBody>
      </p:sp>
      <p:sp>
        <p:nvSpPr>
          <p:cNvPr id="22" name="TextBox 21">
            <a:extLst>
              <a:ext uri="{FF2B5EF4-FFF2-40B4-BE49-F238E27FC236}">
                <a16:creationId xmlns:a16="http://schemas.microsoft.com/office/drawing/2014/main" id="{FC95C806-8394-65F4-4907-329DC93272FB}"/>
              </a:ext>
            </a:extLst>
          </p:cNvPr>
          <p:cNvSpPr txBox="1"/>
          <p:nvPr/>
        </p:nvSpPr>
        <p:spPr>
          <a:xfrm>
            <a:off x="7631800" y="4010082"/>
            <a:ext cx="1659429" cy="461665"/>
          </a:xfrm>
          <a:prstGeom prst="rect">
            <a:avLst/>
          </a:prstGeom>
          <a:noFill/>
        </p:spPr>
        <p:txBody>
          <a:bodyPr wrap="none" rtlCol="0">
            <a:spAutoFit/>
          </a:bodyPr>
          <a:lstStyle/>
          <a:p>
            <a:r>
              <a:rPr lang="en-CA" altLang="zh-CN" sz="2400" dirty="0"/>
              <a:t>28 x 28 x 32</a:t>
            </a:r>
            <a:endParaRPr lang="en-US" sz="2400" dirty="0"/>
          </a:p>
        </p:txBody>
      </p:sp>
      <p:sp>
        <p:nvSpPr>
          <p:cNvPr id="23" name="Rectangle 22">
            <a:extLst>
              <a:ext uri="{FF2B5EF4-FFF2-40B4-BE49-F238E27FC236}">
                <a16:creationId xmlns:a16="http://schemas.microsoft.com/office/drawing/2014/main" id="{ECD4BB3A-B696-3A06-D260-CD42BB496F87}"/>
              </a:ext>
            </a:extLst>
          </p:cNvPr>
          <p:cNvSpPr/>
          <p:nvPr/>
        </p:nvSpPr>
        <p:spPr>
          <a:xfrm>
            <a:off x="6107986" y="4231762"/>
            <a:ext cx="1077732" cy="923330"/>
          </a:xfrm>
          <a:prstGeom prst="rect">
            <a:avLst/>
          </a:prstGeom>
        </p:spPr>
        <p:txBody>
          <a:bodyPr wrap="square">
            <a:spAutoFit/>
          </a:bodyPr>
          <a:lstStyle/>
          <a:p>
            <a:r>
              <a:rPr lang="en-US" dirty="0"/>
              <a:t>CONV</a:t>
            </a:r>
          </a:p>
          <a:p>
            <a:r>
              <a:rPr lang="en-US" dirty="0"/>
              <a:t>5 x 5</a:t>
            </a:r>
          </a:p>
          <a:p>
            <a:r>
              <a:rPr lang="en-US" dirty="0"/>
              <a:t>32</a:t>
            </a:r>
          </a:p>
        </p:txBody>
      </p:sp>
      <p:sp>
        <p:nvSpPr>
          <p:cNvPr id="24" name="Rectangle 23">
            <a:extLst>
              <a:ext uri="{FF2B5EF4-FFF2-40B4-BE49-F238E27FC236}">
                <a16:creationId xmlns:a16="http://schemas.microsoft.com/office/drawing/2014/main" id="{66F2223C-FC5A-535E-FE69-5F3A19A019EA}"/>
              </a:ext>
            </a:extLst>
          </p:cNvPr>
          <p:cNvSpPr/>
          <p:nvPr/>
        </p:nvSpPr>
        <p:spPr>
          <a:xfrm>
            <a:off x="2265149" y="5893618"/>
            <a:ext cx="2226384" cy="830997"/>
          </a:xfrm>
          <a:prstGeom prst="rect">
            <a:avLst/>
          </a:prstGeom>
        </p:spPr>
        <p:txBody>
          <a:bodyPr wrap="square">
            <a:spAutoFit/>
          </a:bodyPr>
          <a:lstStyle/>
          <a:p>
            <a:r>
              <a:rPr lang="en-US" sz="2400" dirty="0"/>
              <a:t># of computing:</a:t>
            </a:r>
          </a:p>
          <a:p>
            <a:r>
              <a:rPr lang="en-US" sz="2400" dirty="0"/>
              <a:t>28x28x16x192</a:t>
            </a:r>
          </a:p>
        </p:txBody>
      </p:sp>
      <p:sp>
        <p:nvSpPr>
          <p:cNvPr id="25" name="Rectangle 24">
            <a:extLst>
              <a:ext uri="{FF2B5EF4-FFF2-40B4-BE49-F238E27FC236}">
                <a16:creationId xmlns:a16="http://schemas.microsoft.com/office/drawing/2014/main" id="{FF9280EC-3183-E72F-4C9D-BEE216F79EF1}"/>
              </a:ext>
            </a:extLst>
          </p:cNvPr>
          <p:cNvSpPr/>
          <p:nvPr/>
        </p:nvSpPr>
        <p:spPr>
          <a:xfrm>
            <a:off x="5271050" y="5971406"/>
            <a:ext cx="3130828" cy="830997"/>
          </a:xfrm>
          <a:prstGeom prst="rect">
            <a:avLst/>
          </a:prstGeom>
        </p:spPr>
        <p:txBody>
          <a:bodyPr wrap="square">
            <a:spAutoFit/>
          </a:bodyPr>
          <a:lstStyle/>
          <a:p>
            <a:r>
              <a:rPr lang="en-US" sz="2400" dirty="0"/>
              <a:t># of computing:</a:t>
            </a:r>
          </a:p>
          <a:p>
            <a:r>
              <a:rPr lang="en-US" sz="2400" dirty="0"/>
              <a:t>28x28x32x5x5x16</a:t>
            </a:r>
          </a:p>
        </p:txBody>
      </p:sp>
      <p:sp>
        <p:nvSpPr>
          <p:cNvPr id="26" name="TextBox 25">
            <a:extLst>
              <a:ext uri="{FF2B5EF4-FFF2-40B4-BE49-F238E27FC236}">
                <a16:creationId xmlns:a16="http://schemas.microsoft.com/office/drawing/2014/main" id="{C794AFDA-7E3E-1898-9D28-A4D4FDE8E873}"/>
              </a:ext>
            </a:extLst>
          </p:cNvPr>
          <p:cNvSpPr txBox="1"/>
          <p:nvPr/>
        </p:nvSpPr>
        <p:spPr>
          <a:xfrm>
            <a:off x="4550666" y="6215271"/>
            <a:ext cx="364202"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201C9C3E-C09C-8149-0448-3A7355EFA974}"/>
              </a:ext>
            </a:extLst>
          </p:cNvPr>
          <p:cNvSpPr txBox="1"/>
          <p:nvPr/>
        </p:nvSpPr>
        <p:spPr>
          <a:xfrm>
            <a:off x="7963104" y="6168889"/>
            <a:ext cx="364202" cy="523220"/>
          </a:xfrm>
          <a:prstGeom prst="rect">
            <a:avLst/>
          </a:prstGeom>
          <a:noFill/>
        </p:spPr>
        <p:txBody>
          <a:bodyPr wrap="none" rtlCol="0">
            <a:spAutoFit/>
          </a:bodyPr>
          <a:lstStyle/>
          <a:p>
            <a:r>
              <a:rPr lang="en-US" sz="2800" dirty="0"/>
              <a:t>=</a:t>
            </a:r>
          </a:p>
        </p:txBody>
      </p:sp>
      <p:sp>
        <p:nvSpPr>
          <p:cNvPr id="28" name="TextBox 27">
            <a:extLst>
              <a:ext uri="{FF2B5EF4-FFF2-40B4-BE49-F238E27FC236}">
                <a16:creationId xmlns:a16="http://schemas.microsoft.com/office/drawing/2014/main" id="{BF4A53C4-CAB1-592C-942C-A0B069A4F2D3}"/>
              </a:ext>
            </a:extLst>
          </p:cNvPr>
          <p:cNvSpPr txBox="1"/>
          <p:nvPr/>
        </p:nvSpPr>
        <p:spPr>
          <a:xfrm>
            <a:off x="8526322" y="6135760"/>
            <a:ext cx="990977" cy="461665"/>
          </a:xfrm>
          <a:prstGeom prst="rect">
            <a:avLst/>
          </a:prstGeom>
          <a:noFill/>
        </p:spPr>
        <p:txBody>
          <a:bodyPr wrap="none" rtlCol="0">
            <a:spAutoFit/>
          </a:bodyPr>
          <a:lstStyle/>
          <a:p>
            <a:r>
              <a:rPr lang="en-US" sz="2400" dirty="0">
                <a:solidFill>
                  <a:srgbClr val="FF0000"/>
                </a:solidFill>
              </a:rPr>
              <a:t>12.4M</a:t>
            </a:r>
          </a:p>
        </p:txBody>
      </p:sp>
    </p:spTree>
    <p:extLst>
      <p:ext uri="{BB962C8B-B14F-4D97-AF65-F5344CB8AC3E}">
        <p14:creationId xmlns:p14="http://schemas.microsoft.com/office/powerpoint/2010/main" val="43971117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9802A-C6C7-DD00-5E1F-06FF2C39A868}"/>
              </a:ext>
            </a:extLst>
          </p:cNvPr>
          <p:cNvSpPr>
            <a:spLocks noGrp="1"/>
          </p:cNvSpPr>
          <p:nvPr>
            <p:ph type="title"/>
          </p:nvPr>
        </p:nvSpPr>
        <p:spPr>
          <a:xfrm>
            <a:off x="838200" y="137505"/>
            <a:ext cx="10515600" cy="638731"/>
          </a:xfrm>
        </p:spPr>
        <p:txBody>
          <a:bodyPr>
            <a:normAutofit fontScale="90000"/>
          </a:bodyPr>
          <a:lstStyle/>
          <a:p>
            <a:r>
              <a:rPr lang="en-CA" dirty="0"/>
              <a:t>Naïve inception module</a:t>
            </a:r>
            <a:endParaRPr lang="en-US" dirty="0"/>
          </a:p>
        </p:txBody>
      </p:sp>
      <p:grpSp>
        <p:nvGrpSpPr>
          <p:cNvPr id="56" name="Group 55">
            <a:extLst>
              <a:ext uri="{FF2B5EF4-FFF2-40B4-BE49-F238E27FC236}">
                <a16:creationId xmlns:a16="http://schemas.microsoft.com/office/drawing/2014/main" id="{D781083C-56C5-4448-95F9-7DEBBABF6BF9}"/>
              </a:ext>
            </a:extLst>
          </p:cNvPr>
          <p:cNvGrpSpPr/>
          <p:nvPr/>
        </p:nvGrpSpPr>
        <p:grpSpPr>
          <a:xfrm>
            <a:off x="838200" y="261392"/>
            <a:ext cx="10112145" cy="5973420"/>
            <a:chOff x="308115" y="804731"/>
            <a:chExt cx="10112145" cy="5973420"/>
          </a:xfrm>
        </p:grpSpPr>
        <p:sp>
          <p:nvSpPr>
            <p:cNvPr id="4" name="Frame 3">
              <a:extLst>
                <a:ext uri="{FF2B5EF4-FFF2-40B4-BE49-F238E27FC236}">
                  <a16:creationId xmlns:a16="http://schemas.microsoft.com/office/drawing/2014/main" id="{9162A41F-E31C-F92A-7650-4783A51B5B49}"/>
                </a:ext>
              </a:extLst>
            </p:cNvPr>
            <p:cNvSpPr/>
            <p:nvPr/>
          </p:nvSpPr>
          <p:spPr>
            <a:xfrm>
              <a:off x="308115" y="3429000"/>
              <a:ext cx="1904998" cy="1209262"/>
            </a:xfrm>
            <a:prstGeom prst="frame">
              <a:avLst>
                <a:gd name="adj1" fmla="val 671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1" name="Frame 20">
              <a:extLst>
                <a:ext uri="{FF2B5EF4-FFF2-40B4-BE49-F238E27FC236}">
                  <a16:creationId xmlns:a16="http://schemas.microsoft.com/office/drawing/2014/main" id="{9B26C211-56C4-7682-ED9C-D75213728D9B}"/>
                </a:ext>
              </a:extLst>
            </p:cNvPr>
            <p:cNvSpPr/>
            <p:nvPr/>
          </p:nvSpPr>
          <p:spPr>
            <a:xfrm>
              <a:off x="8486366" y="3397548"/>
              <a:ext cx="1904998" cy="1209262"/>
            </a:xfrm>
            <a:prstGeom prst="frame">
              <a:avLst>
                <a:gd name="adj1" fmla="val 6715"/>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23" name="Straight Arrow Connector 22">
              <a:extLst>
                <a:ext uri="{FF2B5EF4-FFF2-40B4-BE49-F238E27FC236}">
                  <a16:creationId xmlns:a16="http://schemas.microsoft.com/office/drawing/2014/main" id="{EFFB5611-19C8-5212-D878-403BA03EECA6}"/>
                </a:ext>
              </a:extLst>
            </p:cNvPr>
            <p:cNvCxnSpPr>
              <a:cxnSpLocks/>
            </p:cNvCxnSpPr>
            <p:nvPr/>
          </p:nvCxnSpPr>
          <p:spPr>
            <a:xfrm flipV="1">
              <a:off x="973205" y="1165972"/>
              <a:ext cx="4567037" cy="2195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26287A1-808F-AE7E-4245-AA9CBD172FD4}"/>
                </a:ext>
              </a:extLst>
            </p:cNvPr>
            <p:cNvCxnSpPr>
              <a:cxnSpLocks/>
            </p:cNvCxnSpPr>
            <p:nvPr/>
          </p:nvCxnSpPr>
          <p:spPr>
            <a:xfrm>
              <a:off x="2223054" y="4033631"/>
              <a:ext cx="1033670" cy="21864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EE6EC801-77D4-0C92-F9B0-436B96887F8E}"/>
                </a:ext>
              </a:extLst>
            </p:cNvPr>
            <p:cNvCxnSpPr>
              <a:cxnSpLocks/>
            </p:cNvCxnSpPr>
            <p:nvPr/>
          </p:nvCxnSpPr>
          <p:spPr>
            <a:xfrm>
              <a:off x="2213113" y="4252170"/>
              <a:ext cx="1033670" cy="16052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D16B34B-44EA-E8A6-37E0-0CBBC50022DF}"/>
                </a:ext>
              </a:extLst>
            </p:cNvPr>
            <p:cNvCxnSpPr>
              <a:cxnSpLocks/>
            </p:cNvCxnSpPr>
            <p:nvPr/>
          </p:nvCxnSpPr>
          <p:spPr>
            <a:xfrm flipV="1">
              <a:off x="2213113" y="3136311"/>
              <a:ext cx="1043610" cy="665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5D9EF14-69C9-629D-1AD8-4C9A05A26D7B}"/>
                </a:ext>
              </a:extLst>
            </p:cNvPr>
            <p:cNvCxnSpPr>
              <a:cxnSpLocks/>
            </p:cNvCxnSpPr>
            <p:nvPr/>
          </p:nvCxnSpPr>
          <p:spPr>
            <a:xfrm>
              <a:off x="4962940" y="3081621"/>
              <a:ext cx="7735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DD484CB-AAC6-65A3-C871-A3333F11F971}"/>
                </a:ext>
              </a:extLst>
            </p:cNvPr>
            <p:cNvCxnSpPr>
              <a:cxnSpLocks/>
            </p:cNvCxnSpPr>
            <p:nvPr/>
          </p:nvCxnSpPr>
          <p:spPr>
            <a:xfrm>
              <a:off x="4962940" y="4577328"/>
              <a:ext cx="7735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57BC8AA-FBE3-A873-16D9-11A477A38B17}"/>
                </a:ext>
              </a:extLst>
            </p:cNvPr>
            <p:cNvCxnSpPr>
              <a:cxnSpLocks/>
            </p:cNvCxnSpPr>
            <p:nvPr/>
          </p:nvCxnSpPr>
          <p:spPr>
            <a:xfrm>
              <a:off x="4962939" y="6021426"/>
              <a:ext cx="773599"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19872F71-ADED-99FE-667D-B9E0D56D7607}"/>
                </a:ext>
              </a:extLst>
            </p:cNvPr>
            <p:cNvCxnSpPr>
              <a:cxnSpLocks/>
            </p:cNvCxnSpPr>
            <p:nvPr/>
          </p:nvCxnSpPr>
          <p:spPr>
            <a:xfrm>
              <a:off x="7402999" y="1299972"/>
              <a:ext cx="1237419" cy="20617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B653445A-7D1A-56B9-AEE0-225E6E5CD582}"/>
                </a:ext>
              </a:extLst>
            </p:cNvPr>
            <p:cNvCxnSpPr>
              <a:cxnSpLocks/>
              <a:endCxn id="21" idx="1"/>
            </p:cNvCxnSpPr>
            <p:nvPr/>
          </p:nvCxnSpPr>
          <p:spPr>
            <a:xfrm>
              <a:off x="7401348" y="2971324"/>
              <a:ext cx="1085018" cy="103085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EEA8CCC4-2333-EB9D-FCFF-0082FEFE9CAD}"/>
                </a:ext>
              </a:extLst>
            </p:cNvPr>
            <p:cNvCxnSpPr>
              <a:cxnSpLocks/>
            </p:cNvCxnSpPr>
            <p:nvPr/>
          </p:nvCxnSpPr>
          <p:spPr>
            <a:xfrm flipV="1">
              <a:off x="7442755" y="4252170"/>
              <a:ext cx="1043610" cy="6658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E82B322-2813-BAAC-88C8-69C18DD28D9A}"/>
                </a:ext>
              </a:extLst>
            </p:cNvPr>
            <p:cNvCxnSpPr>
              <a:cxnSpLocks/>
            </p:cNvCxnSpPr>
            <p:nvPr/>
          </p:nvCxnSpPr>
          <p:spPr>
            <a:xfrm flipV="1">
              <a:off x="7474233" y="4638262"/>
              <a:ext cx="1205941" cy="144249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D49DB34-667D-F1AE-4720-0755A568F85C}"/>
                </a:ext>
              </a:extLst>
            </p:cNvPr>
            <p:cNvSpPr txBox="1"/>
            <p:nvPr/>
          </p:nvSpPr>
          <p:spPr>
            <a:xfrm>
              <a:off x="506897" y="3692199"/>
              <a:ext cx="1442061" cy="830997"/>
            </a:xfrm>
            <a:prstGeom prst="rect">
              <a:avLst/>
            </a:prstGeom>
            <a:noFill/>
          </p:spPr>
          <p:txBody>
            <a:bodyPr wrap="none" rtlCol="0">
              <a:spAutoFit/>
            </a:bodyPr>
            <a:lstStyle/>
            <a:p>
              <a:r>
                <a:rPr lang="en-US" sz="2400" dirty="0"/>
                <a:t>Previous</a:t>
              </a:r>
            </a:p>
            <a:p>
              <a:r>
                <a:rPr lang="en-US" sz="2400" dirty="0"/>
                <a:t>Activation</a:t>
              </a:r>
            </a:p>
          </p:txBody>
        </p:sp>
        <p:sp>
          <p:nvSpPr>
            <p:cNvPr id="45" name="TextBox 44">
              <a:extLst>
                <a:ext uri="{FF2B5EF4-FFF2-40B4-BE49-F238E27FC236}">
                  <a16:creationId xmlns:a16="http://schemas.microsoft.com/office/drawing/2014/main" id="{77109344-5AB6-4B83-DB68-369490D031ED}"/>
                </a:ext>
              </a:extLst>
            </p:cNvPr>
            <p:cNvSpPr txBox="1"/>
            <p:nvPr/>
          </p:nvSpPr>
          <p:spPr>
            <a:xfrm>
              <a:off x="8663625" y="3632566"/>
              <a:ext cx="1756635" cy="830997"/>
            </a:xfrm>
            <a:prstGeom prst="rect">
              <a:avLst/>
            </a:prstGeom>
            <a:noFill/>
          </p:spPr>
          <p:txBody>
            <a:bodyPr wrap="none" rtlCol="0">
              <a:spAutoFit/>
            </a:bodyPr>
            <a:lstStyle/>
            <a:p>
              <a:r>
                <a:rPr lang="en-US" sz="2400" dirty="0"/>
                <a:t>Channel </a:t>
              </a:r>
            </a:p>
            <a:p>
              <a:r>
                <a:rPr lang="en-US" sz="2400" dirty="0"/>
                <a:t>Concatenate</a:t>
              </a:r>
            </a:p>
          </p:txBody>
        </p:sp>
        <p:sp>
          <p:nvSpPr>
            <p:cNvPr id="47" name="TextBox 46">
              <a:extLst>
                <a:ext uri="{FF2B5EF4-FFF2-40B4-BE49-F238E27FC236}">
                  <a16:creationId xmlns:a16="http://schemas.microsoft.com/office/drawing/2014/main" id="{8D89B40B-8050-6CA3-C2B4-19460068C73A}"/>
                </a:ext>
              </a:extLst>
            </p:cNvPr>
            <p:cNvSpPr txBox="1"/>
            <p:nvPr/>
          </p:nvSpPr>
          <p:spPr>
            <a:xfrm>
              <a:off x="349384" y="4753264"/>
              <a:ext cx="1814920" cy="461665"/>
            </a:xfrm>
            <a:prstGeom prst="rect">
              <a:avLst/>
            </a:prstGeom>
            <a:noFill/>
          </p:spPr>
          <p:txBody>
            <a:bodyPr wrap="none" rtlCol="0">
              <a:spAutoFit/>
            </a:bodyPr>
            <a:lstStyle/>
            <a:p>
              <a:r>
                <a:rPr lang="en-CA" altLang="zh-CN" sz="2400" dirty="0"/>
                <a:t>28 x 28 x 192</a:t>
              </a:r>
              <a:endParaRPr lang="en-US" sz="2400" dirty="0"/>
            </a:p>
          </p:txBody>
        </p:sp>
        <p:grpSp>
          <p:nvGrpSpPr>
            <p:cNvPr id="54" name="Group 53">
              <a:extLst>
                <a:ext uri="{FF2B5EF4-FFF2-40B4-BE49-F238E27FC236}">
                  <a16:creationId xmlns:a16="http://schemas.microsoft.com/office/drawing/2014/main" id="{4437420F-3393-2E4E-9DB8-6DF54195E736}"/>
                </a:ext>
              </a:extLst>
            </p:cNvPr>
            <p:cNvGrpSpPr/>
            <p:nvPr/>
          </p:nvGrpSpPr>
          <p:grpSpPr>
            <a:xfrm>
              <a:off x="5736539" y="804731"/>
              <a:ext cx="1706216" cy="5973420"/>
              <a:chOff x="5736539" y="804731"/>
              <a:chExt cx="1706216" cy="5973420"/>
            </a:xfrm>
          </p:grpSpPr>
          <p:sp>
            <p:nvSpPr>
              <p:cNvPr id="15" name="Frame 14">
                <a:extLst>
                  <a:ext uri="{FF2B5EF4-FFF2-40B4-BE49-F238E27FC236}">
                    <a16:creationId xmlns:a16="http://schemas.microsoft.com/office/drawing/2014/main" id="{1FDB12BF-F9D3-D810-7062-3790038C80EE}"/>
                  </a:ext>
                </a:extLst>
              </p:cNvPr>
              <p:cNvSpPr/>
              <p:nvPr/>
            </p:nvSpPr>
            <p:spPr>
              <a:xfrm>
                <a:off x="5736539" y="804731"/>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nvGrpSpPr>
              <p:cNvPr id="17" name="Group 16">
                <a:extLst>
                  <a:ext uri="{FF2B5EF4-FFF2-40B4-BE49-F238E27FC236}">
                    <a16:creationId xmlns:a16="http://schemas.microsoft.com/office/drawing/2014/main" id="{F94D9390-C9BE-F3B9-D7E5-6F81262E76E7}"/>
                  </a:ext>
                </a:extLst>
              </p:cNvPr>
              <p:cNvGrpSpPr/>
              <p:nvPr/>
            </p:nvGrpSpPr>
            <p:grpSpPr>
              <a:xfrm>
                <a:off x="5736539" y="2331432"/>
                <a:ext cx="1706216" cy="4446719"/>
                <a:chOff x="3256724" y="2272104"/>
                <a:chExt cx="1706216" cy="4446719"/>
              </a:xfrm>
            </p:grpSpPr>
            <p:sp>
              <p:nvSpPr>
                <p:cNvPr id="18" name="Frame 17">
                  <a:extLst>
                    <a:ext uri="{FF2B5EF4-FFF2-40B4-BE49-F238E27FC236}">
                      <a16:creationId xmlns:a16="http://schemas.microsoft.com/office/drawing/2014/main" id="{90FE6717-6D71-6675-6200-C0D234E8FAC8}"/>
                    </a:ext>
                  </a:extLst>
                </p:cNvPr>
                <p:cNvSpPr/>
                <p:nvPr/>
              </p:nvSpPr>
              <p:spPr>
                <a:xfrm>
                  <a:off x="3256724" y="3820604"/>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9" name="Frame 18">
                  <a:extLst>
                    <a:ext uri="{FF2B5EF4-FFF2-40B4-BE49-F238E27FC236}">
                      <a16:creationId xmlns:a16="http://schemas.microsoft.com/office/drawing/2014/main" id="{C98ADB63-FD05-A59A-775D-2DAA508B8FF6}"/>
                    </a:ext>
                  </a:extLst>
                </p:cNvPr>
                <p:cNvSpPr/>
                <p:nvPr/>
              </p:nvSpPr>
              <p:spPr>
                <a:xfrm>
                  <a:off x="3256724" y="5324030"/>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0" name="Frame 19">
                  <a:extLst>
                    <a:ext uri="{FF2B5EF4-FFF2-40B4-BE49-F238E27FC236}">
                      <a16:creationId xmlns:a16="http://schemas.microsoft.com/office/drawing/2014/main" id="{93532F7F-CADE-28CB-DCCA-343A505861A6}"/>
                    </a:ext>
                  </a:extLst>
                </p:cNvPr>
                <p:cNvSpPr/>
                <p:nvPr/>
              </p:nvSpPr>
              <p:spPr>
                <a:xfrm>
                  <a:off x="3256724" y="2272104"/>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9" name="TextBox 48">
                <a:extLst>
                  <a:ext uri="{FF2B5EF4-FFF2-40B4-BE49-F238E27FC236}">
                    <a16:creationId xmlns:a16="http://schemas.microsoft.com/office/drawing/2014/main" id="{AF04146B-83A2-2BFA-0FC1-90913EFF2D89}"/>
                  </a:ext>
                </a:extLst>
              </p:cNvPr>
              <p:cNvSpPr txBox="1"/>
              <p:nvPr/>
            </p:nvSpPr>
            <p:spPr>
              <a:xfrm>
                <a:off x="6193386" y="5652648"/>
                <a:ext cx="922560" cy="830997"/>
              </a:xfrm>
              <a:prstGeom prst="rect">
                <a:avLst/>
              </a:prstGeom>
              <a:noFill/>
            </p:spPr>
            <p:txBody>
              <a:bodyPr wrap="none" rtlCol="0">
                <a:spAutoFit/>
              </a:bodyPr>
              <a:lstStyle/>
              <a:p>
                <a:r>
                  <a:rPr lang="en-US" sz="2400" dirty="0"/>
                  <a:t>1 x 1 </a:t>
                </a:r>
              </a:p>
              <a:p>
                <a:r>
                  <a:rPr lang="en-US" sz="2400" dirty="0"/>
                  <a:t>CONV</a:t>
                </a:r>
              </a:p>
            </p:txBody>
          </p:sp>
          <p:sp>
            <p:nvSpPr>
              <p:cNvPr id="50" name="TextBox 49">
                <a:extLst>
                  <a:ext uri="{FF2B5EF4-FFF2-40B4-BE49-F238E27FC236}">
                    <a16:creationId xmlns:a16="http://schemas.microsoft.com/office/drawing/2014/main" id="{5F05F9E2-0EEA-99C6-27A1-60FB6008E972}"/>
                  </a:ext>
                </a:extLst>
              </p:cNvPr>
              <p:cNvSpPr txBox="1"/>
              <p:nvPr/>
            </p:nvSpPr>
            <p:spPr>
              <a:xfrm>
                <a:off x="6253022" y="1100522"/>
                <a:ext cx="922560" cy="830997"/>
              </a:xfrm>
              <a:prstGeom prst="rect">
                <a:avLst/>
              </a:prstGeom>
              <a:noFill/>
            </p:spPr>
            <p:txBody>
              <a:bodyPr wrap="none" rtlCol="0">
                <a:spAutoFit/>
              </a:bodyPr>
              <a:lstStyle/>
              <a:p>
                <a:r>
                  <a:rPr lang="en-US" sz="2400" dirty="0"/>
                  <a:t>1 x 1 </a:t>
                </a:r>
              </a:p>
              <a:p>
                <a:r>
                  <a:rPr lang="en-US" sz="2400" dirty="0"/>
                  <a:t>CONV</a:t>
                </a:r>
              </a:p>
            </p:txBody>
          </p:sp>
          <p:sp>
            <p:nvSpPr>
              <p:cNvPr id="51" name="TextBox 50">
                <a:extLst>
                  <a:ext uri="{FF2B5EF4-FFF2-40B4-BE49-F238E27FC236}">
                    <a16:creationId xmlns:a16="http://schemas.microsoft.com/office/drawing/2014/main" id="{CB4AC16A-DE46-63B6-60C2-3954A4F9921B}"/>
                  </a:ext>
                </a:extLst>
              </p:cNvPr>
              <p:cNvSpPr txBox="1"/>
              <p:nvPr/>
            </p:nvSpPr>
            <p:spPr>
              <a:xfrm>
                <a:off x="6206642" y="2591391"/>
                <a:ext cx="922560" cy="830997"/>
              </a:xfrm>
              <a:prstGeom prst="rect">
                <a:avLst/>
              </a:prstGeom>
              <a:noFill/>
            </p:spPr>
            <p:txBody>
              <a:bodyPr wrap="none" rtlCol="0">
                <a:spAutoFit/>
              </a:bodyPr>
              <a:lstStyle/>
              <a:p>
                <a:r>
                  <a:rPr lang="en-US" sz="2400" dirty="0"/>
                  <a:t>3 x 3 </a:t>
                </a:r>
              </a:p>
              <a:p>
                <a:r>
                  <a:rPr lang="en-US" sz="2400" dirty="0"/>
                  <a:t>CONV</a:t>
                </a:r>
              </a:p>
            </p:txBody>
          </p:sp>
          <p:sp>
            <p:nvSpPr>
              <p:cNvPr id="52" name="TextBox 51">
                <a:extLst>
                  <a:ext uri="{FF2B5EF4-FFF2-40B4-BE49-F238E27FC236}">
                    <a16:creationId xmlns:a16="http://schemas.microsoft.com/office/drawing/2014/main" id="{C24FDFD2-2E86-298F-9AAB-027C205FA887}"/>
                  </a:ext>
                </a:extLst>
              </p:cNvPr>
              <p:cNvSpPr txBox="1"/>
              <p:nvPr/>
            </p:nvSpPr>
            <p:spPr>
              <a:xfrm>
                <a:off x="6173514" y="4082260"/>
                <a:ext cx="922560" cy="830997"/>
              </a:xfrm>
              <a:prstGeom prst="rect">
                <a:avLst/>
              </a:prstGeom>
              <a:noFill/>
            </p:spPr>
            <p:txBody>
              <a:bodyPr wrap="none" rtlCol="0">
                <a:spAutoFit/>
              </a:bodyPr>
              <a:lstStyle/>
              <a:p>
                <a:r>
                  <a:rPr lang="en-US" sz="2400" dirty="0"/>
                  <a:t>5 x 5 </a:t>
                </a:r>
              </a:p>
              <a:p>
                <a:r>
                  <a:rPr lang="en-US" sz="2400" dirty="0"/>
                  <a:t>CONV</a:t>
                </a:r>
              </a:p>
            </p:txBody>
          </p:sp>
        </p:grpSp>
        <p:grpSp>
          <p:nvGrpSpPr>
            <p:cNvPr id="55" name="Group 54">
              <a:extLst>
                <a:ext uri="{FF2B5EF4-FFF2-40B4-BE49-F238E27FC236}">
                  <a16:creationId xmlns:a16="http://schemas.microsoft.com/office/drawing/2014/main" id="{E74826F0-4DCC-764B-6842-096FE335EFCF}"/>
                </a:ext>
              </a:extLst>
            </p:cNvPr>
            <p:cNvGrpSpPr/>
            <p:nvPr/>
          </p:nvGrpSpPr>
          <p:grpSpPr>
            <a:xfrm>
              <a:off x="3256724" y="2272104"/>
              <a:ext cx="1706216" cy="4446719"/>
              <a:chOff x="3256724" y="2272104"/>
              <a:chExt cx="1706216" cy="4446719"/>
            </a:xfrm>
          </p:grpSpPr>
          <p:grpSp>
            <p:nvGrpSpPr>
              <p:cNvPr id="16" name="Group 15">
                <a:extLst>
                  <a:ext uri="{FF2B5EF4-FFF2-40B4-BE49-F238E27FC236}">
                    <a16:creationId xmlns:a16="http://schemas.microsoft.com/office/drawing/2014/main" id="{62447762-0573-6B7F-E733-0A9F0993DEDA}"/>
                  </a:ext>
                </a:extLst>
              </p:cNvPr>
              <p:cNvGrpSpPr/>
              <p:nvPr/>
            </p:nvGrpSpPr>
            <p:grpSpPr>
              <a:xfrm>
                <a:off x="3256724" y="2272104"/>
                <a:ext cx="1706216" cy="4446719"/>
                <a:chOff x="3256724" y="2272104"/>
                <a:chExt cx="1706216" cy="4446719"/>
              </a:xfrm>
            </p:grpSpPr>
            <p:sp>
              <p:nvSpPr>
                <p:cNvPr id="9" name="Frame 8">
                  <a:extLst>
                    <a:ext uri="{FF2B5EF4-FFF2-40B4-BE49-F238E27FC236}">
                      <a16:creationId xmlns:a16="http://schemas.microsoft.com/office/drawing/2014/main" id="{FFBC9116-3A5C-42CD-42AE-8AEAF7A7B179}"/>
                    </a:ext>
                  </a:extLst>
                </p:cNvPr>
                <p:cNvSpPr/>
                <p:nvPr/>
              </p:nvSpPr>
              <p:spPr>
                <a:xfrm>
                  <a:off x="3256724" y="3820604"/>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Frame 9">
                  <a:extLst>
                    <a:ext uri="{FF2B5EF4-FFF2-40B4-BE49-F238E27FC236}">
                      <a16:creationId xmlns:a16="http://schemas.microsoft.com/office/drawing/2014/main" id="{64A18AE3-7DC6-93BB-24D9-E8C6D9958FF3}"/>
                    </a:ext>
                  </a:extLst>
                </p:cNvPr>
                <p:cNvSpPr/>
                <p:nvPr/>
              </p:nvSpPr>
              <p:spPr>
                <a:xfrm>
                  <a:off x="3256724" y="5324030"/>
                  <a:ext cx="1706216" cy="1394793"/>
                </a:xfrm>
                <a:prstGeom prst="frame">
                  <a:avLst>
                    <a:gd name="adj1" fmla="val 6715"/>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644DADE6-B2DA-ACFE-7726-16E98AF29E6D}"/>
                    </a:ext>
                  </a:extLst>
                </p:cNvPr>
                <p:cNvSpPr/>
                <p:nvPr/>
              </p:nvSpPr>
              <p:spPr>
                <a:xfrm>
                  <a:off x="3256724" y="2272104"/>
                  <a:ext cx="1706216" cy="1394793"/>
                </a:xfrm>
                <a:prstGeom prst="frame">
                  <a:avLst>
                    <a:gd name="adj1" fmla="val 6715"/>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46" name="TextBox 45">
                <a:extLst>
                  <a:ext uri="{FF2B5EF4-FFF2-40B4-BE49-F238E27FC236}">
                    <a16:creationId xmlns:a16="http://schemas.microsoft.com/office/drawing/2014/main" id="{8848E30A-56FB-1CEA-2E81-24E8B7BA37B1}"/>
                  </a:ext>
                </a:extLst>
              </p:cNvPr>
              <p:cNvSpPr txBox="1"/>
              <p:nvPr/>
            </p:nvSpPr>
            <p:spPr>
              <a:xfrm>
                <a:off x="3688723" y="2564893"/>
                <a:ext cx="922560" cy="830997"/>
              </a:xfrm>
              <a:prstGeom prst="rect">
                <a:avLst/>
              </a:prstGeom>
              <a:noFill/>
            </p:spPr>
            <p:txBody>
              <a:bodyPr wrap="none" rtlCol="0">
                <a:spAutoFit/>
              </a:bodyPr>
              <a:lstStyle/>
              <a:p>
                <a:r>
                  <a:rPr lang="en-US" sz="2400" dirty="0"/>
                  <a:t>1 x 1 </a:t>
                </a:r>
              </a:p>
              <a:p>
                <a:r>
                  <a:rPr lang="en-US" sz="2400" dirty="0"/>
                  <a:t>CONV</a:t>
                </a:r>
              </a:p>
            </p:txBody>
          </p:sp>
          <p:sp>
            <p:nvSpPr>
              <p:cNvPr id="48" name="TextBox 47">
                <a:extLst>
                  <a:ext uri="{FF2B5EF4-FFF2-40B4-BE49-F238E27FC236}">
                    <a16:creationId xmlns:a16="http://schemas.microsoft.com/office/drawing/2014/main" id="{586E5C14-B3DC-0905-D1E8-6405DA860B2D}"/>
                  </a:ext>
                </a:extLst>
              </p:cNvPr>
              <p:cNvSpPr txBox="1"/>
              <p:nvPr/>
            </p:nvSpPr>
            <p:spPr>
              <a:xfrm>
                <a:off x="3708603" y="4161779"/>
                <a:ext cx="922560" cy="830997"/>
              </a:xfrm>
              <a:prstGeom prst="rect">
                <a:avLst/>
              </a:prstGeom>
              <a:noFill/>
            </p:spPr>
            <p:txBody>
              <a:bodyPr wrap="none" rtlCol="0">
                <a:spAutoFit/>
              </a:bodyPr>
              <a:lstStyle/>
              <a:p>
                <a:r>
                  <a:rPr lang="en-US" sz="2400" dirty="0"/>
                  <a:t>1 x 1 </a:t>
                </a:r>
              </a:p>
              <a:p>
                <a:r>
                  <a:rPr lang="en-US" sz="2400" dirty="0"/>
                  <a:t>CONV</a:t>
                </a:r>
              </a:p>
            </p:txBody>
          </p:sp>
          <p:sp>
            <p:nvSpPr>
              <p:cNvPr id="53" name="TextBox 52">
                <a:extLst>
                  <a:ext uri="{FF2B5EF4-FFF2-40B4-BE49-F238E27FC236}">
                    <a16:creationId xmlns:a16="http://schemas.microsoft.com/office/drawing/2014/main" id="{75CFA37D-77EF-61E7-843A-4A2C9F163BEF}"/>
                  </a:ext>
                </a:extLst>
              </p:cNvPr>
              <p:cNvSpPr txBox="1"/>
              <p:nvPr/>
            </p:nvSpPr>
            <p:spPr>
              <a:xfrm>
                <a:off x="3409255" y="5486659"/>
                <a:ext cx="1481496" cy="1200329"/>
              </a:xfrm>
              <a:prstGeom prst="rect">
                <a:avLst/>
              </a:prstGeom>
              <a:noFill/>
            </p:spPr>
            <p:txBody>
              <a:bodyPr wrap="none" rtlCol="0">
                <a:spAutoFit/>
              </a:bodyPr>
              <a:lstStyle/>
              <a:p>
                <a:r>
                  <a:rPr lang="en-US" sz="2400" dirty="0"/>
                  <a:t>MAXPOOL</a:t>
                </a:r>
              </a:p>
              <a:p>
                <a:r>
                  <a:rPr lang="en-US" sz="2400" dirty="0"/>
                  <a:t>3x3, S=1</a:t>
                </a:r>
              </a:p>
              <a:p>
                <a:r>
                  <a:rPr lang="en-US" sz="2400" dirty="0"/>
                  <a:t>Same</a:t>
                </a:r>
              </a:p>
            </p:txBody>
          </p:sp>
        </p:grpSp>
      </p:grpSp>
      <p:grpSp>
        <p:nvGrpSpPr>
          <p:cNvPr id="61" name="Group 60">
            <a:extLst>
              <a:ext uri="{FF2B5EF4-FFF2-40B4-BE49-F238E27FC236}">
                <a16:creationId xmlns:a16="http://schemas.microsoft.com/office/drawing/2014/main" id="{93E9EF7B-71F5-842C-C1F9-FD0B38338798}"/>
              </a:ext>
            </a:extLst>
          </p:cNvPr>
          <p:cNvGrpSpPr/>
          <p:nvPr/>
        </p:nvGrpSpPr>
        <p:grpSpPr>
          <a:xfrm>
            <a:off x="9138677" y="164653"/>
            <a:ext cx="2603853" cy="2311632"/>
            <a:chOff x="9138677" y="164653"/>
            <a:chExt cx="2603853" cy="2311632"/>
          </a:xfrm>
        </p:grpSpPr>
        <p:pic>
          <p:nvPicPr>
            <p:cNvPr id="58" name="Picture 57" descr="A picture containing shape&#10;&#10;Description automatically generated">
              <a:extLst>
                <a:ext uri="{FF2B5EF4-FFF2-40B4-BE49-F238E27FC236}">
                  <a16:creationId xmlns:a16="http://schemas.microsoft.com/office/drawing/2014/main" id="{78D6B09C-BFA4-90E6-08CD-39642596969F}"/>
                </a:ext>
              </a:extLst>
            </p:cNvPr>
            <p:cNvPicPr>
              <a:picLocks noChangeAspect="1"/>
            </p:cNvPicPr>
            <p:nvPr/>
          </p:nvPicPr>
          <p:blipFill>
            <a:blip r:embed="rId2"/>
            <a:stretch>
              <a:fillRect/>
            </a:stretch>
          </p:blipFill>
          <p:spPr>
            <a:xfrm>
              <a:off x="9139030" y="164885"/>
              <a:ext cx="2603500" cy="2311400"/>
            </a:xfrm>
            <a:prstGeom prst="rect">
              <a:avLst/>
            </a:prstGeom>
          </p:spPr>
        </p:pic>
        <p:pic>
          <p:nvPicPr>
            <p:cNvPr id="60" name="Picture 59">
              <a:extLst>
                <a:ext uri="{FF2B5EF4-FFF2-40B4-BE49-F238E27FC236}">
                  <a16:creationId xmlns:a16="http://schemas.microsoft.com/office/drawing/2014/main" id="{BCE98897-BD3B-21BF-0924-720605E2758E}"/>
                </a:ext>
              </a:extLst>
            </p:cNvPr>
            <p:cNvPicPr>
              <a:picLocks noChangeAspect="1"/>
            </p:cNvPicPr>
            <p:nvPr/>
          </p:nvPicPr>
          <p:blipFill>
            <a:blip r:embed="rId3"/>
            <a:stretch>
              <a:fillRect/>
            </a:stretch>
          </p:blipFill>
          <p:spPr>
            <a:xfrm>
              <a:off x="9138677" y="164653"/>
              <a:ext cx="508000" cy="647450"/>
            </a:xfrm>
            <a:prstGeom prst="rect">
              <a:avLst/>
            </a:prstGeom>
          </p:spPr>
        </p:pic>
      </p:grpSp>
      <p:sp>
        <p:nvSpPr>
          <p:cNvPr id="62" name="TextBox 61">
            <a:extLst>
              <a:ext uri="{FF2B5EF4-FFF2-40B4-BE49-F238E27FC236}">
                <a16:creationId xmlns:a16="http://schemas.microsoft.com/office/drawing/2014/main" id="{BEFDAFF6-7A35-E2AE-AA38-76F7C6F503F2}"/>
              </a:ext>
            </a:extLst>
          </p:cNvPr>
          <p:cNvSpPr txBox="1"/>
          <p:nvPr/>
        </p:nvSpPr>
        <p:spPr>
          <a:xfrm rot="20076425">
            <a:off x="2027583" y="1788093"/>
            <a:ext cx="1219200" cy="369332"/>
          </a:xfrm>
          <a:prstGeom prst="rect">
            <a:avLst/>
          </a:prstGeom>
          <a:noFill/>
        </p:spPr>
        <p:txBody>
          <a:bodyPr wrap="square" rtlCol="0">
            <a:spAutoFit/>
          </a:bodyPr>
          <a:lstStyle/>
          <a:p>
            <a:r>
              <a:rPr lang="en-US" dirty="0"/>
              <a:t>1 x 1 x 64</a:t>
            </a:r>
          </a:p>
        </p:txBody>
      </p:sp>
      <p:sp>
        <p:nvSpPr>
          <p:cNvPr id="63" name="TextBox 62">
            <a:extLst>
              <a:ext uri="{FF2B5EF4-FFF2-40B4-BE49-F238E27FC236}">
                <a16:creationId xmlns:a16="http://schemas.microsoft.com/office/drawing/2014/main" id="{63A0CB84-77EF-6ABB-2E4B-69CBD158FFE6}"/>
              </a:ext>
            </a:extLst>
          </p:cNvPr>
          <p:cNvSpPr txBox="1"/>
          <p:nvPr/>
        </p:nvSpPr>
        <p:spPr>
          <a:xfrm rot="879528">
            <a:off x="2749826" y="3636772"/>
            <a:ext cx="1219200" cy="369332"/>
          </a:xfrm>
          <a:prstGeom prst="rect">
            <a:avLst/>
          </a:prstGeom>
          <a:noFill/>
        </p:spPr>
        <p:txBody>
          <a:bodyPr wrap="square" rtlCol="0">
            <a:spAutoFit/>
          </a:bodyPr>
          <a:lstStyle/>
          <a:p>
            <a:r>
              <a:rPr lang="en-US" dirty="0"/>
              <a:t>1 x 1 x 16</a:t>
            </a:r>
          </a:p>
        </p:txBody>
      </p:sp>
      <p:sp>
        <p:nvSpPr>
          <p:cNvPr id="64" name="TextBox 63">
            <a:extLst>
              <a:ext uri="{FF2B5EF4-FFF2-40B4-BE49-F238E27FC236}">
                <a16:creationId xmlns:a16="http://schemas.microsoft.com/office/drawing/2014/main" id="{2B5CB79E-563D-6F13-2DD2-4287F07DB0C9}"/>
              </a:ext>
            </a:extLst>
          </p:cNvPr>
          <p:cNvSpPr txBox="1"/>
          <p:nvPr/>
        </p:nvSpPr>
        <p:spPr>
          <a:xfrm>
            <a:off x="3792508" y="6222946"/>
            <a:ext cx="1814920" cy="461665"/>
          </a:xfrm>
          <a:prstGeom prst="rect">
            <a:avLst/>
          </a:prstGeom>
          <a:noFill/>
        </p:spPr>
        <p:txBody>
          <a:bodyPr wrap="none" rtlCol="0">
            <a:spAutoFit/>
          </a:bodyPr>
          <a:lstStyle/>
          <a:p>
            <a:r>
              <a:rPr lang="en-CA" altLang="zh-CN" sz="2400" dirty="0"/>
              <a:t>28 x 28 x 192</a:t>
            </a:r>
            <a:endParaRPr lang="en-US" sz="2400" dirty="0"/>
          </a:p>
        </p:txBody>
      </p:sp>
      <p:sp>
        <p:nvSpPr>
          <p:cNvPr id="66" name="TextBox 65">
            <a:extLst>
              <a:ext uri="{FF2B5EF4-FFF2-40B4-BE49-F238E27FC236}">
                <a16:creationId xmlns:a16="http://schemas.microsoft.com/office/drawing/2014/main" id="{4245A76D-3F2B-AC7B-00B9-90E1F47807CF}"/>
              </a:ext>
            </a:extLst>
          </p:cNvPr>
          <p:cNvSpPr txBox="1"/>
          <p:nvPr/>
        </p:nvSpPr>
        <p:spPr>
          <a:xfrm rot="19724454">
            <a:off x="2703445" y="2371190"/>
            <a:ext cx="1219200" cy="369332"/>
          </a:xfrm>
          <a:prstGeom prst="rect">
            <a:avLst/>
          </a:prstGeom>
          <a:noFill/>
        </p:spPr>
        <p:txBody>
          <a:bodyPr wrap="square" rtlCol="0">
            <a:spAutoFit/>
          </a:bodyPr>
          <a:lstStyle/>
          <a:p>
            <a:r>
              <a:rPr lang="en-US" dirty="0"/>
              <a:t>1 x 1 x 96</a:t>
            </a:r>
          </a:p>
        </p:txBody>
      </p:sp>
    </p:spTree>
    <p:extLst>
      <p:ext uri="{BB962C8B-B14F-4D97-AF65-F5344CB8AC3E}">
        <p14:creationId xmlns:p14="http://schemas.microsoft.com/office/powerpoint/2010/main" val="8770402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FBC171-EF7E-372C-E6F7-B0C607B56F5F}"/>
              </a:ext>
            </a:extLst>
          </p:cNvPr>
          <p:cNvSpPr>
            <a:spLocks noGrp="1"/>
          </p:cNvSpPr>
          <p:nvPr>
            <p:ph type="title"/>
          </p:nvPr>
        </p:nvSpPr>
        <p:spPr>
          <a:xfrm>
            <a:off x="838200" y="365125"/>
            <a:ext cx="10134600" cy="790575"/>
          </a:xfrm>
        </p:spPr>
        <p:txBody>
          <a:bodyPr/>
          <a:lstStyle/>
          <a:p>
            <a:pPr algn="ctr"/>
            <a:r>
              <a:rPr lang="en-US" dirty="0" err="1"/>
              <a:t>MobileNet</a:t>
            </a:r>
            <a:r>
              <a:rPr lang="en-US" dirty="0"/>
              <a:t> (</a:t>
            </a:r>
            <a:r>
              <a:rPr lang="en-CA" dirty="0"/>
              <a:t>separable convolutions)</a:t>
            </a:r>
            <a:endParaRPr lang="en-US" dirty="0"/>
          </a:p>
        </p:txBody>
      </p:sp>
      <p:sp>
        <p:nvSpPr>
          <p:cNvPr id="3" name="Content Placeholder 2">
            <a:extLst>
              <a:ext uri="{FF2B5EF4-FFF2-40B4-BE49-F238E27FC236}">
                <a16:creationId xmlns:a16="http://schemas.microsoft.com/office/drawing/2014/main" id="{4525071A-3CEC-7E26-444B-C074946FD157}"/>
              </a:ext>
            </a:extLst>
          </p:cNvPr>
          <p:cNvSpPr>
            <a:spLocks noGrp="1"/>
          </p:cNvSpPr>
          <p:nvPr>
            <p:ph idx="1"/>
          </p:nvPr>
        </p:nvSpPr>
        <p:spPr>
          <a:xfrm>
            <a:off x="673100" y="1244600"/>
            <a:ext cx="11252200" cy="4932363"/>
          </a:xfrm>
        </p:spPr>
        <p:txBody>
          <a:bodyPr/>
          <a:lstStyle/>
          <a:p>
            <a:r>
              <a:rPr lang="en-CA" dirty="0" err="1"/>
              <a:t>MobileNets</a:t>
            </a:r>
            <a:r>
              <a:rPr lang="en-CA" dirty="0"/>
              <a:t> are specifically designed for low compute environment,  such as a mobile phone.</a:t>
            </a:r>
          </a:p>
          <a:p>
            <a:r>
              <a:rPr lang="en-CA" dirty="0"/>
              <a:t>Input: </a:t>
            </a:r>
          </a:p>
          <a:p>
            <a:pPr lvl="1"/>
            <a:r>
              <a:rPr lang="en-CA" dirty="0"/>
              <a:t>The spatial dimensions: the width and the height</a:t>
            </a:r>
          </a:p>
          <a:p>
            <a:pPr lvl="1"/>
            <a:r>
              <a:rPr lang="en-CA" dirty="0"/>
              <a:t>The depth dimension: the number of channels</a:t>
            </a:r>
          </a:p>
          <a:p>
            <a:r>
              <a:rPr lang="en-CA" dirty="0"/>
              <a:t>Separable convolutions</a:t>
            </a:r>
          </a:p>
          <a:p>
            <a:pPr lvl="1"/>
            <a:r>
              <a:rPr lang="en-CA" dirty="0"/>
              <a:t>Spatial separable convolutions</a:t>
            </a:r>
          </a:p>
          <a:p>
            <a:pPr lvl="2"/>
            <a:r>
              <a:rPr lang="en-CA" dirty="0" err="1"/>
              <a:t>Divde</a:t>
            </a:r>
            <a:r>
              <a:rPr lang="en-CA" dirty="0"/>
              <a:t> kernel into two smaller kernels. E.g. 3 x 3 into 3 x 1 and 1 x 3</a:t>
            </a:r>
          </a:p>
          <a:p>
            <a:pPr lvl="2"/>
            <a:endParaRPr lang="en-CA" dirty="0"/>
          </a:p>
          <a:p>
            <a:pPr lvl="2"/>
            <a:endParaRPr lang="en-CA" dirty="0"/>
          </a:p>
          <a:p>
            <a:pPr lvl="2"/>
            <a:endParaRPr lang="en-CA" dirty="0"/>
          </a:p>
          <a:p>
            <a:pPr lvl="1"/>
            <a:r>
              <a:rPr lang="en-CA" dirty="0" err="1"/>
              <a:t>Depthwise</a:t>
            </a:r>
            <a:r>
              <a:rPr lang="en-CA" dirty="0"/>
              <a:t> separable convolutions.</a:t>
            </a:r>
            <a:endParaRPr lang="en-US" dirty="0"/>
          </a:p>
        </p:txBody>
      </p:sp>
      <p:pic>
        <p:nvPicPr>
          <p:cNvPr id="5" name="Picture 4" descr="A picture containing diagram&#10;&#10;Description automatically generated">
            <a:extLst>
              <a:ext uri="{FF2B5EF4-FFF2-40B4-BE49-F238E27FC236}">
                <a16:creationId xmlns:a16="http://schemas.microsoft.com/office/drawing/2014/main" id="{C8277995-D223-15F8-EE28-372209DFCF69}"/>
              </a:ext>
            </a:extLst>
          </p:cNvPr>
          <p:cNvPicPr>
            <a:picLocks noChangeAspect="1"/>
          </p:cNvPicPr>
          <p:nvPr/>
        </p:nvPicPr>
        <p:blipFill>
          <a:blip r:embed="rId2"/>
          <a:stretch>
            <a:fillRect/>
          </a:stretch>
        </p:blipFill>
        <p:spPr>
          <a:xfrm>
            <a:off x="2299055" y="4629149"/>
            <a:ext cx="4606570" cy="883779"/>
          </a:xfrm>
          <a:prstGeom prst="rect">
            <a:avLst/>
          </a:prstGeom>
        </p:spPr>
      </p:pic>
      <p:sp>
        <p:nvSpPr>
          <p:cNvPr id="4" name="TextBox 3">
            <a:extLst>
              <a:ext uri="{FF2B5EF4-FFF2-40B4-BE49-F238E27FC236}">
                <a16:creationId xmlns:a16="http://schemas.microsoft.com/office/drawing/2014/main" id="{9430DA1F-0936-7D8A-1966-BD0A87B0C455}"/>
              </a:ext>
            </a:extLst>
          </p:cNvPr>
          <p:cNvSpPr txBox="1"/>
          <p:nvPr/>
        </p:nvSpPr>
        <p:spPr>
          <a:xfrm>
            <a:off x="266700" y="6181726"/>
            <a:ext cx="11417292" cy="400110"/>
          </a:xfrm>
          <a:prstGeom prst="rect">
            <a:avLst/>
          </a:prstGeom>
          <a:noFill/>
        </p:spPr>
        <p:txBody>
          <a:bodyPr wrap="square" rtlCol="0">
            <a:spAutoFit/>
          </a:bodyPr>
          <a:lstStyle/>
          <a:p>
            <a:r>
              <a:rPr lang="en-US" sz="2000" dirty="0"/>
              <a:t>Howard et al, 2017 </a:t>
            </a:r>
            <a:r>
              <a:rPr lang="en-US" sz="2000" dirty="0" err="1"/>
              <a:t>MobileNets</a:t>
            </a:r>
            <a:r>
              <a:rPr lang="en-US" sz="2000" dirty="0"/>
              <a:t>: </a:t>
            </a:r>
            <a:r>
              <a:rPr lang="en-CA" sz="2000" dirty="0"/>
              <a:t>Efficient Convolutional Neural Networks for Mobile Vision Applications</a:t>
            </a:r>
          </a:p>
        </p:txBody>
      </p:sp>
    </p:spTree>
    <p:extLst>
      <p:ext uri="{BB962C8B-B14F-4D97-AF65-F5344CB8AC3E}">
        <p14:creationId xmlns:p14="http://schemas.microsoft.com/office/powerpoint/2010/main" val="42714326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944E6-8285-4C55-58A3-497BB5E60ED7}"/>
              </a:ext>
            </a:extLst>
          </p:cNvPr>
          <p:cNvSpPr>
            <a:spLocks noGrp="1"/>
          </p:cNvSpPr>
          <p:nvPr>
            <p:ph type="title"/>
          </p:nvPr>
        </p:nvSpPr>
        <p:spPr>
          <a:xfrm>
            <a:off x="838200" y="365125"/>
            <a:ext cx="10515600" cy="701675"/>
          </a:xfrm>
        </p:spPr>
        <p:txBody>
          <a:bodyPr/>
          <a:lstStyle/>
          <a:p>
            <a:pPr algn="ctr"/>
            <a:r>
              <a:rPr lang="en-US" dirty="0"/>
              <a:t>Spatial Separable Convolution</a:t>
            </a:r>
          </a:p>
        </p:txBody>
      </p:sp>
      <p:pic>
        <p:nvPicPr>
          <p:cNvPr id="5" name="Content Placeholder 4" descr="Graphical user interface&#10;&#10;Description automatically generated with low confidence">
            <a:extLst>
              <a:ext uri="{FF2B5EF4-FFF2-40B4-BE49-F238E27FC236}">
                <a16:creationId xmlns:a16="http://schemas.microsoft.com/office/drawing/2014/main" id="{0E730585-7F46-CA39-141D-6A37F4C29457}"/>
              </a:ext>
            </a:extLst>
          </p:cNvPr>
          <p:cNvPicPr>
            <a:picLocks noGrp="1" noChangeAspect="1"/>
          </p:cNvPicPr>
          <p:nvPr>
            <p:ph idx="1"/>
          </p:nvPr>
        </p:nvPicPr>
        <p:blipFill>
          <a:blip r:embed="rId2"/>
          <a:stretch>
            <a:fillRect/>
          </a:stretch>
        </p:blipFill>
        <p:spPr>
          <a:xfrm>
            <a:off x="1644994" y="1439862"/>
            <a:ext cx="8222487" cy="4351338"/>
          </a:xfrm>
        </p:spPr>
      </p:pic>
      <p:sp>
        <p:nvSpPr>
          <p:cNvPr id="6" name="TextBox 5">
            <a:extLst>
              <a:ext uri="{FF2B5EF4-FFF2-40B4-BE49-F238E27FC236}">
                <a16:creationId xmlns:a16="http://schemas.microsoft.com/office/drawing/2014/main" id="{760CA0BE-1F4D-CDB3-38D3-0DBC045F42A7}"/>
              </a:ext>
            </a:extLst>
          </p:cNvPr>
          <p:cNvSpPr txBox="1"/>
          <p:nvPr/>
        </p:nvSpPr>
        <p:spPr>
          <a:xfrm>
            <a:off x="685800" y="6457950"/>
            <a:ext cx="9181681" cy="369332"/>
          </a:xfrm>
          <a:prstGeom prst="rect">
            <a:avLst/>
          </a:prstGeom>
          <a:noFill/>
        </p:spPr>
        <p:txBody>
          <a:bodyPr wrap="none" rtlCol="0">
            <a:spAutoFit/>
          </a:bodyPr>
          <a:lstStyle/>
          <a:p>
            <a:r>
              <a:rPr lang="en-US" dirty="0"/>
              <a:t>https://</a:t>
            </a:r>
            <a:r>
              <a:rPr lang="en-US" dirty="0" err="1"/>
              <a:t>towardsdatascience.com</a:t>
            </a:r>
            <a:r>
              <a:rPr lang="en-US" dirty="0"/>
              <a:t>/a-basic-introduction-to-separable-convolutions-b99ec3102728</a:t>
            </a:r>
          </a:p>
        </p:txBody>
      </p:sp>
      <p:sp>
        <p:nvSpPr>
          <p:cNvPr id="7" name="TextBox 6">
            <a:extLst>
              <a:ext uri="{FF2B5EF4-FFF2-40B4-BE49-F238E27FC236}">
                <a16:creationId xmlns:a16="http://schemas.microsoft.com/office/drawing/2014/main" id="{6E450678-F8FD-43E0-FC81-793619BD30E6}"/>
              </a:ext>
            </a:extLst>
          </p:cNvPr>
          <p:cNvSpPr txBox="1"/>
          <p:nvPr/>
        </p:nvSpPr>
        <p:spPr>
          <a:xfrm>
            <a:off x="7480300" y="1502717"/>
            <a:ext cx="2251899" cy="461665"/>
          </a:xfrm>
          <a:prstGeom prst="rect">
            <a:avLst/>
          </a:prstGeom>
          <a:noFill/>
        </p:spPr>
        <p:txBody>
          <a:bodyPr wrap="none" rtlCol="0">
            <a:spAutoFit/>
          </a:bodyPr>
          <a:lstStyle/>
          <a:p>
            <a:r>
              <a:rPr lang="en-CA" sz="2400" dirty="0"/>
              <a:t>9 multiplications</a:t>
            </a:r>
            <a:endParaRPr lang="en-US" sz="2400" dirty="0"/>
          </a:p>
        </p:txBody>
      </p:sp>
      <p:sp>
        <p:nvSpPr>
          <p:cNvPr id="8" name="TextBox 7">
            <a:extLst>
              <a:ext uri="{FF2B5EF4-FFF2-40B4-BE49-F238E27FC236}">
                <a16:creationId xmlns:a16="http://schemas.microsoft.com/office/drawing/2014/main" id="{3CE498E5-FEE7-3E98-3169-E49FD07EC297}"/>
              </a:ext>
            </a:extLst>
          </p:cNvPr>
          <p:cNvSpPr txBox="1"/>
          <p:nvPr/>
        </p:nvSpPr>
        <p:spPr>
          <a:xfrm>
            <a:off x="8432800" y="3848100"/>
            <a:ext cx="2251899" cy="461665"/>
          </a:xfrm>
          <a:prstGeom prst="rect">
            <a:avLst/>
          </a:prstGeom>
          <a:noFill/>
        </p:spPr>
        <p:txBody>
          <a:bodyPr wrap="none" rtlCol="0">
            <a:spAutoFit/>
          </a:bodyPr>
          <a:lstStyle/>
          <a:p>
            <a:r>
              <a:rPr lang="en-CA" sz="2400" dirty="0"/>
              <a:t>6 multiplications</a:t>
            </a:r>
            <a:endParaRPr lang="en-US" sz="2400" dirty="0"/>
          </a:p>
        </p:txBody>
      </p:sp>
      <p:sp>
        <p:nvSpPr>
          <p:cNvPr id="9" name="TextBox 8">
            <a:extLst>
              <a:ext uri="{FF2B5EF4-FFF2-40B4-BE49-F238E27FC236}">
                <a16:creationId xmlns:a16="http://schemas.microsoft.com/office/drawing/2014/main" id="{05968D1E-DFF1-FC11-C43A-07602C6CD68A}"/>
              </a:ext>
            </a:extLst>
          </p:cNvPr>
          <p:cNvSpPr txBox="1"/>
          <p:nvPr/>
        </p:nvSpPr>
        <p:spPr>
          <a:xfrm>
            <a:off x="2685909" y="5862965"/>
            <a:ext cx="6140655" cy="523220"/>
          </a:xfrm>
          <a:prstGeom prst="rect">
            <a:avLst/>
          </a:prstGeom>
          <a:noFill/>
        </p:spPr>
        <p:txBody>
          <a:bodyPr wrap="none" rtlCol="0">
            <a:spAutoFit/>
          </a:bodyPr>
          <a:lstStyle/>
          <a:p>
            <a:r>
              <a:rPr lang="en-CA" sz="2800" dirty="0"/>
              <a:t>Not all kernels can be separated into two</a:t>
            </a:r>
            <a:endParaRPr lang="en-US" sz="2800" dirty="0"/>
          </a:p>
        </p:txBody>
      </p:sp>
    </p:spTree>
    <p:extLst>
      <p:ext uri="{BB962C8B-B14F-4D97-AF65-F5344CB8AC3E}">
        <p14:creationId xmlns:p14="http://schemas.microsoft.com/office/powerpoint/2010/main" val="33527281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8">
            <a:extLst>
              <a:ext uri="{FF2B5EF4-FFF2-40B4-BE49-F238E27FC236}">
                <a16:creationId xmlns:a16="http://schemas.microsoft.com/office/drawing/2014/main" id="{CBC11295-C7DB-731A-82C3-998E5897470A}"/>
              </a:ext>
            </a:extLst>
          </p:cNvPr>
          <p:cNvGraphicFramePr>
            <a:graphicFrameLocks noGrp="1"/>
          </p:cNvGraphicFramePr>
          <p:nvPr>
            <p:ph idx="1"/>
            <p:extLst>
              <p:ext uri="{D42A27DB-BD31-4B8C-83A1-F6EECF244321}">
                <p14:modId xmlns:p14="http://schemas.microsoft.com/office/powerpoint/2010/main" val="472218689"/>
              </p:ext>
            </p:extLst>
          </p:nvPr>
        </p:nvGraphicFramePr>
        <p:xfrm>
          <a:off x="673100" y="1269225"/>
          <a:ext cx="4406898" cy="3198774"/>
        </p:xfrm>
        <a:graphic>
          <a:graphicData uri="http://schemas.openxmlformats.org/drawingml/2006/table">
            <a:tbl>
              <a:tblPr firstRow="1" bandRow="1">
                <a:tableStyleId>{5940675A-B579-460E-94D1-54222C63F5DA}</a:tableStyleId>
              </a:tblPr>
              <a:tblGrid>
                <a:gridCol w="734483">
                  <a:extLst>
                    <a:ext uri="{9D8B030D-6E8A-4147-A177-3AD203B41FA5}">
                      <a16:colId xmlns:a16="http://schemas.microsoft.com/office/drawing/2014/main" val="2471437838"/>
                    </a:ext>
                  </a:extLst>
                </a:gridCol>
                <a:gridCol w="734483">
                  <a:extLst>
                    <a:ext uri="{9D8B030D-6E8A-4147-A177-3AD203B41FA5}">
                      <a16:colId xmlns:a16="http://schemas.microsoft.com/office/drawing/2014/main" val="4254794061"/>
                    </a:ext>
                  </a:extLst>
                </a:gridCol>
                <a:gridCol w="734483">
                  <a:extLst>
                    <a:ext uri="{9D8B030D-6E8A-4147-A177-3AD203B41FA5}">
                      <a16:colId xmlns:a16="http://schemas.microsoft.com/office/drawing/2014/main" val="3296321481"/>
                    </a:ext>
                  </a:extLst>
                </a:gridCol>
                <a:gridCol w="734483">
                  <a:extLst>
                    <a:ext uri="{9D8B030D-6E8A-4147-A177-3AD203B41FA5}">
                      <a16:colId xmlns:a16="http://schemas.microsoft.com/office/drawing/2014/main" val="2684408139"/>
                    </a:ext>
                  </a:extLst>
                </a:gridCol>
                <a:gridCol w="734483">
                  <a:extLst>
                    <a:ext uri="{9D8B030D-6E8A-4147-A177-3AD203B41FA5}">
                      <a16:colId xmlns:a16="http://schemas.microsoft.com/office/drawing/2014/main" val="1043152028"/>
                    </a:ext>
                  </a:extLst>
                </a:gridCol>
                <a:gridCol w="734483">
                  <a:extLst>
                    <a:ext uri="{9D8B030D-6E8A-4147-A177-3AD203B41FA5}">
                      <a16:colId xmlns:a16="http://schemas.microsoft.com/office/drawing/2014/main" val="2063554531"/>
                    </a:ext>
                  </a:extLst>
                </a:gridCol>
              </a:tblGrid>
              <a:tr h="533129">
                <a:tc>
                  <a:txBody>
                    <a:bodyPr/>
                    <a:lstStyle/>
                    <a:p>
                      <a:pPr algn="ctr"/>
                      <a:r>
                        <a:rPr lang="en-US" sz="2800" dirty="0"/>
                        <a:t>5</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8</a:t>
                      </a:r>
                    </a:p>
                  </a:txBody>
                  <a:tcPr/>
                </a:tc>
                <a:tc>
                  <a:txBody>
                    <a:bodyPr/>
                    <a:lstStyle/>
                    <a:p>
                      <a:pPr algn="ctr"/>
                      <a:r>
                        <a:rPr lang="en-US" sz="2800" dirty="0"/>
                        <a:t>2</a:t>
                      </a:r>
                    </a:p>
                  </a:txBody>
                  <a:tcPr/>
                </a:tc>
                <a:extLst>
                  <a:ext uri="{0D108BD9-81ED-4DB2-BD59-A6C34878D82A}">
                    <a16:rowId xmlns:a16="http://schemas.microsoft.com/office/drawing/2014/main" val="2942916105"/>
                  </a:ext>
                </a:extLst>
              </a:tr>
              <a:tr h="533129">
                <a:tc>
                  <a:txBody>
                    <a:bodyPr/>
                    <a:lstStyle/>
                    <a:p>
                      <a:pPr algn="ctr"/>
                      <a:r>
                        <a:rPr lang="en-US" sz="2800" dirty="0"/>
                        <a:t>1</a:t>
                      </a:r>
                    </a:p>
                  </a:txBody>
                  <a:tcPr/>
                </a:tc>
                <a:tc>
                  <a:txBody>
                    <a:bodyPr/>
                    <a:lstStyle/>
                    <a:p>
                      <a:pPr algn="ctr"/>
                      <a:r>
                        <a:rPr lang="en-US" sz="2800" dirty="0"/>
                        <a:t>8</a:t>
                      </a:r>
                    </a:p>
                  </a:txBody>
                  <a:tcPr/>
                </a:tc>
                <a:tc>
                  <a:txBody>
                    <a:bodyPr/>
                    <a:lstStyle/>
                    <a:p>
                      <a:pPr algn="ctr"/>
                      <a:r>
                        <a:rPr lang="en-US" sz="2800" dirty="0"/>
                        <a:t>5</a:t>
                      </a:r>
                    </a:p>
                  </a:txBody>
                  <a:tcPr/>
                </a:tc>
                <a:tc>
                  <a:txBody>
                    <a:bodyPr/>
                    <a:lstStyle/>
                    <a:p>
                      <a:pPr algn="ctr"/>
                      <a:r>
                        <a:rPr lang="en-US" sz="2800" dirty="0"/>
                        <a:t>9</a:t>
                      </a:r>
                    </a:p>
                  </a:txBody>
                  <a:tcPr/>
                </a:tc>
                <a:tc>
                  <a:txBody>
                    <a:bodyPr/>
                    <a:lstStyle/>
                    <a:p>
                      <a:pPr algn="ctr"/>
                      <a:r>
                        <a:rPr lang="en-US" sz="2800" dirty="0"/>
                        <a:t>3</a:t>
                      </a:r>
                    </a:p>
                  </a:txBody>
                  <a:tcPr/>
                </a:tc>
                <a:tc>
                  <a:txBody>
                    <a:bodyPr/>
                    <a:lstStyle/>
                    <a:p>
                      <a:pPr algn="ctr"/>
                      <a:r>
                        <a:rPr lang="en-US" sz="2800" dirty="0"/>
                        <a:t>4</a:t>
                      </a:r>
                    </a:p>
                  </a:txBody>
                  <a:tcPr/>
                </a:tc>
                <a:extLst>
                  <a:ext uri="{0D108BD9-81ED-4DB2-BD59-A6C34878D82A}">
                    <a16:rowId xmlns:a16="http://schemas.microsoft.com/office/drawing/2014/main" val="3446499360"/>
                  </a:ext>
                </a:extLst>
              </a:tr>
              <a:tr h="533129">
                <a:tc>
                  <a:txBody>
                    <a:bodyPr/>
                    <a:lstStyle/>
                    <a:p>
                      <a:pPr algn="ctr"/>
                      <a:r>
                        <a:rPr lang="en-US" sz="2800" dirty="0"/>
                        <a:t>2</a:t>
                      </a:r>
                    </a:p>
                  </a:txBody>
                  <a:tcPr/>
                </a:tc>
                <a:tc>
                  <a:txBody>
                    <a:bodyPr/>
                    <a:lstStyle/>
                    <a:p>
                      <a:pPr algn="ctr"/>
                      <a:r>
                        <a:rPr lang="en-US" sz="2800" dirty="0"/>
                        <a:t>7</a:t>
                      </a:r>
                    </a:p>
                  </a:txBody>
                  <a:tcPr/>
                </a:tc>
                <a:tc>
                  <a:txBody>
                    <a:bodyPr/>
                    <a:lstStyle/>
                    <a:p>
                      <a:pPr algn="ctr"/>
                      <a:r>
                        <a:rPr lang="en-US" sz="2800" dirty="0"/>
                        <a:t>2</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1</a:t>
                      </a:r>
                    </a:p>
                  </a:txBody>
                  <a:tcPr/>
                </a:tc>
                <a:extLst>
                  <a:ext uri="{0D108BD9-81ED-4DB2-BD59-A6C34878D82A}">
                    <a16:rowId xmlns:a16="http://schemas.microsoft.com/office/drawing/2014/main" val="3214812796"/>
                  </a:ext>
                </a:extLst>
              </a:tr>
              <a:tr h="533129">
                <a:tc>
                  <a:txBody>
                    <a:bodyPr/>
                    <a:lstStyle/>
                    <a:p>
                      <a:pPr algn="ctr"/>
                      <a:r>
                        <a:rPr lang="en-US" sz="2800" dirty="0"/>
                        <a:t>0</a:t>
                      </a:r>
                    </a:p>
                  </a:txBody>
                  <a:tcPr/>
                </a:tc>
                <a:tc>
                  <a:txBody>
                    <a:bodyPr/>
                    <a:lstStyle/>
                    <a:p>
                      <a:pPr algn="ctr"/>
                      <a:r>
                        <a:rPr lang="en-US" sz="2800" dirty="0"/>
                        <a:t>1</a:t>
                      </a:r>
                    </a:p>
                  </a:txBody>
                  <a:tcPr/>
                </a:tc>
                <a:tc>
                  <a:txBody>
                    <a:bodyPr/>
                    <a:lstStyle/>
                    <a:p>
                      <a:pPr algn="ctr"/>
                      <a:r>
                        <a:rPr lang="en-US" sz="2800" dirty="0"/>
                        <a:t>3</a:t>
                      </a:r>
                    </a:p>
                  </a:txBody>
                  <a:tcPr/>
                </a:tc>
                <a:tc>
                  <a:txBody>
                    <a:bodyPr/>
                    <a:lstStyle/>
                    <a:p>
                      <a:pPr algn="ctr"/>
                      <a:r>
                        <a:rPr lang="en-US" sz="2800" dirty="0"/>
                        <a:t>1</a:t>
                      </a:r>
                    </a:p>
                  </a:txBody>
                  <a:tcPr/>
                </a:tc>
                <a:tc>
                  <a:txBody>
                    <a:bodyPr/>
                    <a:lstStyle/>
                    <a:p>
                      <a:pPr algn="ctr"/>
                      <a:r>
                        <a:rPr lang="en-US" sz="2800" dirty="0"/>
                        <a:t>7</a:t>
                      </a:r>
                    </a:p>
                  </a:txBody>
                  <a:tcPr/>
                </a:tc>
                <a:tc>
                  <a:txBody>
                    <a:bodyPr/>
                    <a:lstStyle/>
                    <a:p>
                      <a:pPr algn="ctr"/>
                      <a:r>
                        <a:rPr lang="en-US" sz="2800" dirty="0"/>
                        <a:t>8</a:t>
                      </a:r>
                    </a:p>
                  </a:txBody>
                  <a:tcPr/>
                </a:tc>
                <a:extLst>
                  <a:ext uri="{0D108BD9-81ED-4DB2-BD59-A6C34878D82A}">
                    <a16:rowId xmlns:a16="http://schemas.microsoft.com/office/drawing/2014/main" val="530532713"/>
                  </a:ext>
                </a:extLst>
              </a:tr>
              <a:tr h="533129">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6</a:t>
                      </a:r>
                    </a:p>
                  </a:txBody>
                  <a:tcPr/>
                </a:tc>
                <a:tc>
                  <a:txBody>
                    <a:bodyPr/>
                    <a:lstStyle/>
                    <a:p>
                      <a:pPr algn="ctr"/>
                      <a:r>
                        <a:rPr lang="en-US" sz="2800" dirty="0"/>
                        <a:t>8</a:t>
                      </a:r>
                    </a:p>
                  </a:txBody>
                  <a:tcPr/>
                </a:tc>
                <a:extLst>
                  <a:ext uri="{0D108BD9-81ED-4DB2-BD59-A6C34878D82A}">
                    <a16:rowId xmlns:a16="http://schemas.microsoft.com/office/drawing/2014/main" val="3095325727"/>
                  </a:ext>
                </a:extLst>
              </a:tr>
              <a:tr h="533129">
                <a:tc>
                  <a:txBody>
                    <a:bodyPr/>
                    <a:lstStyle/>
                    <a:p>
                      <a:pPr algn="ctr"/>
                      <a:r>
                        <a:rPr lang="en-US" sz="2800" dirty="0"/>
                        <a:t>2</a:t>
                      </a:r>
                    </a:p>
                  </a:txBody>
                  <a:tcPr/>
                </a:tc>
                <a:tc>
                  <a:txBody>
                    <a:bodyPr/>
                    <a:lstStyle/>
                    <a:p>
                      <a:pPr algn="ctr"/>
                      <a:r>
                        <a:rPr lang="en-US" sz="2800" dirty="0"/>
                        <a:t>4</a:t>
                      </a:r>
                    </a:p>
                  </a:txBody>
                  <a:tcPr/>
                </a:tc>
                <a:tc>
                  <a:txBody>
                    <a:bodyPr/>
                    <a:lstStyle/>
                    <a:p>
                      <a:pPr algn="ctr"/>
                      <a:r>
                        <a:rPr lang="en-US" sz="2800" dirty="0"/>
                        <a:t>5</a:t>
                      </a:r>
                    </a:p>
                  </a:txBody>
                  <a:tcPr/>
                </a:tc>
                <a:tc>
                  <a:txBody>
                    <a:bodyPr/>
                    <a:lstStyle/>
                    <a:p>
                      <a:pPr algn="ctr"/>
                      <a:r>
                        <a:rPr lang="en-US" sz="2800" dirty="0"/>
                        <a:t>2</a:t>
                      </a:r>
                    </a:p>
                  </a:txBody>
                  <a:tcPr/>
                </a:tc>
                <a:tc>
                  <a:txBody>
                    <a:bodyPr/>
                    <a:lstStyle/>
                    <a:p>
                      <a:pPr algn="ctr"/>
                      <a:r>
                        <a:rPr lang="en-US" sz="2800" dirty="0"/>
                        <a:t>6</a:t>
                      </a:r>
                    </a:p>
                  </a:txBody>
                  <a:tcPr/>
                </a:tc>
                <a:tc>
                  <a:txBody>
                    <a:bodyPr/>
                    <a:lstStyle/>
                    <a:p>
                      <a:pPr algn="ctr"/>
                      <a:r>
                        <a:rPr lang="en-US" sz="2800" dirty="0"/>
                        <a:t>9</a:t>
                      </a:r>
                    </a:p>
                  </a:txBody>
                  <a:tcPr/>
                </a:tc>
                <a:extLst>
                  <a:ext uri="{0D108BD9-81ED-4DB2-BD59-A6C34878D82A}">
                    <a16:rowId xmlns:a16="http://schemas.microsoft.com/office/drawing/2014/main" val="4245982981"/>
                  </a:ext>
                </a:extLst>
              </a:tr>
            </a:tbl>
          </a:graphicData>
        </a:graphic>
      </p:graphicFrame>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1CE040D2-60F2-B23E-A361-3DF1999F40C8}"/>
                  </a:ext>
                </a:extLst>
              </p:cNvPr>
              <p:cNvSpPr txBox="1"/>
              <p:nvPr/>
            </p:nvSpPr>
            <p:spPr>
              <a:xfrm>
                <a:off x="5163153" y="2716173"/>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1CE040D2-60F2-B23E-A361-3DF1999F40C8}"/>
                  </a:ext>
                </a:extLst>
              </p:cNvPr>
              <p:cNvSpPr txBox="1">
                <a:spLocks noRot="1" noChangeAspect="1" noMove="1" noResize="1" noEditPoints="1" noAdjustHandles="1" noChangeArrowheads="1" noChangeShapeType="1" noTextEdit="1"/>
              </p:cNvSpPr>
              <p:nvPr/>
            </p:nvSpPr>
            <p:spPr>
              <a:xfrm>
                <a:off x="5163153" y="2716173"/>
                <a:ext cx="407278" cy="430887"/>
              </a:xfrm>
              <a:prstGeom prst="rect">
                <a:avLst/>
              </a:prstGeom>
              <a:blipFill>
                <a:blip r:embed="rId2"/>
                <a:stretch>
                  <a:fillRect/>
                </a:stretch>
              </a:blipFill>
            </p:spPr>
            <p:txBody>
              <a:bodyPr/>
              <a:lstStyle/>
              <a:p>
                <a:r>
                  <a:rPr lang="en-US">
                    <a:noFill/>
                  </a:rPr>
                  <a:t> </a:t>
                </a:r>
              </a:p>
            </p:txBody>
          </p:sp>
        </mc:Fallback>
      </mc:AlternateContent>
      <p:graphicFrame>
        <p:nvGraphicFramePr>
          <p:cNvPr id="10" name="Table 10">
            <a:extLst>
              <a:ext uri="{FF2B5EF4-FFF2-40B4-BE49-F238E27FC236}">
                <a16:creationId xmlns:a16="http://schemas.microsoft.com/office/drawing/2014/main" id="{D06621F1-2719-AF9C-FFA5-15A79D7B033A}"/>
              </a:ext>
            </a:extLst>
          </p:cNvPr>
          <p:cNvGraphicFramePr>
            <a:graphicFrameLocks noGrp="1"/>
          </p:cNvGraphicFramePr>
          <p:nvPr>
            <p:extLst>
              <p:ext uri="{D42A27DB-BD31-4B8C-83A1-F6EECF244321}">
                <p14:modId xmlns:p14="http://schemas.microsoft.com/office/powerpoint/2010/main" val="995614457"/>
              </p:ext>
            </p:extLst>
          </p:nvPr>
        </p:nvGraphicFramePr>
        <p:xfrm>
          <a:off x="5650207" y="2115820"/>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sp>
        <p:nvSpPr>
          <p:cNvPr id="11" name="Right Arrow 10">
            <a:extLst>
              <a:ext uri="{FF2B5EF4-FFF2-40B4-BE49-F238E27FC236}">
                <a16:creationId xmlns:a16="http://schemas.microsoft.com/office/drawing/2014/main" id="{EADF8923-22D7-45FF-66E4-B5AE56ECAC5F}"/>
              </a:ext>
            </a:extLst>
          </p:cNvPr>
          <p:cNvSpPr/>
          <p:nvPr/>
        </p:nvSpPr>
        <p:spPr>
          <a:xfrm>
            <a:off x="7711745" y="2699207"/>
            <a:ext cx="635000" cy="387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Table 15">
            <a:extLst>
              <a:ext uri="{FF2B5EF4-FFF2-40B4-BE49-F238E27FC236}">
                <a16:creationId xmlns:a16="http://schemas.microsoft.com/office/drawing/2014/main" id="{15AFBEFB-24D1-1BDD-F467-C1DE55D17F02}"/>
              </a:ext>
            </a:extLst>
          </p:cNvPr>
          <p:cNvGraphicFramePr>
            <a:graphicFrameLocks noGrp="1"/>
          </p:cNvGraphicFramePr>
          <p:nvPr>
            <p:extLst>
              <p:ext uri="{D42A27DB-BD31-4B8C-83A1-F6EECF244321}">
                <p14:modId xmlns:p14="http://schemas.microsoft.com/office/powerpoint/2010/main" val="98497828"/>
              </p:ext>
            </p:extLst>
          </p:nvPr>
        </p:nvGraphicFramePr>
        <p:xfrm>
          <a:off x="8763638" y="1895296"/>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800" dirty="0"/>
                        <a:t>-1</a:t>
                      </a:r>
                    </a:p>
                  </a:txBody>
                  <a:tcPr/>
                </a:tc>
                <a:tc>
                  <a:txBody>
                    <a:bodyPr/>
                    <a:lstStyle/>
                    <a:p>
                      <a:pPr algn="ctr"/>
                      <a:r>
                        <a:rPr lang="en-US" sz="2800" dirty="0"/>
                        <a:t>1</a:t>
                      </a:r>
                    </a:p>
                  </a:txBody>
                  <a:tcPr/>
                </a:tc>
                <a:tc>
                  <a:txBody>
                    <a:bodyPr/>
                    <a:lstStyle/>
                    <a:p>
                      <a:pPr algn="ctr"/>
                      <a:r>
                        <a:rPr lang="en-US" sz="2800" dirty="0"/>
                        <a:t>-4</a:t>
                      </a:r>
                    </a:p>
                  </a:txBody>
                  <a:tcPr/>
                </a:tc>
                <a:tc>
                  <a:txBody>
                    <a:bodyPr/>
                    <a:lstStyle/>
                    <a:p>
                      <a:pPr algn="ctr"/>
                      <a:endParaRPr lang="en-US" sz="2800"/>
                    </a:p>
                  </a:txBody>
                  <a:tcPr/>
                </a:tc>
                <a:extLst>
                  <a:ext uri="{0D108BD9-81ED-4DB2-BD59-A6C34878D82A}">
                    <a16:rowId xmlns:a16="http://schemas.microsoft.com/office/drawing/2014/main" val="392017860"/>
                  </a:ext>
                </a:extLst>
              </a:tr>
              <a:tr h="465887">
                <a:tc>
                  <a:txBody>
                    <a:bodyPr/>
                    <a:lstStyle/>
                    <a:p>
                      <a:pPr algn="ctr"/>
                      <a:r>
                        <a:rPr lang="en-US" sz="2800" dirty="0"/>
                        <a:t>-7</a:t>
                      </a:r>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2070618621"/>
                  </a:ext>
                </a:extLst>
              </a:tr>
              <a:tr h="465887">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extLst>
                  <a:ext uri="{0D108BD9-81ED-4DB2-BD59-A6C34878D82A}">
                    <a16:rowId xmlns:a16="http://schemas.microsoft.com/office/drawing/2014/main" val="2109981387"/>
                  </a:ext>
                </a:extLst>
              </a:tr>
              <a:tr h="465887">
                <a:tc>
                  <a:txBody>
                    <a:bodyPr/>
                    <a:lstStyle/>
                    <a:p>
                      <a:pPr algn="ctr"/>
                      <a:endParaRPr lang="en-US" sz="2800"/>
                    </a:p>
                  </a:txBody>
                  <a:tcPr/>
                </a:tc>
                <a:tc>
                  <a:txBody>
                    <a:bodyPr/>
                    <a:lstStyle/>
                    <a:p>
                      <a:pPr algn="ctr"/>
                      <a:endParaRPr lang="en-US" sz="2800"/>
                    </a:p>
                  </a:txBody>
                  <a:tcPr/>
                </a:tc>
                <a:tc>
                  <a:txBody>
                    <a:bodyPr/>
                    <a:lstStyle/>
                    <a:p>
                      <a:pPr algn="ctr"/>
                      <a:endParaRPr lang="en-US" sz="2800"/>
                    </a:p>
                  </a:txBody>
                  <a:tcPr/>
                </a:tc>
                <a:tc>
                  <a:txBody>
                    <a:bodyPr/>
                    <a:lstStyle/>
                    <a:p>
                      <a:pPr algn="ctr"/>
                      <a:endParaRPr lang="en-US" sz="2800" dirty="0"/>
                    </a:p>
                  </a:txBody>
                  <a:tcPr/>
                </a:tc>
                <a:extLst>
                  <a:ext uri="{0D108BD9-81ED-4DB2-BD59-A6C34878D82A}">
                    <a16:rowId xmlns:a16="http://schemas.microsoft.com/office/drawing/2014/main" val="3410373897"/>
                  </a:ext>
                </a:extLst>
              </a:tr>
            </a:tbl>
          </a:graphicData>
        </a:graphic>
      </p:graphicFrame>
      <p:sp>
        <p:nvSpPr>
          <p:cNvPr id="16" name="TextBox 15">
            <a:extLst>
              <a:ext uri="{FF2B5EF4-FFF2-40B4-BE49-F238E27FC236}">
                <a16:creationId xmlns:a16="http://schemas.microsoft.com/office/drawing/2014/main" id="{18DDAAD7-B376-881D-BDAE-9E37DE439CB0}"/>
              </a:ext>
            </a:extLst>
          </p:cNvPr>
          <p:cNvSpPr txBox="1"/>
          <p:nvPr/>
        </p:nvSpPr>
        <p:spPr>
          <a:xfrm>
            <a:off x="5379496" y="1175860"/>
            <a:ext cx="2939010" cy="461665"/>
          </a:xfrm>
          <a:prstGeom prst="rect">
            <a:avLst/>
          </a:prstGeom>
          <a:noFill/>
        </p:spPr>
        <p:txBody>
          <a:bodyPr wrap="none" rtlCol="0">
            <a:spAutoFit/>
          </a:bodyPr>
          <a:lstStyle/>
          <a:p>
            <a:r>
              <a:rPr lang="en-US" sz="2400" dirty="0"/>
              <a:t>Vertical edge detector</a:t>
            </a:r>
          </a:p>
        </p:txBody>
      </p:sp>
      <p:sp>
        <p:nvSpPr>
          <p:cNvPr id="24" name="TextBox 23">
            <a:extLst>
              <a:ext uri="{FF2B5EF4-FFF2-40B4-BE49-F238E27FC236}">
                <a16:creationId xmlns:a16="http://schemas.microsoft.com/office/drawing/2014/main" id="{50777A5E-4A82-6AA9-EF46-ED2ABDFD1D9E}"/>
              </a:ext>
            </a:extLst>
          </p:cNvPr>
          <p:cNvSpPr txBox="1"/>
          <p:nvPr/>
        </p:nvSpPr>
        <p:spPr>
          <a:xfrm>
            <a:off x="1181100" y="5143500"/>
            <a:ext cx="3655937" cy="954107"/>
          </a:xfrm>
          <a:prstGeom prst="rect">
            <a:avLst/>
          </a:prstGeom>
          <a:noFill/>
        </p:spPr>
        <p:txBody>
          <a:bodyPr wrap="none" rtlCol="0">
            <a:spAutoFit/>
          </a:bodyPr>
          <a:lstStyle/>
          <a:p>
            <a:r>
              <a:rPr lang="en-US" sz="2800" dirty="0"/>
              <a:t>TensorFlow: tf.nn.cov2d</a:t>
            </a:r>
          </a:p>
          <a:p>
            <a:r>
              <a:rPr lang="en-US" sz="2800" dirty="0" err="1"/>
              <a:t>Keras</a:t>
            </a:r>
            <a:r>
              <a:rPr lang="en-US" sz="2800" dirty="0"/>
              <a:t>: Conv2D</a:t>
            </a:r>
          </a:p>
        </p:txBody>
      </p:sp>
    </p:spTree>
    <p:extLst>
      <p:ext uri="{BB962C8B-B14F-4D97-AF65-F5344CB8AC3E}">
        <p14:creationId xmlns:p14="http://schemas.microsoft.com/office/powerpoint/2010/main" val="40776156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B81BB65-19CA-4E5E-6020-A969F16B6BF1}"/>
                  </a:ext>
                </a:extLst>
              </p:cNvPr>
              <p:cNvSpPr txBox="1"/>
              <p:nvPr/>
            </p:nvSpPr>
            <p:spPr>
              <a:xfrm>
                <a:off x="3498412" y="2070556"/>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9" name="TextBox 8">
                <a:extLst>
                  <a:ext uri="{FF2B5EF4-FFF2-40B4-BE49-F238E27FC236}">
                    <a16:creationId xmlns:a16="http://schemas.microsoft.com/office/drawing/2014/main" id="{6B81BB65-19CA-4E5E-6020-A969F16B6BF1}"/>
                  </a:ext>
                </a:extLst>
              </p:cNvPr>
              <p:cNvSpPr txBox="1">
                <a:spLocks noRot="1" noChangeAspect="1" noMove="1" noResize="1" noEditPoints="1" noAdjustHandles="1" noChangeArrowheads="1" noChangeShapeType="1" noTextEdit="1"/>
              </p:cNvSpPr>
              <p:nvPr/>
            </p:nvSpPr>
            <p:spPr>
              <a:xfrm>
                <a:off x="3498412" y="2070556"/>
                <a:ext cx="407278" cy="430887"/>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9ACF6A5-4BF1-C5D9-6B9A-11951810D3B5}"/>
                  </a:ext>
                </a:extLst>
              </p:cNvPr>
              <p:cNvSpPr txBox="1"/>
              <p:nvPr/>
            </p:nvSpPr>
            <p:spPr>
              <a:xfrm>
                <a:off x="6083303" y="2174017"/>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ea typeface="Cambria Math" panose="02040503050406030204" pitchFamily="18" charset="0"/>
                        </a:rPr>
                        <m:t>=</m:t>
                      </m:r>
                    </m:oMath>
                  </m:oMathPara>
                </a14:m>
                <a:endParaRPr lang="en-US" sz="2800" dirty="0"/>
              </a:p>
            </p:txBody>
          </p:sp>
        </mc:Choice>
        <mc:Fallback xmlns="">
          <p:sp>
            <p:nvSpPr>
              <p:cNvPr id="14" name="TextBox 13">
                <a:extLst>
                  <a:ext uri="{FF2B5EF4-FFF2-40B4-BE49-F238E27FC236}">
                    <a16:creationId xmlns:a16="http://schemas.microsoft.com/office/drawing/2014/main" id="{F9ACF6A5-4BF1-C5D9-6B9A-11951810D3B5}"/>
                  </a:ext>
                </a:extLst>
              </p:cNvPr>
              <p:cNvSpPr txBox="1">
                <a:spLocks noRot="1" noChangeAspect="1" noMove="1" noResize="1" noEditPoints="1" noAdjustHandles="1" noChangeArrowheads="1" noChangeShapeType="1" noTextEdit="1"/>
              </p:cNvSpPr>
              <p:nvPr/>
            </p:nvSpPr>
            <p:spPr>
              <a:xfrm>
                <a:off x="6083303" y="2174017"/>
                <a:ext cx="349455" cy="430887"/>
              </a:xfrm>
              <a:prstGeom prst="rect">
                <a:avLst/>
              </a:prstGeom>
              <a:blipFill>
                <a:blip r:embed="rId3"/>
                <a:stretch>
                  <a:fillRect l="-10714" r="-10714"/>
                </a:stretch>
              </a:blipFill>
            </p:spPr>
            <p:txBody>
              <a:bodyPr/>
              <a:lstStyle/>
              <a:p>
                <a:r>
                  <a:rPr lang="en-US">
                    <a:noFill/>
                  </a:rPr>
                  <a:t> </a:t>
                </a:r>
              </a:p>
            </p:txBody>
          </p:sp>
        </mc:Fallback>
      </mc:AlternateContent>
      <p:graphicFrame>
        <p:nvGraphicFramePr>
          <p:cNvPr id="15" name="Table 33">
            <a:extLst>
              <a:ext uri="{FF2B5EF4-FFF2-40B4-BE49-F238E27FC236}">
                <a16:creationId xmlns:a16="http://schemas.microsoft.com/office/drawing/2014/main" id="{68A57400-3F2F-8BB0-F41F-68678F88E07D}"/>
              </a:ext>
            </a:extLst>
          </p:cNvPr>
          <p:cNvGraphicFramePr>
            <a:graphicFrameLocks noGrp="1"/>
          </p:cNvGraphicFramePr>
          <p:nvPr>
            <p:extLst>
              <p:ext uri="{D42A27DB-BD31-4B8C-83A1-F6EECF244321}">
                <p14:modId xmlns:p14="http://schemas.microsoft.com/office/powerpoint/2010/main" val="2329687028"/>
              </p:ext>
            </p:extLst>
          </p:nvPr>
        </p:nvGraphicFramePr>
        <p:xfrm>
          <a:off x="6946903" y="1487671"/>
          <a:ext cx="1854200" cy="1483360"/>
        </p:xfrm>
        <a:graphic>
          <a:graphicData uri="http://schemas.openxmlformats.org/drawingml/2006/table">
            <a:tbl>
              <a:tblPr firstRow="1" bandRow="1">
                <a:tableStyleId>{5940675A-B579-460E-94D1-54222C63F5DA}</a:tableStyleId>
              </a:tblPr>
              <a:tblGrid>
                <a:gridCol w="463550">
                  <a:extLst>
                    <a:ext uri="{9D8B030D-6E8A-4147-A177-3AD203B41FA5}">
                      <a16:colId xmlns:a16="http://schemas.microsoft.com/office/drawing/2014/main" val="2148693116"/>
                    </a:ext>
                  </a:extLst>
                </a:gridCol>
                <a:gridCol w="463550">
                  <a:extLst>
                    <a:ext uri="{9D8B030D-6E8A-4147-A177-3AD203B41FA5}">
                      <a16:colId xmlns:a16="http://schemas.microsoft.com/office/drawing/2014/main" val="2981088984"/>
                    </a:ext>
                  </a:extLst>
                </a:gridCol>
                <a:gridCol w="463550">
                  <a:extLst>
                    <a:ext uri="{9D8B030D-6E8A-4147-A177-3AD203B41FA5}">
                      <a16:colId xmlns:a16="http://schemas.microsoft.com/office/drawing/2014/main" val="3541352043"/>
                    </a:ext>
                  </a:extLst>
                </a:gridCol>
                <a:gridCol w="463550">
                  <a:extLst>
                    <a:ext uri="{9D8B030D-6E8A-4147-A177-3AD203B41FA5}">
                      <a16:colId xmlns:a16="http://schemas.microsoft.com/office/drawing/2014/main" val="2843711299"/>
                    </a:ext>
                  </a:extLst>
                </a:gridCol>
              </a:tblGrid>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48952850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69475879"/>
                  </a:ext>
                </a:extLst>
              </a:tr>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5096762"/>
                  </a:ext>
                </a:extLst>
              </a:tr>
              <a:tr h="370840">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623763878"/>
                  </a:ext>
                </a:extLst>
              </a:tr>
            </a:tbl>
          </a:graphicData>
        </a:graphic>
      </p:graphicFrame>
      <p:grpSp>
        <p:nvGrpSpPr>
          <p:cNvPr id="18" name="Group 17">
            <a:extLst>
              <a:ext uri="{FF2B5EF4-FFF2-40B4-BE49-F238E27FC236}">
                <a16:creationId xmlns:a16="http://schemas.microsoft.com/office/drawing/2014/main" id="{34F2D9F5-2FAF-6FDE-808B-5586D5CC3C7C}"/>
              </a:ext>
            </a:extLst>
          </p:cNvPr>
          <p:cNvGrpSpPr/>
          <p:nvPr/>
        </p:nvGrpSpPr>
        <p:grpSpPr>
          <a:xfrm>
            <a:off x="1016000" y="1200150"/>
            <a:ext cx="4368800" cy="1917700"/>
            <a:chOff x="1231900" y="2330450"/>
            <a:chExt cx="4368800" cy="1917700"/>
          </a:xfrm>
        </p:grpSpPr>
        <p:grpSp>
          <p:nvGrpSpPr>
            <p:cNvPr id="4" name="Group 3">
              <a:extLst>
                <a:ext uri="{FF2B5EF4-FFF2-40B4-BE49-F238E27FC236}">
                  <a16:creationId xmlns:a16="http://schemas.microsoft.com/office/drawing/2014/main" id="{02F09FCE-31B9-CDA7-316C-B67A3E0262BD}"/>
                </a:ext>
              </a:extLst>
            </p:cNvPr>
            <p:cNvGrpSpPr/>
            <p:nvPr/>
          </p:nvGrpSpPr>
          <p:grpSpPr>
            <a:xfrm>
              <a:off x="1231900" y="2330450"/>
              <a:ext cx="1905000" cy="1917700"/>
              <a:chOff x="1524000" y="3302000"/>
              <a:chExt cx="1905000" cy="1917700"/>
            </a:xfrm>
          </p:grpSpPr>
          <p:sp>
            <p:nvSpPr>
              <p:cNvPr id="5" name="Rectangle 4">
                <a:extLst>
                  <a:ext uri="{FF2B5EF4-FFF2-40B4-BE49-F238E27FC236}">
                    <a16:creationId xmlns:a16="http://schemas.microsoft.com/office/drawing/2014/main" id="{945F10BE-2159-C7DE-6881-5FAE03FE331E}"/>
                  </a:ext>
                </a:extLst>
              </p:cNvPr>
              <p:cNvSpPr/>
              <p:nvPr/>
            </p:nvSpPr>
            <p:spPr>
              <a:xfrm>
                <a:off x="1524000" y="3302000"/>
                <a:ext cx="1511300" cy="15113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BA0929C-9192-942F-97D1-F230826596E0}"/>
                  </a:ext>
                </a:extLst>
              </p:cNvPr>
              <p:cNvSpPr/>
              <p:nvPr/>
            </p:nvSpPr>
            <p:spPr>
              <a:xfrm>
                <a:off x="1676400" y="3505200"/>
                <a:ext cx="1511300" cy="1511300"/>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EA90E86-548B-BD26-E043-90C6B7C1C5A6}"/>
                  </a:ext>
                </a:extLst>
              </p:cNvPr>
              <p:cNvSpPr/>
              <p:nvPr/>
            </p:nvSpPr>
            <p:spPr>
              <a:xfrm>
                <a:off x="1917700" y="3708400"/>
                <a:ext cx="1511300" cy="1511300"/>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7" name="Group 16">
              <a:extLst>
                <a:ext uri="{FF2B5EF4-FFF2-40B4-BE49-F238E27FC236}">
                  <a16:creationId xmlns:a16="http://schemas.microsoft.com/office/drawing/2014/main" id="{E1C69B9E-070E-1BED-5B83-D7EA3F890970}"/>
                </a:ext>
              </a:extLst>
            </p:cNvPr>
            <p:cNvGrpSpPr/>
            <p:nvPr/>
          </p:nvGrpSpPr>
          <p:grpSpPr>
            <a:xfrm>
              <a:off x="4241803" y="2705100"/>
              <a:ext cx="1358897" cy="1248661"/>
              <a:chOff x="4241803" y="2705100"/>
              <a:chExt cx="1358897" cy="1248661"/>
            </a:xfrm>
          </p:grpSpPr>
          <p:grpSp>
            <p:nvGrpSpPr>
              <p:cNvPr id="10" name="Group 9">
                <a:extLst>
                  <a:ext uri="{FF2B5EF4-FFF2-40B4-BE49-F238E27FC236}">
                    <a16:creationId xmlns:a16="http://schemas.microsoft.com/office/drawing/2014/main" id="{9702E315-C29A-EE28-4AAA-DBE5A96E6181}"/>
                  </a:ext>
                </a:extLst>
              </p:cNvPr>
              <p:cNvGrpSpPr/>
              <p:nvPr/>
            </p:nvGrpSpPr>
            <p:grpSpPr>
              <a:xfrm>
                <a:off x="4241803" y="2705100"/>
                <a:ext cx="1079500" cy="1085850"/>
                <a:chOff x="4660900" y="3048000"/>
                <a:chExt cx="1079500" cy="1085850"/>
              </a:xfrm>
            </p:grpSpPr>
            <p:sp>
              <p:nvSpPr>
                <p:cNvPr id="11" name="Rectangle 10">
                  <a:extLst>
                    <a:ext uri="{FF2B5EF4-FFF2-40B4-BE49-F238E27FC236}">
                      <a16:creationId xmlns:a16="http://schemas.microsoft.com/office/drawing/2014/main" id="{57F5C61A-69FD-7E84-4ABB-1EDAA5EA1146}"/>
                    </a:ext>
                  </a:extLst>
                </p:cNvPr>
                <p:cNvSpPr/>
                <p:nvPr/>
              </p:nvSpPr>
              <p:spPr>
                <a:xfrm>
                  <a:off x="4660900" y="3048000"/>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EC6C3A7-9E5A-1DF1-3396-0312079E0B51}"/>
                    </a:ext>
                  </a:extLst>
                </p:cNvPr>
                <p:cNvSpPr/>
                <p:nvPr/>
              </p:nvSpPr>
              <p:spPr>
                <a:xfrm>
                  <a:off x="4876800" y="3225800"/>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1651E7CA-173B-E03A-6F12-2F91B8FD8701}"/>
                  </a:ext>
                </a:extLst>
              </p:cNvPr>
              <p:cNvSpPr/>
              <p:nvPr/>
            </p:nvSpPr>
            <p:spPr>
              <a:xfrm>
                <a:off x="4737100" y="3045711"/>
                <a:ext cx="863600" cy="9080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aphicFrame>
        <p:nvGraphicFramePr>
          <p:cNvPr id="13" name="Table 16">
            <a:extLst>
              <a:ext uri="{FF2B5EF4-FFF2-40B4-BE49-F238E27FC236}">
                <a16:creationId xmlns:a16="http://schemas.microsoft.com/office/drawing/2014/main" id="{DE28746F-E05A-37BD-5717-114E9FEB6CF0}"/>
              </a:ext>
            </a:extLst>
          </p:cNvPr>
          <p:cNvGraphicFramePr>
            <a:graphicFrameLocks noGrp="1"/>
          </p:cNvGraphicFramePr>
          <p:nvPr>
            <p:extLst>
              <p:ext uri="{D42A27DB-BD31-4B8C-83A1-F6EECF244321}">
                <p14:modId xmlns:p14="http://schemas.microsoft.com/office/powerpoint/2010/main" val="1606355940"/>
              </p:ext>
            </p:extLst>
          </p:nvPr>
        </p:nvGraphicFramePr>
        <p:xfrm>
          <a:off x="4521200" y="1963163"/>
          <a:ext cx="888999" cy="827193"/>
        </p:xfrm>
        <a:graphic>
          <a:graphicData uri="http://schemas.openxmlformats.org/drawingml/2006/table">
            <a:tbl>
              <a:tblPr firstRow="1" bandRow="1">
                <a:tableStyleId>{5940675A-B579-460E-94D1-54222C63F5DA}</a:tableStyleId>
              </a:tblPr>
              <a:tblGrid>
                <a:gridCol w="296333">
                  <a:extLst>
                    <a:ext uri="{9D8B030D-6E8A-4147-A177-3AD203B41FA5}">
                      <a16:colId xmlns:a16="http://schemas.microsoft.com/office/drawing/2014/main" val="3764999044"/>
                    </a:ext>
                  </a:extLst>
                </a:gridCol>
                <a:gridCol w="296333">
                  <a:extLst>
                    <a:ext uri="{9D8B030D-6E8A-4147-A177-3AD203B41FA5}">
                      <a16:colId xmlns:a16="http://schemas.microsoft.com/office/drawing/2014/main" val="1117252034"/>
                    </a:ext>
                  </a:extLst>
                </a:gridCol>
                <a:gridCol w="296333">
                  <a:extLst>
                    <a:ext uri="{9D8B030D-6E8A-4147-A177-3AD203B41FA5}">
                      <a16:colId xmlns:a16="http://schemas.microsoft.com/office/drawing/2014/main" val="334364799"/>
                    </a:ext>
                  </a:extLst>
                </a:gridCol>
              </a:tblGrid>
              <a:tr h="275731">
                <a:tc>
                  <a:txBody>
                    <a:bodyPr/>
                    <a:lstStyle/>
                    <a:p>
                      <a:endParaRPr lang="en-US" sz="1200" dirty="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734665287"/>
                  </a:ext>
                </a:extLst>
              </a:tr>
              <a:tr h="275731">
                <a:tc>
                  <a:txBody>
                    <a:bodyPr/>
                    <a:lstStyle/>
                    <a:p>
                      <a:endParaRPr lang="en-US" sz="120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2358886463"/>
                  </a:ext>
                </a:extLst>
              </a:tr>
              <a:tr h="275731">
                <a:tc>
                  <a:txBody>
                    <a:bodyPr/>
                    <a:lstStyle/>
                    <a:p>
                      <a:endParaRPr lang="en-US" sz="1200" dirty="0"/>
                    </a:p>
                  </a:txBody>
                  <a:tcPr/>
                </a:tc>
                <a:tc>
                  <a:txBody>
                    <a:bodyPr/>
                    <a:lstStyle/>
                    <a:p>
                      <a:endParaRPr lang="en-US" sz="1200" dirty="0"/>
                    </a:p>
                  </a:txBody>
                  <a:tcPr/>
                </a:tc>
                <a:tc>
                  <a:txBody>
                    <a:bodyPr/>
                    <a:lstStyle/>
                    <a:p>
                      <a:endParaRPr lang="en-US" sz="1200" dirty="0"/>
                    </a:p>
                  </a:txBody>
                  <a:tcPr/>
                </a:tc>
                <a:extLst>
                  <a:ext uri="{0D108BD9-81ED-4DB2-BD59-A6C34878D82A}">
                    <a16:rowId xmlns:a16="http://schemas.microsoft.com/office/drawing/2014/main" val="899925315"/>
                  </a:ext>
                </a:extLst>
              </a:tr>
            </a:tbl>
          </a:graphicData>
        </a:graphic>
      </p:graphicFrame>
      <p:graphicFrame>
        <p:nvGraphicFramePr>
          <p:cNvPr id="8" name="Table 8">
            <a:extLst>
              <a:ext uri="{FF2B5EF4-FFF2-40B4-BE49-F238E27FC236}">
                <a16:creationId xmlns:a16="http://schemas.microsoft.com/office/drawing/2014/main" id="{E95562D7-F070-16C4-DFEA-019C51B4C602}"/>
              </a:ext>
            </a:extLst>
          </p:cNvPr>
          <p:cNvGraphicFramePr>
            <a:graphicFrameLocks noGrp="1"/>
          </p:cNvGraphicFramePr>
          <p:nvPr>
            <p:extLst>
              <p:ext uri="{D42A27DB-BD31-4B8C-83A1-F6EECF244321}">
                <p14:modId xmlns:p14="http://schemas.microsoft.com/office/powerpoint/2010/main" val="3310104540"/>
              </p:ext>
            </p:extLst>
          </p:nvPr>
        </p:nvGraphicFramePr>
        <p:xfrm>
          <a:off x="1428754" y="1606550"/>
          <a:ext cx="1511298" cy="1511300"/>
        </p:xfrm>
        <a:graphic>
          <a:graphicData uri="http://schemas.openxmlformats.org/drawingml/2006/table">
            <a:tbl>
              <a:tblPr firstRow="1" bandRow="1">
                <a:tableStyleId>{5940675A-B579-460E-94D1-54222C63F5DA}</a:tableStyleId>
              </a:tblPr>
              <a:tblGrid>
                <a:gridCol w="251883">
                  <a:extLst>
                    <a:ext uri="{9D8B030D-6E8A-4147-A177-3AD203B41FA5}">
                      <a16:colId xmlns:a16="http://schemas.microsoft.com/office/drawing/2014/main" val="534555214"/>
                    </a:ext>
                  </a:extLst>
                </a:gridCol>
                <a:gridCol w="251883">
                  <a:extLst>
                    <a:ext uri="{9D8B030D-6E8A-4147-A177-3AD203B41FA5}">
                      <a16:colId xmlns:a16="http://schemas.microsoft.com/office/drawing/2014/main" val="3022079097"/>
                    </a:ext>
                  </a:extLst>
                </a:gridCol>
                <a:gridCol w="251883">
                  <a:extLst>
                    <a:ext uri="{9D8B030D-6E8A-4147-A177-3AD203B41FA5}">
                      <a16:colId xmlns:a16="http://schemas.microsoft.com/office/drawing/2014/main" val="87303181"/>
                    </a:ext>
                  </a:extLst>
                </a:gridCol>
                <a:gridCol w="251883">
                  <a:extLst>
                    <a:ext uri="{9D8B030D-6E8A-4147-A177-3AD203B41FA5}">
                      <a16:colId xmlns:a16="http://schemas.microsoft.com/office/drawing/2014/main" val="521741534"/>
                    </a:ext>
                  </a:extLst>
                </a:gridCol>
                <a:gridCol w="251883">
                  <a:extLst>
                    <a:ext uri="{9D8B030D-6E8A-4147-A177-3AD203B41FA5}">
                      <a16:colId xmlns:a16="http://schemas.microsoft.com/office/drawing/2014/main" val="1025625824"/>
                    </a:ext>
                  </a:extLst>
                </a:gridCol>
                <a:gridCol w="251883">
                  <a:extLst>
                    <a:ext uri="{9D8B030D-6E8A-4147-A177-3AD203B41FA5}">
                      <a16:colId xmlns:a16="http://schemas.microsoft.com/office/drawing/2014/main" val="792095203"/>
                    </a:ext>
                  </a:extLst>
                </a:gridCol>
              </a:tblGrid>
              <a:tr h="30226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tc>
                  <a:txBody>
                    <a:bodyPr/>
                    <a:lstStyle/>
                    <a:p>
                      <a:endParaRPr lang="en-US" sz="1100" dirty="0"/>
                    </a:p>
                  </a:txBody>
                  <a:tcPr/>
                </a:tc>
                <a:extLst>
                  <a:ext uri="{0D108BD9-81ED-4DB2-BD59-A6C34878D82A}">
                    <a16:rowId xmlns:a16="http://schemas.microsoft.com/office/drawing/2014/main" val="3080371207"/>
                  </a:ext>
                </a:extLst>
              </a:tr>
              <a:tr h="302260">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47977473"/>
                  </a:ext>
                </a:extLst>
              </a:tr>
              <a:tr h="302260">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787540016"/>
                  </a:ext>
                </a:extLst>
              </a:tr>
              <a:tr h="302260">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dirty="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919260409"/>
                  </a:ext>
                </a:extLst>
              </a:tr>
              <a:tr h="302260">
                <a:tc>
                  <a:txBody>
                    <a:bodyPr/>
                    <a:lstStyle/>
                    <a:p>
                      <a:endParaRPr lang="en-US" sz="1100"/>
                    </a:p>
                  </a:txBody>
                  <a:tcPr/>
                </a:tc>
                <a:tc>
                  <a:txBody>
                    <a:bodyPr/>
                    <a:lstStyle/>
                    <a:p>
                      <a:endParaRPr lang="en-US" sz="1100" dirty="0"/>
                    </a:p>
                  </a:txBody>
                  <a:tcPr/>
                </a:tc>
                <a:tc>
                  <a:txBody>
                    <a:bodyPr/>
                    <a:lstStyle/>
                    <a:p>
                      <a:endParaRPr lang="en-US" sz="1100" dirty="0"/>
                    </a:p>
                  </a:txBody>
                  <a:tcPr/>
                </a:tc>
                <a:tc>
                  <a:txBody>
                    <a:bodyPr/>
                    <a:lstStyle/>
                    <a:p>
                      <a:endParaRPr lang="en-US" sz="1100"/>
                    </a:p>
                  </a:txBody>
                  <a:tcPr/>
                </a:tc>
                <a:tc>
                  <a:txBody>
                    <a:bodyPr/>
                    <a:lstStyle/>
                    <a:p>
                      <a:endParaRPr lang="en-US" sz="1100" dirty="0"/>
                    </a:p>
                  </a:txBody>
                  <a:tcPr/>
                </a:tc>
                <a:tc>
                  <a:txBody>
                    <a:bodyPr/>
                    <a:lstStyle/>
                    <a:p>
                      <a:endParaRPr lang="en-US" sz="1100" dirty="0"/>
                    </a:p>
                  </a:txBody>
                  <a:tcPr/>
                </a:tc>
                <a:extLst>
                  <a:ext uri="{0D108BD9-81ED-4DB2-BD59-A6C34878D82A}">
                    <a16:rowId xmlns:a16="http://schemas.microsoft.com/office/drawing/2014/main" val="1738305283"/>
                  </a:ext>
                </a:extLst>
              </a:tr>
            </a:tbl>
          </a:graphicData>
        </a:graphic>
      </p:graphicFrame>
      <p:sp>
        <p:nvSpPr>
          <p:cNvPr id="3" name="Rectangle 2">
            <a:extLst>
              <a:ext uri="{FF2B5EF4-FFF2-40B4-BE49-F238E27FC236}">
                <a16:creationId xmlns:a16="http://schemas.microsoft.com/office/drawing/2014/main" id="{8215E87F-E80A-68C3-EEF2-6756677EFC44}"/>
              </a:ext>
            </a:extLst>
          </p:cNvPr>
          <p:cNvSpPr/>
          <p:nvPr/>
        </p:nvSpPr>
        <p:spPr>
          <a:xfrm>
            <a:off x="663679" y="4711700"/>
            <a:ext cx="10864642" cy="1938992"/>
          </a:xfrm>
          <a:prstGeom prst="rect">
            <a:avLst/>
          </a:prstGeom>
        </p:spPr>
        <p:txBody>
          <a:bodyPr wrap="square">
            <a:spAutoFit/>
          </a:bodyPr>
          <a:lstStyle/>
          <a:p>
            <a:r>
              <a:rPr lang="en-CA" sz="2400" dirty="0"/>
              <a:t>When convolution is performed on both spatial and channel domain, the computational cost of standard convolution is proportional to.</a:t>
            </a:r>
          </a:p>
          <a:p>
            <a:pPr marL="342900" indent="-342900">
              <a:buAutoNum type="arabicParenBoth"/>
            </a:pPr>
            <a:r>
              <a:rPr lang="en-CA" sz="2400" dirty="0"/>
              <a:t> the spatial size of the output feature map H x W</a:t>
            </a:r>
          </a:p>
          <a:p>
            <a:pPr marL="342900" indent="-342900">
              <a:buAutoNum type="arabicParenBoth"/>
            </a:pPr>
            <a:r>
              <a:rPr lang="en-CA" sz="2400" dirty="0"/>
              <a:t> the size of convolution kernel K²</a:t>
            </a:r>
          </a:p>
          <a:p>
            <a:pPr marL="342900" indent="-342900">
              <a:buAutoNum type="arabicParenBoth"/>
            </a:pPr>
            <a:r>
              <a:rPr lang="en-CA" sz="2400" dirty="0"/>
              <a:t> the numbers of input and output channels N x M.</a:t>
            </a:r>
            <a:endParaRPr lang="en-US" sz="2400" dirty="0"/>
          </a:p>
        </p:txBody>
      </p:sp>
      <p:sp>
        <p:nvSpPr>
          <p:cNvPr id="19" name="Title 1">
            <a:extLst>
              <a:ext uri="{FF2B5EF4-FFF2-40B4-BE49-F238E27FC236}">
                <a16:creationId xmlns:a16="http://schemas.microsoft.com/office/drawing/2014/main" id="{12DCDA3C-BF56-A7D0-0A45-9BF7D2538C45}"/>
              </a:ext>
            </a:extLst>
          </p:cNvPr>
          <p:cNvSpPr>
            <a:spLocks noGrp="1"/>
          </p:cNvSpPr>
          <p:nvPr>
            <p:ph type="title"/>
          </p:nvPr>
        </p:nvSpPr>
        <p:spPr>
          <a:xfrm>
            <a:off x="838200" y="365125"/>
            <a:ext cx="10515600" cy="612775"/>
          </a:xfrm>
        </p:spPr>
        <p:txBody>
          <a:bodyPr>
            <a:normAutofit fontScale="90000"/>
          </a:bodyPr>
          <a:lstStyle/>
          <a:p>
            <a:pPr algn="ctr"/>
            <a:r>
              <a:rPr lang="en-CA" dirty="0"/>
              <a:t>Normal convolutions</a:t>
            </a:r>
            <a:endParaRPr lang="en-US" dirty="0"/>
          </a:p>
        </p:txBody>
      </p:sp>
      <p:sp>
        <p:nvSpPr>
          <p:cNvPr id="20" name="TextBox 19">
            <a:extLst>
              <a:ext uri="{FF2B5EF4-FFF2-40B4-BE49-F238E27FC236}">
                <a16:creationId xmlns:a16="http://schemas.microsoft.com/office/drawing/2014/main" id="{A960C99D-EE35-20EC-2DB6-C0D8E9DA995B}"/>
              </a:ext>
            </a:extLst>
          </p:cNvPr>
          <p:cNvSpPr txBox="1"/>
          <p:nvPr/>
        </p:nvSpPr>
        <p:spPr>
          <a:xfrm>
            <a:off x="1409700" y="3117850"/>
            <a:ext cx="1236236" cy="461665"/>
          </a:xfrm>
          <a:prstGeom prst="rect">
            <a:avLst/>
          </a:prstGeom>
          <a:noFill/>
        </p:spPr>
        <p:txBody>
          <a:bodyPr wrap="none" rtlCol="0">
            <a:spAutoFit/>
          </a:bodyPr>
          <a:lstStyle/>
          <a:p>
            <a:r>
              <a:rPr lang="en-US" sz="2400" dirty="0"/>
              <a:t>6 x 6 x N</a:t>
            </a:r>
          </a:p>
        </p:txBody>
      </p:sp>
      <p:sp>
        <p:nvSpPr>
          <p:cNvPr id="21" name="TextBox 20">
            <a:extLst>
              <a:ext uri="{FF2B5EF4-FFF2-40B4-BE49-F238E27FC236}">
                <a16:creationId xmlns:a16="http://schemas.microsoft.com/office/drawing/2014/main" id="{6D9E007C-8521-5EE4-DA11-4D9201E3FF11}"/>
              </a:ext>
            </a:extLst>
          </p:cNvPr>
          <p:cNvSpPr txBox="1"/>
          <p:nvPr/>
        </p:nvSpPr>
        <p:spPr>
          <a:xfrm>
            <a:off x="4569721" y="3028950"/>
            <a:ext cx="776175" cy="461665"/>
          </a:xfrm>
          <a:prstGeom prst="rect">
            <a:avLst/>
          </a:prstGeom>
          <a:noFill/>
        </p:spPr>
        <p:txBody>
          <a:bodyPr wrap="none" rtlCol="0">
            <a:spAutoFit/>
          </a:bodyPr>
          <a:lstStyle/>
          <a:p>
            <a:r>
              <a:rPr lang="en-US" sz="2400" dirty="0"/>
              <a:t>K x K</a:t>
            </a:r>
          </a:p>
        </p:txBody>
      </p:sp>
      <p:sp>
        <p:nvSpPr>
          <p:cNvPr id="22" name="TextBox 21">
            <a:extLst>
              <a:ext uri="{FF2B5EF4-FFF2-40B4-BE49-F238E27FC236}">
                <a16:creationId xmlns:a16="http://schemas.microsoft.com/office/drawing/2014/main" id="{6A1F7870-7F25-6501-FF63-BFF907FB7417}"/>
              </a:ext>
            </a:extLst>
          </p:cNvPr>
          <p:cNvSpPr txBox="1"/>
          <p:nvPr/>
        </p:nvSpPr>
        <p:spPr>
          <a:xfrm>
            <a:off x="7340600" y="3028950"/>
            <a:ext cx="1524776" cy="461665"/>
          </a:xfrm>
          <a:prstGeom prst="rect">
            <a:avLst/>
          </a:prstGeom>
          <a:noFill/>
        </p:spPr>
        <p:txBody>
          <a:bodyPr wrap="none" rtlCol="0">
            <a:spAutoFit/>
          </a:bodyPr>
          <a:lstStyle/>
          <a:p>
            <a:r>
              <a:rPr lang="en-US" sz="2400" dirty="0"/>
              <a:t>H x W x M </a:t>
            </a:r>
          </a:p>
        </p:txBody>
      </p:sp>
      <p:sp>
        <p:nvSpPr>
          <p:cNvPr id="23" name="Oval 22">
            <a:extLst>
              <a:ext uri="{FF2B5EF4-FFF2-40B4-BE49-F238E27FC236}">
                <a16:creationId xmlns:a16="http://schemas.microsoft.com/office/drawing/2014/main" id="{FB1D3941-54F8-C201-6096-D6245F1DCCA1}"/>
              </a:ext>
            </a:extLst>
          </p:cNvPr>
          <p:cNvSpPr/>
          <p:nvPr/>
        </p:nvSpPr>
        <p:spPr>
          <a:xfrm>
            <a:off x="7023100" y="1550804"/>
            <a:ext cx="317500" cy="277996"/>
          </a:xfrm>
          <a:prstGeom prst="ellipse">
            <a:avLst/>
          </a:prstGeom>
          <a:solidFill>
            <a:schemeClr val="accent2"/>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24" name="Frame 23">
            <a:extLst>
              <a:ext uri="{FF2B5EF4-FFF2-40B4-BE49-F238E27FC236}">
                <a16:creationId xmlns:a16="http://schemas.microsoft.com/office/drawing/2014/main" id="{54E2EE5C-0D1A-A899-4F5E-1D8F515EA479}"/>
              </a:ext>
            </a:extLst>
          </p:cNvPr>
          <p:cNvSpPr/>
          <p:nvPr/>
        </p:nvSpPr>
        <p:spPr>
          <a:xfrm>
            <a:off x="1409700" y="1606550"/>
            <a:ext cx="876300" cy="894893"/>
          </a:xfrm>
          <a:prstGeom prst="fram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TextBox 24">
            <a:extLst>
              <a:ext uri="{FF2B5EF4-FFF2-40B4-BE49-F238E27FC236}">
                <a16:creationId xmlns:a16="http://schemas.microsoft.com/office/drawing/2014/main" id="{143637EB-82E2-E41C-35A1-02320D4DC0A9}"/>
              </a:ext>
            </a:extLst>
          </p:cNvPr>
          <p:cNvSpPr txBox="1"/>
          <p:nvPr/>
        </p:nvSpPr>
        <p:spPr>
          <a:xfrm>
            <a:off x="5810053" y="960839"/>
            <a:ext cx="1451038" cy="461665"/>
          </a:xfrm>
          <a:prstGeom prst="rect">
            <a:avLst/>
          </a:prstGeom>
          <a:noFill/>
        </p:spPr>
        <p:txBody>
          <a:bodyPr wrap="none" rtlCol="0">
            <a:spAutoFit/>
          </a:bodyPr>
          <a:lstStyle/>
          <a:p>
            <a:r>
              <a:rPr lang="en-US" sz="2400" dirty="0"/>
              <a:t>3x3x3 =27</a:t>
            </a:r>
          </a:p>
        </p:txBody>
      </p:sp>
      <p:sp>
        <p:nvSpPr>
          <p:cNvPr id="27" name="Bent-Up Arrow 26">
            <a:extLst>
              <a:ext uri="{FF2B5EF4-FFF2-40B4-BE49-F238E27FC236}">
                <a16:creationId xmlns:a16="http://schemas.microsoft.com/office/drawing/2014/main" id="{E7479EC6-87F9-5A3F-C6EF-BFBBC149FE22}"/>
              </a:ext>
            </a:extLst>
          </p:cNvPr>
          <p:cNvSpPr/>
          <p:nvPr/>
        </p:nvSpPr>
        <p:spPr>
          <a:xfrm rot="5400000">
            <a:off x="6392547" y="1304661"/>
            <a:ext cx="429264" cy="67944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B72E78A-39F7-1E56-DE4D-02E76E62824E}"/>
                  </a:ext>
                </a:extLst>
              </p:cNvPr>
              <p:cNvSpPr txBox="1"/>
              <p:nvPr/>
            </p:nvSpPr>
            <p:spPr>
              <a:xfrm>
                <a:off x="1168400" y="3898900"/>
                <a:ext cx="4617418" cy="461665"/>
              </a:xfrm>
              <a:prstGeom prst="rect">
                <a:avLst/>
              </a:prstGeom>
              <a:noFill/>
            </p:spPr>
            <p:txBody>
              <a:bodyPr wrap="none" rtlCol="0">
                <a:spAutoFit/>
              </a:bodyPr>
              <a:lstStyle/>
              <a:p>
                <a:r>
                  <a:rPr lang="en-CA" sz="2400" b="0" dirty="0"/>
                  <a:t>Number of calculation:  </a:t>
                </a:r>
                <a14:m>
                  <m:oMath xmlns:m="http://schemas.openxmlformats.org/officeDocument/2006/math">
                    <m:r>
                      <a:rPr lang="en-CA" sz="2400" b="0" i="1" smtClean="0">
                        <a:latin typeface="Cambria Math" panose="02040503050406030204" pitchFamily="18" charset="0"/>
                      </a:rPr>
                      <m:t>𝐾𝐾𝑁𝐻𝑊𝑀</m:t>
                    </m:r>
                  </m:oMath>
                </a14:m>
                <a:endParaRPr lang="en-US" sz="2400" dirty="0"/>
              </a:p>
            </p:txBody>
          </p:sp>
        </mc:Choice>
        <mc:Fallback xmlns="">
          <p:sp>
            <p:nvSpPr>
              <p:cNvPr id="29" name="TextBox 28">
                <a:extLst>
                  <a:ext uri="{FF2B5EF4-FFF2-40B4-BE49-F238E27FC236}">
                    <a16:creationId xmlns:a16="http://schemas.microsoft.com/office/drawing/2014/main" id="{DB72E78A-39F7-1E56-DE4D-02E76E62824E}"/>
                  </a:ext>
                </a:extLst>
              </p:cNvPr>
              <p:cNvSpPr txBox="1">
                <a:spLocks noRot="1" noChangeAspect="1" noMove="1" noResize="1" noEditPoints="1" noAdjustHandles="1" noChangeArrowheads="1" noChangeShapeType="1" noTextEdit="1"/>
              </p:cNvSpPr>
              <p:nvPr/>
            </p:nvSpPr>
            <p:spPr>
              <a:xfrm>
                <a:off x="1168400" y="3898900"/>
                <a:ext cx="4617418" cy="461665"/>
              </a:xfrm>
              <a:prstGeom prst="rect">
                <a:avLst/>
              </a:prstGeom>
              <a:blipFill>
                <a:blip r:embed="rId4"/>
                <a:stretch>
                  <a:fillRect l="-2198" t="-8108" b="-29730"/>
                </a:stretch>
              </a:blipFill>
            </p:spPr>
            <p:txBody>
              <a:bodyPr/>
              <a:lstStyle/>
              <a:p>
                <a:r>
                  <a:rPr lang="en-US">
                    <a:noFill/>
                  </a:rPr>
                  <a:t> </a:t>
                </a:r>
              </a:p>
            </p:txBody>
          </p:sp>
        </mc:Fallback>
      </mc:AlternateContent>
    </p:spTree>
    <p:extLst>
      <p:ext uri="{BB962C8B-B14F-4D97-AF65-F5344CB8AC3E}">
        <p14:creationId xmlns:p14="http://schemas.microsoft.com/office/powerpoint/2010/main" val="41501666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B15DB-A655-1AB4-7E1E-DD539242AC83}"/>
              </a:ext>
            </a:extLst>
          </p:cNvPr>
          <p:cNvSpPr>
            <a:spLocks noGrp="1"/>
          </p:cNvSpPr>
          <p:nvPr>
            <p:ph type="title"/>
          </p:nvPr>
        </p:nvSpPr>
        <p:spPr>
          <a:xfrm>
            <a:off x="1438275" y="293688"/>
            <a:ext cx="10515600" cy="701675"/>
          </a:xfrm>
        </p:spPr>
        <p:txBody>
          <a:bodyPr/>
          <a:lstStyle/>
          <a:p>
            <a:r>
              <a:rPr lang="en-CA" b="1" dirty="0" err="1"/>
              <a:t>Depthwise</a:t>
            </a:r>
            <a:r>
              <a:rPr lang="en-CA" b="1" dirty="0"/>
              <a:t> Separable Convolutions</a:t>
            </a:r>
            <a:endParaRPr lang="en-US" dirty="0"/>
          </a:p>
        </p:txBody>
      </p:sp>
      <p:sp>
        <p:nvSpPr>
          <p:cNvPr id="3" name="Content Placeholder 2">
            <a:extLst>
              <a:ext uri="{FF2B5EF4-FFF2-40B4-BE49-F238E27FC236}">
                <a16:creationId xmlns:a16="http://schemas.microsoft.com/office/drawing/2014/main" id="{BEF61451-CFF1-1579-15EB-11E20E121FE9}"/>
              </a:ext>
            </a:extLst>
          </p:cNvPr>
          <p:cNvSpPr>
            <a:spLocks noGrp="1"/>
          </p:cNvSpPr>
          <p:nvPr>
            <p:ph idx="1"/>
          </p:nvPr>
        </p:nvSpPr>
        <p:spPr>
          <a:xfrm>
            <a:off x="838200" y="1181100"/>
            <a:ext cx="10515600" cy="5534025"/>
          </a:xfrm>
        </p:spPr>
        <p:txBody>
          <a:bodyPr>
            <a:normAutofit/>
          </a:bodyPr>
          <a:lstStyle/>
          <a:p>
            <a:r>
              <a:rPr lang="en-CA" dirty="0" err="1"/>
              <a:t>Depthwise</a:t>
            </a:r>
            <a:r>
              <a:rPr lang="en-CA" dirty="0"/>
              <a:t> separable convolution deals with the spatial dimensions, and the depth dimension</a:t>
            </a:r>
          </a:p>
          <a:p>
            <a:r>
              <a:rPr lang="en-CA" dirty="0"/>
              <a:t>Splits a kernel into two separate kernels that do two convolutions: </a:t>
            </a:r>
          </a:p>
          <a:p>
            <a:pPr lvl="1"/>
            <a:r>
              <a:rPr lang="en-CA" dirty="0"/>
              <a:t>The </a:t>
            </a:r>
            <a:r>
              <a:rPr lang="en-CA" dirty="0" err="1"/>
              <a:t>depthwise</a:t>
            </a:r>
            <a:r>
              <a:rPr lang="en-CA" dirty="0"/>
              <a:t> convolution</a:t>
            </a:r>
          </a:p>
          <a:p>
            <a:pPr lvl="1"/>
            <a:r>
              <a:rPr lang="en-CA" dirty="0"/>
              <a:t>The pointwise convolution</a:t>
            </a:r>
          </a:p>
          <a:p>
            <a:r>
              <a:rPr lang="en-CA" dirty="0"/>
              <a:t>keras.layers.SeparableConv2D or tf.layers.separable_conv2d</a:t>
            </a:r>
            <a:endParaRPr lang="en-US" dirty="0"/>
          </a:p>
        </p:txBody>
      </p:sp>
      <p:pic>
        <p:nvPicPr>
          <p:cNvPr id="7" name="Picture 6" descr="Icon&#10;&#10;Description automatically generated">
            <a:extLst>
              <a:ext uri="{FF2B5EF4-FFF2-40B4-BE49-F238E27FC236}">
                <a16:creationId xmlns:a16="http://schemas.microsoft.com/office/drawing/2014/main" id="{66AFFB2B-77E8-D97C-6E30-03F1B6615218}"/>
              </a:ext>
            </a:extLst>
          </p:cNvPr>
          <p:cNvPicPr>
            <a:picLocks noChangeAspect="1"/>
          </p:cNvPicPr>
          <p:nvPr/>
        </p:nvPicPr>
        <p:blipFill>
          <a:blip r:embed="rId2"/>
          <a:stretch>
            <a:fillRect/>
          </a:stretch>
        </p:blipFill>
        <p:spPr>
          <a:xfrm>
            <a:off x="1073150" y="3948112"/>
            <a:ext cx="7645400" cy="2844800"/>
          </a:xfrm>
          <a:prstGeom prst="rect">
            <a:avLst/>
          </a:prstGeom>
        </p:spPr>
      </p:pic>
      <p:sp>
        <p:nvSpPr>
          <p:cNvPr id="8" name="TextBox 7">
            <a:extLst>
              <a:ext uri="{FF2B5EF4-FFF2-40B4-BE49-F238E27FC236}">
                <a16:creationId xmlns:a16="http://schemas.microsoft.com/office/drawing/2014/main" id="{D4FC801A-6DA8-B085-7717-25C08309DF23}"/>
              </a:ext>
            </a:extLst>
          </p:cNvPr>
          <p:cNvSpPr txBox="1"/>
          <p:nvPr/>
        </p:nvSpPr>
        <p:spPr>
          <a:xfrm>
            <a:off x="8851900" y="5065713"/>
            <a:ext cx="3241593" cy="954107"/>
          </a:xfrm>
          <a:prstGeom prst="rect">
            <a:avLst/>
          </a:prstGeom>
          <a:noFill/>
        </p:spPr>
        <p:txBody>
          <a:bodyPr wrap="none" rtlCol="0">
            <a:spAutoFit/>
          </a:bodyPr>
          <a:lstStyle/>
          <a:p>
            <a:r>
              <a:rPr lang="en-US" sz="2800" dirty="0"/>
              <a:t>5 x 5 x 8 x 8 x 3 x 256</a:t>
            </a:r>
          </a:p>
          <a:p>
            <a:r>
              <a:rPr lang="en-US" sz="2800" dirty="0"/>
              <a:t>=1228800</a:t>
            </a:r>
          </a:p>
        </p:txBody>
      </p:sp>
      <p:sp>
        <p:nvSpPr>
          <p:cNvPr id="9" name="TextBox 8">
            <a:extLst>
              <a:ext uri="{FF2B5EF4-FFF2-40B4-BE49-F238E27FC236}">
                <a16:creationId xmlns:a16="http://schemas.microsoft.com/office/drawing/2014/main" id="{CAD208FC-026E-C1AE-9B1D-DDF78A5DC7D6}"/>
              </a:ext>
            </a:extLst>
          </p:cNvPr>
          <p:cNvSpPr txBox="1"/>
          <p:nvPr/>
        </p:nvSpPr>
        <p:spPr>
          <a:xfrm>
            <a:off x="8953500" y="4076482"/>
            <a:ext cx="2844800" cy="830997"/>
          </a:xfrm>
          <a:prstGeom prst="rect">
            <a:avLst/>
          </a:prstGeom>
          <a:noFill/>
        </p:spPr>
        <p:txBody>
          <a:bodyPr wrap="square" rtlCol="0">
            <a:spAutoFit/>
          </a:bodyPr>
          <a:lstStyle/>
          <a:p>
            <a:r>
              <a:rPr lang="en-US" sz="2400" dirty="0"/>
              <a:t>Computation cost for normal convolution</a:t>
            </a:r>
          </a:p>
        </p:txBody>
      </p:sp>
    </p:spTree>
    <p:extLst>
      <p:ext uri="{BB962C8B-B14F-4D97-AF65-F5344CB8AC3E}">
        <p14:creationId xmlns:p14="http://schemas.microsoft.com/office/powerpoint/2010/main" val="3059103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4CF10-D43D-5651-F28C-7007EAEF69BC}"/>
              </a:ext>
            </a:extLst>
          </p:cNvPr>
          <p:cNvSpPr>
            <a:spLocks noGrp="1"/>
          </p:cNvSpPr>
          <p:nvPr>
            <p:ph type="title"/>
          </p:nvPr>
        </p:nvSpPr>
        <p:spPr>
          <a:xfrm>
            <a:off x="838200" y="365126"/>
            <a:ext cx="10515600" cy="592138"/>
          </a:xfrm>
        </p:spPr>
        <p:txBody>
          <a:bodyPr>
            <a:normAutofit fontScale="90000"/>
          </a:bodyPr>
          <a:lstStyle/>
          <a:p>
            <a:r>
              <a:rPr lang="en-CA" dirty="0"/>
              <a:t>The </a:t>
            </a:r>
            <a:r>
              <a:rPr lang="en-CA" dirty="0" err="1"/>
              <a:t>depthwise</a:t>
            </a:r>
            <a:r>
              <a:rPr lang="en-CA" dirty="0"/>
              <a:t> convolution</a:t>
            </a:r>
            <a:endParaRPr lang="en-US" dirty="0"/>
          </a:p>
        </p:txBody>
      </p:sp>
      <p:pic>
        <p:nvPicPr>
          <p:cNvPr id="4" name="Content Placeholder 3" descr="Icon&#10;&#10;Description automatically generated">
            <a:extLst>
              <a:ext uri="{FF2B5EF4-FFF2-40B4-BE49-F238E27FC236}">
                <a16:creationId xmlns:a16="http://schemas.microsoft.com/office/drawing/2014/main" id="{E3F3F86B-1938-A88D-4D62-E604C7390CF0}"/>
              </a:ext>
            </a:extLst>
          </p:cNvPr>
          <p:cNvPicPr>
            <a:picLocks noGrp="1" noChangeAspect="1"/>
          </p:cNvPicPr>
          <p:nvPr>
            <p:ph idx="1"/>
          </p:nvPr>
        </p:nvPicPr>
        <p:blipFill>
          <a:blip r:embed="rId3"/>
          <a:stretch>
            <a:fillRect/>
          </a:stretch>
        </p:blipFill>
        <p:spPr>
          <a:xfrm>
            <a:off x="1652588" y="1040204"/>
            <a:ext cx="7249400" cy="2160417"/>
          </a:xfrm>
          <a:prstGeom prst="rect">
            <a:avLst/>
          </a:prstGeom>
        </p:spPr>
      </p:pic>
      <p:sp>
        <p:nvSpPr>
          <p:cNvPr id="5" name="TextBox 4">
            <a:extLst>
              <a:ext uri="{FF2B5EF4-FFF2-40B4-BE49-F238E27FC236}">
                <a16:creationId xmlns:a16="http://schemas.microsoft.com/office/drawing/2014/main" id="{4C2E61E3-8084-3396-D5C8-8F51883E89D8}"/>
              </a:ext>
            </a:extLst>
          </p:cNvPr>
          <p:cNvSpPr txBox="1"/>
          <p:nvPr/>
        </p:nvSpPr>
        <p:spPr>
          <a:xfrm>
            <a:off x="4078594" y="3007092"/>
            <a:ext cx="2397388" cy="369332"/>
          </a:xfrm>
          <a:prstGeom prst="rect">
            <a:avLst/>
          </a:prstGeom>
          <a:noFill/>
        </p:spPr>
        <p:txBody>
          <a:bodyPr wrap="none" rtlCol="0">
            <a:spAutoFit/>
          </a:bodyPr>
          <a:lstStyle/>
          <a:p>
            <a:r>
              <a:rPr lang="en-US" dirty="0"/>
              <a:t>3 kernels, each 5 x 5 x 1</a:t>
            </a:r>
          </a:p>
        </p:txBody>
      </p:sp>
      <p:sp>
        <p:nvSpPr>
          <p:cNvPr id="6" name="Title 1">
            <a:extLst>
              <a:ext uri="{FF2B5EF4-FFF2-40B4-BE49-F238E27FC236}">
                <a16:creationId xmlns:a16="http://schemas.microsoft.com/office/drawing/2014/main" id="{D14C0929-AAFE-3AD2-EECB-79423E67F604}"/>
              </a:ext>
            </a:extLst>
          </p:cNvPr>
          <p:cNvSpPr txBox="1">
            <a:spLocks/>
          </p:cNvSpPr>
          <p:nvPr/>
        </p:nvSpPr>
        <p:spPr>
          <a:xfrm>
            <a:off x="838200" y="3429000"/>
            <a:ext cx="10515600" cy="592138"/>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dirty="0"/>
              <a:t>The pointwise convolution</a:t>
            </a:r>
            <a:endParaRPr lang="en-US" dirty="0"/>
          </a:p>
        </p:txBody>
      </p:sp>
      <p:pic>
        <p:nvPicPr>
          <p:cNvPr id="8" name="Picture 7" descr="Icon&#10;&#10;Description automatically generated with medium confidence">
            <a:extLst>
              <a:ext uri="{FF2B5EF4-FFF2-40B4-BE49-F238E27FC236}">
                <a16:creationId xmlns:a16="http://schemas.microsoft.com/office/drawing/2014/main" id="{F1B06AD7-61A3-B953-845D-A527F95A6586}"/>
              </a:ext>
            </a:extLst>
          </p:cNvPr>
          <p:cNvPicPr>
            <a:picLocks noChangeAspect="1"/>
          </p:cNvPicPr>
          <p:nvPr/>
        </p:nvPicPr>
        <p:blipFill>
          <a:blip r:embed="rId4"/>
          <a:stretch>
            <a:fillRect/>
          </a:stretch>
        </p:blipFill>
        <p:spPr>
          <a:xfrm>
            <a:off x="1720095" y="3989174"/>
            <a:ext cx="7499795" cy="2708275"/>
          </a:xfrm>
          <a:prstGeom prst="rect">
            <a:avLst/>
          </a:prstGeom>
        </p:spPr>
      </p:pic>
      <p:sp>
        <p:nvSpPr>
          <p:cNvPr id="9" name="TextBox 8">
            <a:extLst>
              <a:ext uri="{FF2B5EF4-FFF2-40B4-BE49-F238E27FC236}">
                <a16:creationId xmlns:a16="http://schemas.microsoft.com/office/drawing/2014/main" id="{F7E66F46-DC1C-E273-F9FC-5DE5D200465B}"/>
              </a:ext>
            </a:extLst>
          </p:cNvPr>
          <p:cNvSpPr txBox="1"/>
          <p:nvPr/>
        </p:nvSpPr>
        <p:spPr>
          <a:xfrm>
            <a:off x="3327137" y="6360081"/>
            <a:ext cx="2631426" cy="369332"/>
          </a:xfrm>
          <a:prstGeom prst="rect">
            <a:avLst/>
          </a:prstGeom>
          <a:noFill/>
        </p:spPr>
        <p:txBody>
          <a:bodyPr wrap="none" rtlCol="0">
            <a:spAutoFit/>
          </a:bodyPr>
          <a:lstStyle/>
          <a:p>
            <a:r>
              <a:rPr lang="en-US" dirty="0"/>
              <a:t>256 kernels, each 1 x 1 x 3</a:t>
            </a:r>
          </a:p>
        </p:txBody>
      </p:sp>
      <p:sp>
        <p:nvSpPr>
          <p:cNvPr id="10" name="TextBox 9">
            <a:extLst>
              <a:ext uri="{FF2B5EF4-FFF2-40B4-BE49-F238E27FC236}">
                <a16:creationId xmlns:a16="http://schemas.microsoft.com/office/drawing/2014/main" id="{C7AF4075-6AB4-9123-0D11-5C2958086C8B}"/>
              </a:ext>
            </a:extLst>
          </p:cNvPr>
          <p:cNvSpPr txBox="1"/>
          <p:nvPr/>
        </p:nvSpPr>
        <p:spPr>
          <a:xfrm>
            <a:off x="9372600" y="1384300"/>
            <a:ext cx="2478692" cy="1569660"/>
          </a:xfrm>
          <a:prstGeom prst="rect">
            <a:avLst/>
          </a:prstGeom>
          <a:noFill/>
        </p:spPr>
        <p:txBody>
          <a:bodyPr wrap="none" rtlCol="0">
            <a:spAutoFit/>
          </a:bodyPr>
          <a:lstStyle/>
          <a:p>
            <a:r>
              <a:rPr lang="en-US" sz="2400" dirty="0"/>
              <a:t>Computation cost:</a:t>
            </a:r>
          </a:p>
          <a:p>
            <a:endParaRPr lang="en-US" sz="2400" dirty="0"/>
          </a:p>
          <a:p>
            <a:r>
              <a:rPr lang="en-US" sz="2400" dirty="0"/>
              <a:t>5 x 5 x 8 x 8 x3 </a:t>
            </a:r>
          </a:p>
          <a:p>
            <a:r>
              <a:rPr lang="en-US" sz="2400" dirty="0"/>
              <a:t>=4800</a:t>
            </a:r>
          </a:p>
        </p:txBody>
      </p:sp>
      <p:sp>
        <p:nvSpPr>
          <p:cNvPr id="11" name="TextBox 10">
            <a:extLst>
              <a:ext uri="{FF2B5EF4-FFF2-40B4-BE49-F238E27FC236}">
                <a16:creationId xmlns:a16="http://schemas.microsoft.com/office/drawing/2014/main" id="{6ED7101E-287C-828A-65A6-2FFC56C05F29}"/>
              </a:ext>
            </a:extLst>
          </p:cNvPr>
          <p:cNvSpPr txBox="1"/>
          <p:nvPr/>
        </p:nvSpPr>
        <p:spPr>
          <a:xfrm>
            <a:off x="9372600" y="4406900"/>
            <a:ext cx="2714205" cy="1569660"/>
          </a:xfrm>
          <a:prstGeom prst="rect">
            <a:avLst/>
          </a:prstGeom>
          <a:noFill/>
        </p:spPr>
        <p:txBody>
          <a:bodyPr wrap="none" rtlCol="0">
            <a:spAutoFit/>
          </a:bodyPr>
          <a:lstStyle/>
          <a:p>
            <a:r>
              <a:rPr lang="en-US" sz="2400" dirty="0"/>
              <a:t>Computation cost:</a:t>
            </a:r>
          </a:p>
          <a:p>
            <a:endParaRPr lang="en-US" sz="2400" dirty="0"/>
          </a:p>
          <a:p>
            <a:r>
              <a:rPr lang="en-US" sz="2400" dirty="0"/>
              <a:t>1 x 1 x 8 x 8 x3 x 256</a:t>
            </a:r>
          </a:p>
          <a:p>
            <a:r>
              <a:rPr lang="en-US" sz="2400" dirty="0"/>
              <a:t>=49152</a:t>
            </a:r>
          </a:p>
        </p:txBody>
      </p:sp>
      <p:sp>
        <p:nvSpPr>
          <p:cNvPr id="12" name="TextBox 11">
            <a:extLst>
              <a:ext uri="{FF2B5EF4-FFF2-40B4-BE49-F238E27FC236}">
                <a16:creationId xmlns:a16="http://schemas.microsoft.com/office/drawing/2014/main" id="{008B3ED6-50EB-6A17-DABE-A12405FE3BE6}"/>
              </a:ext>
            </a:extLst>
          </p:cNvPr>
          <p:cNvSpPr txBox="1"/>
          <p:nvPr/>
        </p:nvSpPr>
        <p:spPr>
          <a:xfrm>
            <a:off x="7708900" y="3331094"/>
            <a:ext cx="3021981" cy="830997"/>
          </a:xfrm>
          <a:prstGeom prst="rect">
            <a:avLst/>
          </a:prstGeom>
          <a:noFill/>
        </p:spPr>
        <p:txBody>
          <a:bodyPr wrap="none" rtlCol="0">
            <a:spAutoFit/>
          </a:bodyPr>
          <a:lstStyle/>
          <a:p>
            <a:r>
              <a:rPr lang="en-US" sz="2400" dirty="0"/>
              <a:t>4800+49152=53952</a:t>
            </a:r>
          </a:p>
          <a:p>
            <a:r>
              <a:rPr lang="en-US" sz="2400" dirty="0"/>
              <a:t>53952/1228800=0.044</a:t>
            </a:r>
          </a:p>
        </p:txBody>
      </p:sp>
    </p:spTree>
    <p:extLst>
      <p:ext uri="{BB962C8B-B14F-4D97-AF65-F5344CB8AC3E}">
        <p14:creationId xmlns:p14="http://schemas.microsoft.com/office/powerpoint/2010/main" val="14389720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FC7CBE-D861-45E1-3954-63D4C0AA8BB6}"/>
              </a:ext>
            </a:extLst>
          </p:cNvPr>
          <p:cNvSpPr>
            <a:spLocks noGrp="1"/>
          </p:cNvSpPr>
          <p:nvPr>
            <p:ph type="title"/>
          </p:nvPr>
        </p:nvSpPr>
        <p:spPr>
          <a:xfrm>
            <a:off x="838200" y="365125"/>
            <a:ext cx="10515600" cy="727075"/>
          </a:xfrm>
        </p:spPr>
        <p:txBody>
          <a:bodyPr>
            <a:normAutofit fontScale="90000"/>
          </a:bodyPr>
          <a:lstStyle/>
          <a:p>
            <a:r>
              <a:rPr lang="en-US" sz="4000" dirty="0"/>
              <a:t>Disadvantages with </a:t>
            </a:r>
            <a:r>
              <a:rPr lang="en-CA" sz="4000" b="1" dirty="0" err="1"/>
              <a:t>Depthwise</a:t>
            </a:r>
            <a:r>
              <a:rPr lang="en-CA" sz="4000" b="1" dirty="0"/>
              <a:t> Separable Convolutions</a:t>
            </a:r>
            <a:r>
              <a:rPr lang="en-US" sz="4000" dirty="0"/>
              <a:t> </a:t>
            </a:r>
          </a:p>
        </p:txBody>
      </p:sp>
      <p:sp>
        <p:nvSpPr>
          <p:cNvPr id="3" name="Content Placeholder 2">
            <a:extLst>
              <a:ext uri="{FF2B5EF4-FFF2-40B4-BE49-F238E27FC236}">
                <a16:creationId xmlns:a16="http://schemas.microsoft.com/office/drawing/2014/main" id="{E8D01D84-CAEE-CDE0-F9FF-767AC7D62E7F}"/>
              </a:ext>
            </a:extLst>
          </p:cNvPr>
          <p:cNvSpPr>
            <a:spLocks noGrp="1"/>
          </p:cNvSpPr>
          <p:nvPr>
            <p:ph idx="1"/>
          </p:nvPr>
        </p:nvSpPr>
        <p:spPr>
          <a:xfrm>
            <a:off x="838200" y="1533525"/>
            <a:ext cx="10515600" cy="4351338"/>
          </a:xfrm>
        </p:spPr>
        <p:txBody>
          <a:bodyPr/>
          <a:lstStyle/>
          <a:p>
            <a:r>
              <a:rPr lang="en-CA" b="1" dirty="0" err="1"/>
              <a:t>Depthwise</a:t>
            </a:r>
            <a:r>
              <a:rPr lang="en-CA" b="1" dirty="0"/>
              <a:t> Separable Convolutions</a:t>
            </a:r>
            <a:r>
              <a:rPr lang="en-CA" dirty="0"/>
              <a:t> reduces the number of parameters in a convolution, if your network is already small, you might end up with too few parameters and your network might fail to properly learn during training</a:t>
            </a:r>
          </a:p>
          <a:p>
            <a:r>
              <a:rPr lang="en-CA" dirty="0"/>
              <a:t>1 x 1 kernel: </a:t>
            </a:r>
          </a:p>
          <a:p>
            <a:pPr lvl="1"/>
            <a:r>
              <a:rPr lang="en-CA" dirty="0"/>
              <a:t>Used for increase or reduce the depth of an input </a:t>
            </a:r>
            <a:r>
              <a:rPr lang="en-CA" dirty="0" err="1"/>
              <a:t>tesor</a:t>
            </a:r>
            <a:endParaRPr lang="en-CA" dirty="0"/>
          </a:p>
          <a:p>
            <a:pPr lvl="1"/>
            <a:r>
              <a:rPr lang="en-CA" dirty="0"/>
              <a:t>Apply non-linearity. Non-linear layer expand the possibilities for the model</a:t>
            </a:r>
          </a:p>
          <a:p>
            <a:r>
              <a:rPr lang="en-CA" dirty="0"/>
              <a:t>Used for increase or reduce the depth of an input </a:t>
            </a:r>
            <a:r>
              <a:rPr lang="en-CA" dirty="0" err="1"/>
              <a:t>tesor</a:t>
            </a:r>
            <a:endParaRPr lang="en-CA" dirty="0"/>
          </a:p>
          <a:p>
            <a:endParaRPr lang="en-US" dirty="0"/>
          </a:p>
        </p:txBody>
      </p:sp>
    </p:spTree>
    <p:extLst>
      <p:ext uri="{BB962C8B-B14F-4D97-AF65-F5344CB8AC3E}">
        <p14:creationId xmlns:p14="http://schemas.microsoft.com/office/powerpoint/2010/main" val="62743059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D741B827-BF45-5DF9-49E1-F21A6F90A056}"/>
              </a:ext>
            </a:extLst>
          </p:cNvPr>
          <p:cNvGrpSpPr/>
          <p:nvPr/>
        </p:nvGrpSpPr>
        <p:grpSpPr>
          <a:xfrm>
            <a:off x="606426" y="1436597"/>
            <a:ext cx="8508996" cy="1936752"/>
            <a:chOff x="549275" y="2061367"/>
            <a:chExt cx="8508996" cy="1936752"/>
          </a:xfrm>
        </p:grpSpPr>
        <p:pic>
          <p:nvPicPr>
            <p:cNvPr id="7" name="Picture 6" descr="Icon&#10;&#10;Description automatically generated">
              <a:extLst>
                <a:ext uri="{FF2B5EF4-FFF2-40B4-BE49-F238E27FC236}">
                  <a16:creationId xmlns:a16="http://schemas.microsoft.com/office/drawing/2014/main" id="{E65D7182-B5A5-F3E0-8E08-BAA91290335B}"/>
                </a:ext>
              </a:extLst>
            </p:cNvPr>
            <p:cNvPicPr>
              <a:picLocks noChangeAspect="1"/>
            </p:cNvPicPr>
            <p:nvPr/>
          </p:nvPicPr>
          <p:blipFill>
            <a:blip r:embed="rId3"/>
            <a:stretch>
              <a:fillRect/>
            </a:stretch>
          </p:blipFill>
          <p:spPr>
            <a:xfrm>
              <a:off x="5129210" y="2118519"/>
              <a:ext cx="2108200" cy="1669256"/>
            </a:xfrm>
            <a:prstGeom prst="rect">
              <a:avLst/>
            </a:prstGeom>
          </p:spPr>
        </p:pic>
        <p:pic>
          <p:nvPicPr>
            <p:cNvPr id="9" name="Picture 8" descr="A picture containing diagram&#10;&#10;Description automatically generated">
              <a:extLst>
                <a:ext uri="{FF2B5EF4-FFF2-40B4-BE49-F238E27FC236}">
                  <a16:creationId xmlns:a16="http://schemas.microsoft.com/office/drawing/2014/main" id="{076058AD-EDCD-3488-5FAF-DB91B1E7EB97}"/>
                </a:ext>
              </a:extLst>
            </p:cNvPr>
            <p:cNvPicPr>
              <a:picLocks noChangeAspect="1"/>
            </p:cNvPicPr>
            <p:nvPr/>
          </p:nvPicPr>
          <p:blipFill>
            <a:blip r:embed="rId4"/>
            <a:stretch>
              <a:fillRect/>
            </a:stretch>
          </p:blipFill>
          <p:spPr>
            <a:xfrm>
              <a:off x="549275" y="2118519"/>
              <a:ext cx="4622800" cy="1879600"/>
            </a:xfrm>
            <a:prstGeom prst="rect">
              <a:avLst/>
            </a:prstGeom>
          </p:spPr>
        </p:pic>
        <p:sp>
          <p:nvSpPr>
            <p:cNvPr id="12" name="Frame 11">
              <a:extLst>
                <a:ext uri="{FF2B5EF4-FFF2-40B4-BE49-F238E27FC236}">
                  <a16:creationId xmlns:a16="http://schemas.microsoft.com/office/drawing/2014/main" id="{C1962272-CABA-9F3E-D9C3-EBB10369B9CF}"/>
                </a:ext>
              </a:extLst>
            </p:cNvPr>
            <p:cNvSpPr/>
            <p:nvPr/>
          </p:nvSpPr>
          <p:spPr>
            <a:xfrm>
              <a:off x="2957513" y="2061367"/>
              <a:ext cx="4279897" cy="1879600"/>
            </a:xfrm>
            <a:prstGeom prst="frame">
              <a:avLst>
                <a:gd name="adj1" fmla="val 3041"/>
              </a:avLst>
            </a:prstGeom>
            <a:solidFill>
              <a:schemeClr val="accent1">
                <a:alpha val="16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cxnSp>
          <p:nvCxnSpPr>
            <p:cNvPr id="15" name="Straight Arrow Connector 14">
              <a:extLst>
                <a:ext uri="{FF2B5EF4-FFF2-40B4-BE49-F238E27FC236}">
                  <a16:creationId xmlns:a16="http://schemas.microsoft.com/office/drawing/2014/main" id="{B0285A49-658B-CB6A-26F5-1ADFED91C57A}"/>
                </a:ext>
              </a:extLst>
            </p:cNvPr>
            <p:cNvCxnSpPr/>
            <p:nvPr/>
          </p:nvCxnSpPr>
          <p:spPr>
            <a:xfrm>
              <a:off x="7358058" y="3001167"/>
              <a:ext cx="17002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D060D904-17C7-EA1C-F78B-46D1E2D5325A}"/>
              </a:ext>
            </a:extLst>
          </p:cNvPr>
          <p:cNvSpPr>
            <a:spLocks noGrp="1"/>
          </p:cNvSpPr>
          <p:nvPr>
            <p:ph type="title"/>
          </p:nvPr>
        </p:nvSpPr>
        <p:spPr>
          <a:xfrm>
            <a:off x="838200" y="365125"/>
            <a:ext cx="10515600" cy="735013"/>
          </a:xfrm>
        </p:spPr>
        <p:txBody>
          <a:bodyPr/>
          <a:lstStyle/>
          <a:p>
            <a:pPr algn="ctr"/>
            <a:r>
              <a:rPr lang="en-US" dirty="0" err="1"/>
              <a:t>MobileNet</a:t>
            </a:r>
            <a:r>
              <a:rPr lang="en-US" dirty="0"/>
              <a:t> Architecture</a:t>
            </a:r>
          </a:p>
        </p:txBody>
      </p:sp>
      <p:sp>
        <p:nvSpPr>
          <p:cNvPr id="13" name="TextBox 12">
            <a:extLst>
              <a:ext uri="{FF2B5EF4-FFF2-40B4-BE49-F238E27FC236}">
                <a16:creationId xmlns:a16="http://schemas.microsoft.com/office/drawing/2014/main" id="{F9D4591A-B3AA-3C46-A80D-E9F4CB4D3A06}"/>
              </a:ext>
            </a:extLst>
          </p:cNvPr>
          <p:cNvSpPr txBox="1"/>
          <p:nvPr/>
        </p:nvSpPr>
        <p:spPr>
          <a:xfrm>
            <a:off x="4600687" y="1130557"/>
            <a:ext cx="1257075" cy="461665"/>
          </a:xfrm>
          <a:prstGeom prst="rect">
            <a:avLst/>
          </a:prstGeom>
          <a:noFill/>
        </p:spPr>
        <p:txBody>
          <a:bodyPr wrap="none" rtlCol="0">
            <a:spAutoFit/>
          </a:bodyPr>
          <a:lstStyle/>
          <a:p>
            <a:r>
              <a:rPr lang="en-US" sz="2400" dirty="0"/>
              <a:t>13 times</a:t>
            </a:r>
          </a:p>
        </p:txBody>
      </p:sp>
      <p:sp>
        <p:nvSpPr>
          <p:cNvPr id="16" name="TextBox 15">
            <a:extLst>
              <a:ext uri="{FF2B5EF4-FFF2-40B4-BE49-F238E27FC236}">
                <a16:creationId xmlns:a16="http://schemas.microsoft.com/office/drawing/2014/main" id="{3459DC09-0552-C9EF-84CE-A1F2D9591A2D}"/>
              </a:ext>
            </a:extLst>
          </p:cNvPr>
          <p:cNvSpPr txBox="1"/>
          <p:nvPr/>
        </p:nvSpPr>
        <p:spPr>
          <a:xfrm>
            <a:off x="8409706" y="1949918"/>
            <a:ext cx="3175869" cy="523220"/>
          </a:xfrm>
          <a:prstGeom prst="rect">
            <a:avLst/>
          </a:prstGeom>
          <a:noFill/>
        </p:spPr>
        <p:txBody>
          <a:bodyPr wrap="none" rtlCol="0">
            <a:spAutoFit/>
          </a:bodyPr>
          <a:lstStyle/>
          <a:p>
            <a:r>
              <a:rPr lang="en-US" sz="2800" dirty="0"/>
              <a:t>Pooling, FC, SoftMax</a:t>
            </a:r>
          </a:p>
        </p:txBody>
      </p:sp>
      <p:sp>
        <p:nvSpPr>
          <p:cNvPr id="20" name="TextBox 19">
            <a:extLst>
              <a:ext uri="{FF2B5EF4-FFF2-40B4-BE49-F238E27FC236}">
                <a16:creationId xmlns:a16="http://schemas.microsoft.com/office/drawing/2014/main" id="{DD52A5F3-BE51-F57E-BA70-89D8F8E98AFE}"/>
              </a:ext>
            </a:extLst>
          </p:cNvPr>
          <p:cNvSpPr txBox="1"/>
          <p:nvPr/>
        </p:nvSpPr>
        <p:spPr>
          <a:xfrm>
            <a:off x="606425" y="946504"/>
            <a:ext cx="1919051" cy="461665"/>
          </a:xfrm>
          <a:prstGeom prst="rect">
            <a:avLst/>
          </a:prstGeom>
          <a:noFill/>
        </p:spPr>
        <p:txBody>
          <a:bodyPr wrap="none" rtlCol="0">
            <a:spAutoFit/>
          </a:bodyPr>
          <a:lstStyle/>
          <a:p>
            <a:r>
              <a:rPr lang="en-US" sz="2400" dirty="0" err="1"/>
              <a:t>MobileNet</a:t>
            </a:r>
            <a:r>
              <a:rPr lang="en-US" sz="2400" dirty="0"/>
              <a:t> V1</a:t>
            </a:r>
          </a:p>
        </p:txBody>
      </p:sp>
      <p:sp>
        <p:nvSpPr>
          <p:cNvPr id="21" name="TextBox 20">
            <a:extLst>
              <a:ext uri="{FF2B5EF4-FFF2-40B4-BE49-F238E27FC236}">
                <a16:creationId xmlns:a16="http://schemas.microsoft.com/office/drawing/2014/main" id="{AC1BFA7F-99EA-8777-8CD3-09AC230493F3}"/>
              </a:ext>
            </a:extLst>
          </p:cNvPr>
          <p:cNvSpPr txBox="1"/>
          <p:nvPr/>
        </p:nvSpPr>
        <p:spPr>
          <a:xfrm>
            <a:off x="606425" y="6496054"/>
            <a:ext cx="9573262" cy="830997"/>
          </a:xfrm>
          <a:prstGeom prst="rect">
            <a:avLst/>
          </a:prstGeom>
          <a:noFill/>
        </p:spPr>
        <p:txBody>
          <a:bodyPr wrap="none" rtlCol="0">
            <a:spAutoFit/>
          </a:bodyPr>
          <a:lstStyle/>
          <a:p>
            <a:r>
              <a:rPr lang="en-US" sz="2400" dirty="0"/>
              <a:t>Sandler et al 2019 </a:t>
            </a:r>
            <a:r>
              <a:rPr lang="en-CA" sz="2400" dirty="0"/>
              <a:t>MobileNetV2: Inverted Residuals and Linear Bottlenecks </a:t>
            </a:r>
          </a:p>
          <a:p>
            <a:endParaRPr lang="en-US" sz="2400" dirty="0"/>
          </a:p>
        </p:txBody>
      </p:sp>
      <p:sp>
        <p:nvSpPr>
          <p:cNvPr id="22" name="TextBox 21">
            <a:extLst>
              <a:ext uri="{FF2B5EF4-FFF2-40B4-BE49-F238E27FC236}">
                <a16:creationId xmlns:a16="http://schemas.microsoft.com/office/drawing/2014/main" id="{41AFD627-1C17-F72A-52EF-BC657613912D}"/>
              </a:ext>
            </a:extLst>
          </p:cNvPr>
          <p:cNvSpPr txBox="1"/>
          <p:nvPr/>
        </p:nvSpPr>
        <p:spPr>
          <a:xfrm>
            <a:off x="7161385" y="6153198"/>
            <a:ext cx="1257075" cy="461665"/>
          </a:xfrm>
          <a:prstGeom prst="rect">
            <a:avLst/>
          </a:prstGeom>
          <a:noFill/>
        </p:spPr>
        <p:txBody>
          <a:bodyPr wrap="none" rtlCol="0">
            <a:spAutoFit/>
          </a:bodyPr>
          <a:lstStyle/>
          <a:p>
            <a:r>
              <a:rPr lang="en-US" sz="2400" dirty="0"/>
              <a:t>17 times</a:t>
            </a:r>
          </a:p>
        </p:txBody>
      </p:sp>
      <p:sp>
        <p:nvSpPr>
          <p:cNvPr id="24" name="TextBox 23">
            <a:extLst>
              <a:ext uri="{FF2B5EF4-FFF2-40B4-BE49-F238E27FC236}">
                <a16:creationId xmlns:a16="http://schemas.microsoft.com/office/drawing/2014/main" id="{464F8D1A-343C-8200-8D1A-11D7F68F51D4}"/>
              </a:ext>
            </a:extLst>
          </p:cNvPr>
          <p:cNvSpPr txBox="1"/>
          <p:nvPr/>
        </p:nvSpPr>
        <p:spPr>
          <a:xfrm>
            <a:off x="10349731" y="4530959"/>
            <a:ext cx="1791003" cy="954107"/>
          </a:xfrm>
          <a:prstGeom prst="rect">
            <a:avLst/>
          </a:prstGeom>
          <a:noFill/>
        </p:spPr>
        <p:txBody>
          <a:bodyPr wrap="none" rtlCol="0">
            <a:spAutoFit/>
          </a:bodyPr>
          <a:lstStyle/>
          <a:p>
            <a:r>
              <a:rPr lang="en-US" sz="2800" dirty="0"/>
              <a:t>Pooling, FC</a:t>
            </a:r>
          </a:p>
          <a:p>
            <a:r>
              <a:rPr lang="en-US" sz="2800" dirty="0"/>
              <a:t> SoftMax</a:t>
            </a:r>
          </a:p>
        </p:txBody>
      </p:sp>
      <p:sp>
        <p:nvSpPr>
          <p:cNvPr id="25" name="TextBox 24">
            <a:extLst>
              <a:ext uri="{FF2B5EF4-FFF2-40B4-BE49-F238E27FC236}">
                <a16:creationId xmlns:a16="http://schemas.microsoft.com/office/drawing/2014/main" id="{99DBC186-30C7-FD50-E066-F67F85B8E4ED}"/>
              </a:ext>
            </a:extLst>
          </p:cNvPr>
          <p:cNvSpPr txBox="1"/>
          <p:nvPr/>
        </p:nvSpPr>
        <p:spPr>
          <a:xfrm>
            <a:off x="4480761" y="6122421"/>
            <a:ext cx="2611356" cy="523220"/>
          </a:xfrm>
          <a:prstGeom prst="rect">
            <a:avLst/>
          </a:prstGeom>
          <a:noFill/>
        </p:spPr>
        <p:txBody>
          <a:bodyPr wrap="none" rtlCol="0">
            <a:spAutoFit/>
          </a:bodyPr>
          <a:lstStyle/>
          <a:p>
            <a:r>
              <a:rPr lang="en-US" sz="2800" dirty="0"/>
              <a:t>Bottleneck Block</a:t>
            </a:r>
          </a:p>
        </p:txBody>
      </p:sp>
      <p:grpSp>
        <p:nvGrpSpPr>
          <p:cNvPr id="26" name="Group 25">
            <a:extLst>
              <a:ext uri="{FF2B5EF4-FFF2-40B4-BE49-F238E27FC236}">
                <a16:creationId xmlns:a16="http://schemas.microsoft.com/office/drawing/2014/main" id="{D73C33F4-D76D-1D19-B32B-31066F76192C}"/>
              </a:ext>
            </a:extLst>
          </p:cNvPr>
          <p:cNvGrpSpPr/>
          <p:nvPr/>
        </p:nvGrpSpPr>
        <p:grpSpPr>
          <a:xfrm>
            <a:off x="2715381" y="4123076"/>
            <a:ext cx="4171953" cy="1669256"/>
            <a:chOff x="5129210" y="2075655"/>
            <a:chExt cx="4171953" cy="1669256"/>
          </a:xfrm>
        </p:grpSpPr>
        <p:pic>
          <p:nvPicPr>
            <p:cNvPr id="27" name="Picture 26" descr="Icon&#10;&#10;Description automatically generated">
              <a:extLst>
                <a:ext uri="{FF2B5EF4-FFF2-40B4-BE49-F238E27FC236}">
                  <a16:creationId xmlns:a16="http://schemas.microsoft.com/office/drawing/2014/main" id="{704B1DF8-624F-EFFF-2E76-5840680C7512}"/>
                </a:ext>
              </a:extLst>
            </p:cNvPr>
            <p:cNvPicPr>
              <a:picLocks noChangeAspect="1"/>
            </p:cNvPicPr>
            <p:nvPr/>
          </p:nvPicPr>
          <p:blipFill>
            <a:blip r:embed="rId3"/>
            <a:stretch>
              <a:fillRect/>
            </a:stretch>
          </p:blipFill>
          <p:spPr>
            <a:xfrm>
              <a:off x="5129210" y="2075655"/>
              <a:ext cx="2108200" cy="1669256"/>
            </a:xfrm>
            <a:prstGeom prst="rect">
              <a:avLst/>
            </a:prstGeom>
          </p:spPr>
        </p:pic>
        <p:cxnSp>
          <p:nvCxnSpPr>
            <p:cNvPr id="30" name="Straight Arrow Connector 29">
              <a:extLst>
                <a:ext uri="{FF2B5EF4-FFF2-40B4-BE49-F238E27FC236}">
                  <a16:creationId xmlns:a16="http://schemas.microsoft.com/office/drawing/2014/main" id="{EF17C85C-6E29-63A5-7CF5-BEC9CC634E94}"/>
                </a:ext>
              </a:extLst>
            </p:cNvPr>
            <p:cNvCxnSpPr/>
            <p:nvPr/>
          </p:nvCxnSpPr>
          <p:spPr>
            <a:xfrm>
              <a:off x="7600950" y="3001167"/>
              <a:ext cx="17002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pic>
        <p:nvPicPr>
          <p:cNvPr id="32" name="Picture 31" descr="Chart&#10;&#10;Description automatically generated">
            <a:extLst>
              <a:ext uri="{FF2B5EF4-FFF2-40B4-BE49-F238E27FC236}">
                <a16:creationId xmlns:a16="http://schemas.microsoft.com/office/drawing/2014/main" id="{15CD084A-4D25-DAA9-9685-0DFA3FF872B9}"/>
              </a:ext>
            </a:extLst>
          </p:cNvPr>
          <p:cNvPicPr>
            <a:picLocks noChangeAspect="1"/>
          </p:cNvPicPr>
          <p:nvPr/>
        </p:nvPicPr>
        <p:blipFill>
          <a:blip r:embed="rId5"/>
          <a:stretch>
            <a:fillRect/>
          </a:stretch>
        </p:blipFill>
        <p:spPr>
          <a:xfrm>
            <a:off x="563330" y="4024313"/>
            <a:ext cx="1930400" cy="1765300"/>
          </a:xfrm>
          <a:prstGeom prst="rect">
            <a:avLst/>
          </a:prstGeom>
        </p:spPr>
      </p:pic>
      <p:pic>
        <p:nvPicPr>
          <p:cNvPr id="34" name="Picture 33" descr="Icon&#10;&#10;Description automatically generated">
            <a:extLst>
              <a:ext uri="{FF2B5EF4-FFF2-40B4-BE49-F238E27FC236}">
                <a16:creationId xmlns:a16="http://schemas.microsoft.com/office/drawing/2014/main" id="{1F894D65-4524-4BBC-B54E-B40E51A82617}"/>
              </a:ext>
            </a:extLst>
          </p:cNvPr>
          <p:cNvPicPr>
            <a:picLocks noChangeAspect="1"/>
          </p:cNvPicPr>
          <p:nvPr/>
        </p:nvPicPr>
        <p:blipFill>
          <a:blip r:embed="rId6"/>
          <a:stretch>
            <a:fillRect/>
          </a:stretch>
        </p:blipFill>
        <p:spPr>
          <a:xfrm>
            <a:off x="4780717" y="4220493"/>
            <a:ext cx="2311400" cy="1562100"/>
          </a:xfrm>
          <a:prstGeom prst="rect">
            <a:avLst/>
          </a:prstGeom>
        </p:spPr>
      </p:pic>
      <p:pic>
        <p:nvPicPr>
          <p:cNvPr id="35" name="Picture 34" descr="Icon&#10;&#10;Description automatically generated">
            <a:extLst>
              <a:ext uri="{FF2B5EF4-FFF2-40B4-BE49-F238E27FC236}">
                <a16:creationId xmlns:a16="http://schemas.microsoft.com/office/drawing/2014/main" id="{3D9DD4EC-E776-DC61-522D-C5AB1DB5CD90}"/>
              </a:ext>
            </a:extLst>
          </p:cNvPr>
          <p:cNvPicPr>
            <a:picLocks noChangeAspect="1"/>
          </p:cNvPicPr>
          <p:nvPr/>
        </p:nvPicPr>
        <p:blipFill>
          <a:blip r:embed="rId3"/>
          <a:stretch>
            <a:fillRect/>
          </a:stretch>
        </p:blipFill>
        <p:spPr>
          <a:xfrm>
            <a:off x="7018562" y="4104404"/>
            <a:ext cx="2108200" cy="1669256"/>
          </a:xfrm>
          <a:prstGeom prst="rect">
            <a:avLst/>
          </a:prstGeom>
        </p:spPr>
      </p:pic>
      <p:cxnSp>
        <p:nvCxnSpPr>
          <p:cNvPr id="36" name="Straight Arrow Connector 35">
            <a:extLst>
              <a:ext uri="{FF2B5EF4-FFF2-40B4-BE49-F238E27FC236}">
                <a16:creationId xmlns:a16="http://schemas.microsoft.com/office/drawing/2014/main" id="{28A3327F-5C04-5A86-6B7C-8142E6099AFD}"/>
              </a:ext>
            </a:extLst>
          </p:cNvPr>
          <p:cNvCxnSpPr/>
          <p:nvPr/>
        </p:nvCxnSpPr>
        <p:spPr>
          <a:xfrm>
            <a:off x="9126762" y="5024167"/>
            <a:ext cx="17002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EF94CF1-F466-86B8-F3F9-EF84058F8A9C}"/>
              </a:ext>
            </a:extLst>
          </p:cNvPr>
          <p:cNvCxnSpPr/>
          <p:nvPr/>
        </p:nvCxnSpPr>
        <p:spPr>
          <a:xfrm flipV="1">
            <a:off x="2917825" y="3946979"/>
            <a:ext cx="0" cy="10610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CE120BFD-8BA6-846F-9916-6ACB7CDE6F29}"/>
              </a:ext>
            </a:extLst>
          </p:cNvPr>
          <p:cNvCxnSpPr/>
          <p:nvPr/>
        </p:nvCxnSpPr>
        <p:spPr>
          <a:xfrm flipV="1">
            <a:off x="9153749" y="3907631"/>
            <a:ext cx="0" cy="106103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6C21514A-286C-B8C1-CDB0-4F24CE7EDDC5}"/>
              </a:ext>
            </a:extLst>
          </p:cNvPr>
          <p:cNvCxnSpPr/>
          <p:nvPr/>
        </p:nvCxnSpPr>
        <p:spPr>
          <a:xfrm>
            <a:off x="2917825" y="3946979"/>
            <a:ext cx="6208937" cy="0"/>
          </a:xfrm>
          <a:prstGeom prst="line">
            <a:avLst/>
          </a:prstGeom>
          <a:ln w="38100"/>
        </p:spPr>
        <p:style>
          <a:lnRef idx="1">
            <a:schemeClr val="accent1"/>
          </a:lnRef>
          <a:fillRef idx="0">
            <a:schemeClr val="accent1"/>
          </a:fillRef>
          <a:effectRef idx="0">
            <a:schemeClr val="accent1"/>
          </a:effectRef>
          <a:fontRef idx="minor">
            <a:schemeClr val="tx1"/>
          </a:fontRef>
        </p:style>
      </p:cxnSp>
      <p:pic>
        <p:nvPicPr>
          <p:cNvPr id="44" name="Picture 43" descr="Background pattern&#10;&#10;Description automatically generated with medium confidence">
            <a:extLst>
              <a:ext uri="{FF2B5EF4-FFF2-40B4-BE49-F238E27FC236}">
                <a16:creationId xmlns:a16="http://schemas.microsoft.com/office/drawing/2014/main" id="{0239AB37-EF18-7639-A573-4FFD895B7EB5}"/>
              </a:ext>
            </a:extLst>
          </p:cNvPr>
          <p:cNvPicPr>
            <a:picLocks noChangeAspect="1"/>
          </p:cNvPicPr>
          <p:nvPr/>
        </p:nvPicPr>
        <p:blipFill>
          <a:blip r:embed="rId7"/>
          <a:stretch>
            <a:fillRect/>
          </a:stretch>
        </p:blipFill>
        <p:spPr>
          <a:xfrm>
            <a:off x="8964305" y="5267219"/>
            <a:ext cx="520700" cy="787400"/>
          </a:xfrm>
          <a:prstGeom prst="rect">
            <a:avLst/>
          </a:prstGeom>
        </p:spPr>
      </p:pic>
      <p:sp>
        <p:nvSpPr>
          <p:cNvPr id="45" name="Frame 44">
            <a:extLst>
              <a:ext uri="{FF2B5EF4-FFF2-40B4-BE49-F238E27FC236}">
                <a16:creationId xmlns:a16="http://schemas.microsoft.com/office/drawing/2014/main" id="{B2FC66C5-8F3F-21B0-3FC1-EA80E9557EB0}"/>
              </a:ext>
            </a:extLst>
          </p:cNvPr>
          <p:cNvSpPr/>
          <p:nvPr/>
        </p:nvSpPr>
        <p:spPr>
          <a:xfrm>
            <a:off x="2690395" y="3664818"/>
            <a:ext cx="7100132" cy="2539767"/>
          </a:xfrm>
          <a:prstGeom prst="frame">
            <a:avLst>
              <a:gd name="adj1" fmla="val 34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TextBox 45">
            <a:extLst>
              <a:ext uri="{FF2B5EF4-FFF2-40B4-BE49-F238E27FC236}">
                <a16:creationId xmlns:a16="http://schemas.microsoft.com/office/drawing/2014/main" id="{E15E191F-540C-A811-573E-ECE6B4CAE581}"/>
              </a:ext>
            </a:extLst>
          </p:cNvPr>
          <p:cNvSpPr txBox="1"/>
          <p:nvPr/>
        </p:nvSpPr>
        <p:spPr>
          <a:xfrm>
            <a:off x="4633161" y="3805018"/>
            <a:ext cx="3156762" cy="523220"/>
          </a:xfrm>
          <a:prstGeom prst="rect">
            <a:avLst/>
          </a:prstGeom>
          <a:noFill/>
        </p:spPr>
        <p:txBody>
          <a:bodyPr wrap="none" rtlCol="0">
            <a:spAutoFit/>
          </a:bodyPr>
          <a:lstStyle/>
          <a:p>
            <a:r>
              <a:rPr lang="en-US" sz="2800" dirty="0"/>
              <a:t>Residual Connection</a:t>
            </a:r>
          </a:p>
        </p:txBody>
      </p:sp>
      <p:sp>
        <p:nvSpPr>
          <p:cNvPr id="47" name="TextBox 46">
            <a:extLst>
              <a:ext uri="{FF2B5EF4-FFF2-40B4-BE49-F238E27FC236}">
                <a16:creationId xmlns:a16="http://schemas.microsoft.com/office/drawing/2014/main" id="{96F9267B-AC89-C67C-9706-B01B980B3964}"/>
              </a:ext>
            </a:extLst>
          </p:cNvPr>
          <p:cNvSpPr txBox="1"/>
          <p:nvPr/>
        </p:nvSpPr>
        <p:spPr>
          <a:xfrm>
            <a:off x="3028843" y="5650044"/>
            <a:ext cx="1454244" cy="461665"/>
          </a:xfrm>
          <a:prstGeom prst="rect">
            <a:avLst/>
          </a:prstGeom>
          <a:noFill/>
        </p:spPr>
        <p:txBody>
          <a:bodyPr wrap="none" rtlCol="0">
            <a:spAutoFit/>
          </a:bodyPr>
          <a:lstStyle/>
          <a:p>
            <a:r>
              <a:rPr lang="en-US" sz="2400" dirty="0"/>
              <a:t>Expansion</a:t>
            </a:r>
          </a:p>
        </p:txBody>
      </p:sp>
      <p:sp>
        <p:nvSpPr>
          <p:cNvPr id="48" name="TextBox 47">
            <a:extLst>
              <a:ext uri="{FF2B5EF4-FFF2-40B4-BE49-F238E27FC236}">
                <a16:creationId xmlns:a16="http://schemas.microsoft.com/office/drawing/2014/main" id="{D541F73B-2296-12B4-D60A-F75FA61AD928}"/>
              </a:ext>
            </a:extLst>
          </p:cNvPr>
          <p:cNvSpPr txBox="1"/>
          <p:nvPr/>
        </p:nvSpPr>
        <p:spPr>
          <a:xfrm>
            <a:off x="5135848" y="5558471"/>
            <a:ext cx="1514902" cy="461665"/>
          </a:xfrm>
          <a:prstGeom prst="rect">
            <a:avLst/>
          </a:prstGeom>
          <a:noFill/>
        </p:spPr>
        <p:txBody>
          <a:bodyPr wrap="none" rtlCol="0">
            <a:spAutoFit/>
          </a:bodyPr>
          <a:lstStyle/>
          <a:p>
            <a:r>
              <a:rPr lang="en-US" sz="2400" dirty="0" err="1"/>
              <a:t>Depthwise</a:t>
            </a:r>
            <a:endParaRPr lang="en-US" sz="2400" dirty="0"/>
          </a:p>
        </p:txBody>
      </p:sp>
      <p:sp>
        <p:nvSpPr>
          <p:cNvPr id="49" name="TextBox 48">
            <a:extLst>
              <a:ext uri="{FF2B5EF4-FFF2-40B4-BE49-F238E27FC236}">
                <a16:creationId xmlns:a16="http://schemas.microsoft.com/office/drawing/2014/main" id="{345A9E21-EA6A-5030-ABC7-22F457B9C31D}"/>
              </a:ext>
            </a:extLst>
          </p:cNvPr>
          <p:cNvSpPr txBox="1"/>
          <p:nvPr/>
        </p:nvSpPr>
        <p:spPr>
          <a:xfrm>
            <a:off x="7445667" y="5596571"/>
            <a:ext cx="1462132" cy="461665"/>
          </a:xfrm>
          <a:prstGeom prst="rect">
            <a:avLst/>
          </a:prstGeom>
          <a:noFill/>
        </p:spPr>
        <p:txBody>
          <a:bodyPr wrap="none" rtlCol="0">
            <a:spAutoFit/>
          </a:bodyPr>
          <a:lstStyle/>
          <a:p>
            <a:r>
              <a:rPr lang="en-US" sz="2400" dirty="0"/>
              <a:t>Projection</a:t>
            </a:r>
          </a:p>
        </p:txBody>
      </p:sp>
    </p:spTree>
    <p:extLst>
      <p:ext uri="{BB962C8B-B14F-4D97-AF65-F5344CB8AC3E}">
        <p14:creationId xmlns:p14="http://schemas.microsoft.com/office/powerpoint/2010/main" val="40459828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Icon&#10;&#10;Description automatically generated">
            <a:extLst>
              <a:ext uri="{FF2B5EF4-FFF2-40B4-BE49-F238E27FC236}">
                <a16:creationId xmlns:a16="http://schemas.microsoft.com/office/drawing/2014/main" id="{DAE0E486-D98B-1C7B-7C54-902AF8752EE6}"/>
              </a:ext>
            </a:extLst>
          </p:cNvPr>
          <p:cNvPicPr>
            <a:picLocks noChangeAspect="1"/>
          </p:cNvPicPr>
          <p:nvPr/>
        </p:nvPicPr>
        <p:blipFill>
          <a:blip r:embed="rId3"/>
          <a:stretch>
            <a:fillRect/>
          </a:stretch>
        </p:blipFill>
        <p:spPr>
          <a:xfrm>
            <a:off x="1566071" y="929877"/>
            <a:ext cx="2010447" cy="1591856"/>
          </a:xfrm>
          <a:prstGeom prst="rect">
            <a:avLst/>
          </a:prstGeom>
        </p:spPr>
      </p:pic>
      <p:pic>
        <p:nvPicPr>
          <p:cNvPr id="14" name="Picture 13" descr="Icon&#10;&#10;Description automatically generated">
            <a:extLst>
              <a:ext uri="{FF2B5EF4-FFF2-40B4-BE49-F238E27FC236}">
                <a16:creationId xmlns:a16="http://schemas.microsoft.com/office/drawing/2014/main" id="{DDE3ECCC-55DF-BD82-B6E3-7A19DFDA127B}"/>
              </a:ext>
            </a:extLst>
          </p:cNvPr>
          <p:cNvPicPr>
            <a:picLocks noChangeAspect="1"/>
          </p:cNvPicPr>
          <p:nvPr/>
        </p:nvPicPr>
        <p:blipFill>
          <a:blip r:embed="rId3"/>
          <a:stretch>
            <a:fillRect/>
          </a:stretch>
        </p:blipFill>
        <p:spPr>
          <a:xfrm>
            <a:off x="8327629" y="1113558"/>
            <a:ext cx="1978025" cy="1566184"/>
          </a:xfrm>
          <a:prstGeom prst="rect">
            <a:avLst/>
          </a:prstGeom>
        </p:spPr>
      </p:pic>
      <p:sp>
        <p:nvSpPr>
          <p:cNvPr id="10" name="Cube 9">
            <a:extLst>
              <a:ext uri="{FF2B5EF4-FFF2-40B4-BE49-F238E27FC236}">
                <a16:creationId xmlns:a16="http://schemas.microsoft.com/office/drawing/2014/main" id="{10C4AEF4-509A-F12E-B994-CE9A62490C79}"/>
              </a:ext>
            </a:extLst>
          </p:cNvPr>
          <p:cNvSpPr/>
          <p:nvPr/>
        </p:nvSpPr>
        <p:spPr>
          <a:xfrm>
            <a:off x="569121" y="1362921"/>
            <a:ext cx="1042987" cy="105013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ube 10">
            <a:extLst>
              <a:ext uri="{FF2B5EF4-FFF2-40B4-BE49-F238E27FC236}">
                <a16:creationId xmlns:a16="http://schemas.microsoft.com/office/drawing/2014/main" id="{8864B025-FCC3-FA7A-EF3B-F3082C054E46}"/>
              </a:ext>
            </a:extLst>
          </p:cNvPr>
          <p:cNvSpPr/>
          <p:nvPr/>
        </p:nvSpPr>
        <p:spPr>
          <a:xfrm>
            <a:off x="10305654" y="1362920"/>
            <a:ext cx="1042987" cy="1050133"/>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Icon&#10;&#10;Description automatically generated">
            <a:extLst>
              <a:ext uri="{FF2B5EF4-FFF2-40B4-BE49-F238E27FC236}">
                <a16:creationId xmlns:a16="http://schemas.microsoft.com/office/drawing/2014/main" id="{6A4137D6-676C-3A2D-6CF3-AEE992ECE71C}"/>
              </a:ext>
            </a:extLst>
          </p:cNvPr>
          <p:cNvPicPr>
            <a:picLocks noChangeAspect="1"/>
          </p:cNvPicPr>
          <p:nvPr/>
        </p:nvPicPr>
        <p:blipFill>
          <a:blip r:embed="rId4"/>
          <a:stretch>
            <a:fillRect/>
          </a:stretch>
        </p:blipFill>
        <p:spPr>
          <a:xfrm>
            <a:off x="4885414" y="1044771"/>
            <a:ext cx="2311400" cy="1562100"/>
          </a:xfrm>
          <a:prstGeom prst="rect">
            <a:avLst/>
          </a:prstGeom>
        </p:spPr>
      </p:pic>
      <p:sp>
        <p:nvSpPr>
          <p:cNvPr id="8" name="Cube 7">
            <a:extLst>
              <a:ext uri="{FF2B5EF4-FFF2-40B4-BE49-F238E27FC236}">
                <a16:creationId xmlns:a16="http://schemas.microsoft.com/office/drawing/2014/main" id="{D4C23A77-5B2C-ED80-A5E3-698EDB6E9C05}"/>
              </a:ext>
            </a:extLst>
          </p:cNvPr>
          <p:cNvSpPr/>
          <p:nvPr/>
        </p:nvSpPr>
        <p:spPr>
          <a:xfrm>
            <a:off x="3524251" y="913717"/>
            <a:ext cx="1614487" cy="1757363"/>
          </a:xfrm>
          <a:prstGeom prst="cube">
            <a:avLst>
              <a:gd name="adj" fmla="val 566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477D47CD-DC4D-5A95-CAF2-524CBF082924}"/>
              </a:ext>
            </a:extLst>
          </p:cNvPr>
          <p:cNvSpPr/>
          <p:nvPr/>
        </p:nvSpPr>
        <p:spPr>
          <a:xfrm>
            <a:off x="6860383" y="1044162"/>
            <a:ext cx="1614487" cy="1757363"/>
          </a:xfrm>
          <a:prstGeom prst="cube">
            <a:avLst>
              <a:gd name="adj" fmla="val 5663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3DD6887-B5F5-9784-AE3E-A8B3D368C9DE}"/>
              </a:ext>
            </a:extLst>
          </p:cNvPr>
          <p:cNvSpPr txBox="1"/>
          <p:nvPr/>
        </p:nvSpPr>
        <p:spPr>
          <a:xfrm>
            <a:off x="1844172" y="357889"/>
            <a:ext cx="1454244" cy="461665"/>
          </a:xfrm>
          <a:prstGeom prst="rect">
            <a:avLst/>
          </a:prstGeom>
          <a:noFill/>
        </p:spPr>
        <p:txBody>
          <a:bodyPr wrap="none" rtlCol="0">
            <a:spAutoFit/>
          </a:bodyPr>
          <a:lstStyle/>
          <a:p>
            <a:r>
              <a:rPr lang="en-US" sz="2400" dirty="0"/>
              <a:t>Expansion</a:t>
            </a:r>
          </a:p>
        </p:txBody>
      </p:sp>
      <p:sp>
        <p:nvSpPr>
          <p:cNvPr id="16" name="TextBox 15">
            <a:extLst>
              <a:ext uri="{FF2B5EF4-FFF2-40B4-BE49-F238E27FC236}">
                <a16:creationId xmlns:a16="http://schemas.microsoft.com/office/drawing/2014/main" id="{4AFB1569-7A43-8A49-D822-9854E476C941}"/>
              </a:ext>
            </a:extLst>
          </p:cNvPr>
          <p:cNvSpPr txBox="1"/>
          <p:nvPr/>
        </p:nvSpPr>
        <p:spPr>
          <a:xfrm>
            <a:off x="5564473" y="351360"/>
            <a:ext cx="1514902" cy="461665"/>
          </a:xfrm>
          <a:prstGeom prst="rect">
            <a:avLst/>
          </a:prstGeom>
          <a:noFill/>
        </p:spPr>
        <p:txBody>
          <a:bodyPr wrap="none" rtlCol="0">
            <a:spAutoFit/>
          </a:bodyPr>
          <a:lstStyle/>
          <a:p>
            <a:r>
              <a:rPr lang="en-US" sz="2400" dirty="0" err="1"/>
              <a:t>Depthwise</a:t>
            </a:r>
            <a:endParaRPr lang="en-US" sz="2400" dirty="0"/>
          </a:p>
        </p:txBody>
      </p:sp>
      <p:sp>
        <p:nvSpPr>
          <p:cNvPr id="17" name="TextBox 16">
            <a:extLst>
              <a:ext uri="{FF2B5EF4-FFF2-40B4-BE49-F238E27FC236}">
                <a16:creationId xmlns:a16="http://schemas.microsoft.com/office/drawing/2014/main" id="{808BF4CA-9E59-EABE-3605-90A83901EAD0}"/>
              </a:ext>
            </a:extLst>
          </p:cNvPr>
          <p:cNvSpPr txBox="1"/>
          <p:nvPr/>
        </p:nvSpPr>
        <p:spPr>
          <a:xfrm>
            <a:off x="8885696" y="351360"/>
            <a:ext cx="1462132" cy="461665"/>
          </a:xfrm>
          <a:prstGeom prst="rect">
            <a:avLst/>
          </a:prstGeom>
          <a:noFill/>
        </p:spPr>
        <p:txBody>
          <a:bodyPr wrap="none" rtlCol="0">
            <a:spAutoFit/>
          </a:bodyPr>
          <a:lstStyle/>
          <a:p>
            <a:r>
              <a:rPr lang="en-US" sz="2400" dirty="0"/>
              <a:t>Projection</a:t>
            </a:r>
          </a:p>
        </p:txBody>
      </p:sp>
      <p:sp>
        <p:nvSpPr>
          <p:cNvPr id="18" name="TextBox 17">
            <a:extLst>
              <a:ext uri="{FF2B5EF4-FFF2-40B4-BE49-F238E27FC236}">
                <a16:creationId xmlns:a16="http://schemas.microsoft.com/office/drawing/2014/main" id="{76468017-478E-15E5-8682-CBC0CC1B9310}"/>
              </a:ext>
            </a:extLst>
          </p:cNvPr>
          <p:cNvSpPr txBox="1"/>
          <p:nvPr/>
        </p:nvSpPr>
        <p:spPr>
          <a:xfrm>
            <a:off x="157864" y="2660425"/>
            <a:ext cx="1205779" cy="461665"/>
          </a:xfrm>
          <a:prstGeom prst="rect">
            <a:avLst/>
          </a:prstGeom>
          <a:noFill/>
        </p:spPr>
        <p:txBody>
          <a:bodyPr wrap="none" rtlCol="0">
            <a:spAutoFit/>
          </a:bodyPr>
          <a:lstStyle/>
          <a:p>
            <a:r>
              <a:rPr lang="en-US" sz="2400" dirty="0"/>
              <a:t>n x n x 3</a:t>
            </a:r>
          </a:p>
        </p:txBody>
      </p:sp>
      <p:sp>
        <p:nvSpPr>
          <p:cNvPr id="19" name="TextBox 18">
            <a:extLst>
              <a:ext uri="{FF2B5EF4-FFF2-40B4-BE49-F238E27FC236}">
                <a16:creationId xmlns:a16="http://schemas.microsoft.com/office/drawing/2014/main" id="{5C9E22A0-3AAE-4BCD-03A0-892BE7576410}"/>
              </a:ext>
            </a:extLst>
          </p:cNvPr>
          <p:cNvSpPr txBox="1"/>
          <p:nvPr/>
        </p:nvSpPr>
        <p:spPr>
          <a:xfrm>
            <a:off x="3298416" y="2784288"/>
            <a:ext cx="1361270" cy="461665"/>
          </a:xfrm>
          <a:prstGeom prst="rect">
            <a:avLst/>
          </a:prstGeom>
          <a:noFill/>
        </p:spPr>
        <p:txBody>
          <a:bodyPr wrap="none" rtlCol="0">
            <a:spAutoFit/>
          </a:bodyPr>
          <a:lstStyle/>
          <a:p>
            <a:r>
              <a:rPr lang="en-US" sz="2400" dirty="0"/>
              <a:t>n x n x 18</a:t>
            </a:r>
          </a:p>
        </p:txBody>
      </p:sp>
      <p:sp>
        <p:nvSpPr>
          <p:cNvPr id="20" name="TextBox 19">
            <a:extLst>
              <a:ext uri="{FF2B5EF4-FFF2-40B4-BE49-F238E27FC236}">
                <a16:creationId xmlns:a16="http://schemas.microsoft.com/office/drawing/2014/main" id="{5272EE0D-F7B3-3F86-E406-382543D22D02}"/>
              </a:ext>
            </a:extLst>
          </p:cNvPr>
          <p:cNvSpPr txBox="1"/>
          <p:nvPr/>
        </p:nvSpPr>
        <p:spPr>
          <a:xfrm>
            <a:off x="6516179" y="2853092"/>
            <a:ext cx="1361270" cy="461665"/>
          </a:xfrm>
          <a:prstGeom prst="rect">
            <a:avLst/>
          </a:prstGeom>
          <a:noFill/>
        </p:spPr>
        <p:txBody>
          <a:bodyPr wrap="none" rtlCol="0">
            <a:spAutoFit/>
          </a:bodyPr>
          <a:lstStyle/>
          <a:p>
            <a:r>
              <a:rPr lang="en-US" sz="2400" dirty="0"/>
              <a:t>n x n x 18</a:t>
            </a:r>
          </a:p>
        </p:txBody>
      </p:sp>
      <p:sp>
        <p:nvSpPr>
          <p:cNvPr id="21" name="TextBox 20">
            <a:extLst>
              <a:ext uri="{FF2B5EF4-FFF2-40B4-BE49-F238E27FC236}">
                <a16:creationId xmlns:a16="http://schemas.microsoft.com/office/drawing/2014/main" id="{EC87E959-8E56-80C5-E42C-187A3E2C2025}"/>
              </a:ext>
            </a:extLst>
          </p:cNvPr>
          <p:cNvSpPr txBox="1"/>
          <p:nvPr/>
        </p:nvSpPr>
        <p:spPr>
          <a:xfrm>
            <a:off x="9994932" y="2801525"/>
            <a:ext cx="1205779" cy="461665"/>
          </a:xfrm>
          <a:prstGeom prst="rect">
            <a:avLst/>
          </a:prstGeom>
          <a:noFill/>
        </p:spPr>
        <p:txBody>
          <a:bodyPr wrap="none" rtlCol="0">
            <a:spAutoFit/>
          </a:bodyPr>
          <a:lstStyle/>
          <a:p>
            <a:r>
              <a:rPr lang="en-US" sz="2400" dirty="0"/>
              <a:t>n x n x 3</a:t>
            </a:r>
          </a:p>
        </p:txBody>
      </p:sp>
      <p:sp>
        <p:nvSpPr>
          <p:cNvPr id="22" name="TextBox 21">
            <a:extLst>
              <a:ext uri="{FF2B5EF4-FFF2-40B4-BE49-F238E27FC236}">
                <a16:creationId xmlns:a16="http://schemas.microsoft.com/office/drawing/2014/main" id="{70F71255-F952-DD5A-09F6-B94BA905AB26}"/>
              </a:ext>
            </a:extLst>
          </p:cNvPr>
          <p:cNvSpPr txBox="1"/>
          <p:nvPr/>
        </p:nvSpPr>
        <p:spPr>
          <a:xfrm>
            <a:off x="569121" y="3900488"/>
            <a:ext cx="10446542" cy="2246769"/>
          </a:xfrm>
          <a:prstGeom prst="rect">
            <a:avLst/>
          </a:prstGeom>
          <a:noFill/>
        </p:spPr>
        <p:txBody>
          <a:bodyPr wrap="square" rtlCol="0">
            <a:spAutoFit/>
          </a:bodyPr>
          <a:lstStyle/>
          <a:p>
            <a:pPr marL="514350" indent="-514350">
              <a:buFont typeface="Arial" panose="020B0604020202020204" pitchFamily="34" charset="0"/>
              <a:buChar char="•"/>
            </a:pPr>
            <a:r>
              <a:rPr lang="en-CA" sz="2800" dirty="0"/>
              <a:t>The expansion operation increases the size of the representation within the bottleneck block. This allows the neural network to learn a richer function.</a:t>
            </a:r>
          </a:p>
          <a:p>
            <a:pPr marL="514350" indent="-514350">
              <a:buFont typeface="Arial" panose="020B0604020202020204" pitchFamily="34" charset="0"/>
              <a:buChar char="•"/>
            </a:pPr>
            <a:r>
              <a:rPr lang="en-CA" sz="2800" dirty="0"/>
              <a:t>The projection operation project it back down to a smaller set of values, to accommodate the limited resource on mobile device</a:t>
            </a:r>
            <a:endParaRPr lang="en-US" sz="2800" dirty="0"/>
          </a:p>
        </p:txBody>
      </p:sp>
      <p:sp>
        <p:nvSpPr>
          <p:cNvPr id="23" name="Rectangle 22">
            <a:extLst>
              <a:ext uri="{FF2B5EF4-FFF2-40B4-BE49-F238E27FC236}">
                <a16:creationId xmlns:a16="http://schemas.microsoft.com/office/drawing/2014/main" id="{A8E55B14-8061-B1D2-748A-D9911BF3B85A}"/>
              </a:ext>
            </a:extLst>
          </p:cNvPr>
          <p:cNvSpPr/>
          <p:nvPr/>
        </p:nvSpPr>
        <p:spPr>
          <a:xfrm>
            <a:off x="1571626" y="6176945"/>
            <a:ext cx="6096000" cy="646331"/>
          </a:xfrm>
          <a:prstGeom prst="rect">
            <a:avLst/>
          </a:prstGeom>
        </p:spPr>
        <p:txBody>
          <a:bodyPr>
            <a:spAutoFit/>
          </a:bodyPr>
          <a:lstStyle/>
          <a:p>
            <a:pPr lvl="0">
              <a:defRPr/>
            </a:pPr>
            <a:r>
              <a:rPr lang="en-CA" dirty="0">
                <a:highlight>
                  <a:srgbClr val="FFFF00"/>
                </a:highlight>
              </a:rPr>
              <a:t>https://</a:t>
            </a:r>
            <a:r>
              <a:rPr lang="en-CA" dirty="0" err="1">
                <a:highlight>
                  <a:srgbClr val="FFFF00"/>
                </a:highlight>
              </a:rPr>
              <a:t>medium.com</a:t>
            </a:r>
            <a:r>
              <a:rPr lang="en-CA" dirty="0">
                <a:highlight>
                  <a:srgbClr val="FFFF00"/>
                </a:highlight>
              </a:rPr>
              <a:t>/towards-data-science/mobilenetv2-inverted-residuals-and-linear-bottlenecks-8a4362f4ffd5</a:t>
            </a:r>
          </a:p>
        </p:txBody>
      </p:sp>
    </p:spTree>
    <p:extLst>
      <p:ext uri="{BB962C8B-B14F-4D97-AF65-F5344CB8AC3E}">
        <p14:creationId xmlns:p14="http://schemas.microsoft.com/office/powerpoint/2010/main" val="24889743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19C87-D047-E6EF-F7BA-F2EECC7C2412}"/>
              </a:ext>
            </a:extLst>
          </p:cNvPr>
          <p:cNvSpPr>
            <a:spLocks noGrp="1"/>
          </p:cNvSpPr>
          <p:nvPr>
            <p:ph type="title"/>
          </p:nvPr>
        </p:nvSpPr>
        <p:spPr>
          <a:xfrm>
            <a:off x="838200" y="174626"/>
            <a:ext cx="10515600" cy="806450"/>
          </a:xfrm>
        </p:spPr>
        <p:txBody>
          <a:bodyPr/>
          <a:lstStyle/>
          <a:p>
            <a:pPr algn="ctr"/>
            <a:r>
              <a:rPr lang="en-US" dirty="0" err="1"/>
              <a:t>EfficientNet</a:t>
            </a:r>
            <a:endParaRPr lang="en-US" dirty="0"/>
          </a:p>
        </p:txBody>
      </p:sp>
      <p:sp>
        <p:nvSpPr>
          <p:cNvPr id="3" name="Content Placeholder 2">
            <a:extLst>
              <a:ext uri="{FF2B5EF4-FFF2-40B4-BE49-F238E27FC236}">
                <a16:creationId xmlns:a16="http://schemas.microsoft.com/office/drawing/2014/main" id="{619B5CC0-4C80-9607-A427-74C434AE788B}"/>
              </a:ext>
            </a:extLst>
          </p:cNvPr>
          <p:cNvSpPr>
            <a:spLocks noGrp="1"/>
          </p:cNvSpPr>
          <p:nvPr>
            <p:ph idx="1"/>
          </p:nvPr>
        </p:nvSpPr>
        <p:spPr>
          <a:xfrm>
            <a:off x="838200" y="905668"/>
            <a:ext cx="11010900" cy="5046663"/>
          </a:xfrm>
        </p:spPr>
        <p:txBody>
          <a:bodyPr/>
          <a:lstStyle/>
          <a:p>
            <a:r>
              <a:rPr lang="en-CA" dirty="0"/>
              <a:t>There are three scaling dimensions of a CNN: </a:t>
            </a:r>
            <a:r>
              <a:rPr lang="en-CA" i="1" dirty="0" err="1"/>
              <a:t>depth,width</a:t>
            </a:r>
            <a:r>
              <a:rPr lang="en-CA" i="1" dirty="0"/>
              <a:t>, </a:t>
            </a:r>
            <a:r>
              <a:rPr lang="en-CA" dirty="0"/>
              <a:t>and </a:t>
            </a:r>
            <a:r>
              <a:rPr lang="en-CA" i="1" dirty="0"/>
              <a:t>resolution</a:t>
            </a:r>
          </a:p>
          <a:p>
            <a:r>
              <a:rPr lang="en-CA" b="1" dirty="0"/>
              <a:t>Depth: </a:t>
            </a:r>
            <a:r>
              <a:rPr lang="en-CA" dirty="0"/>
              <a:t>Deeper network can capture richer and more complex features</a:t>
            </a:r>
          </a:p>
          <a:p>
            <a:pPr lvl="1"/>
            <a:r>
              <a:rPr lang="en-CA" dirty="0"/>
              <a:t>Gradient vanishing as we go deep</a:t>
            </a:r>
          </a:p>
          <a:p>
            <a:pPr lvl="1"/>
            <a:r>
              <a:rPr lang="en-CA" dirty="0" err="1"/>
              <a:t>ResNet</a:t>
            </a:r>
            <a:r>
              <a:rPr lang="en-CA" dirty="0"/>
              <a:t> avoid gradients vanishing, but accuracy saturates quickly</a:t>
            </a:r>
          </a:p>
          <a:p>
            <a:r>
              <a:rPr lang="en-CA" b="1" dirty="0"/>
              <a:t>Width: </a:t>
            </a:r>
            <a:r>
              <a:rPr lang="en-CA" dirty="0"/>
              <a:t>Wider network can capture more fine-grained features</a:t>
            </a:r>
          </a:p>
          <a:p>
            <a:pPr lvl="1"/>
            <a:r>
              <a:rPr lang="en-CA" dirty="0"/>
              <a:t> Shallow models (less deep but wider) accuracy saturates quickly with larger width.</a:t>
            </a:r>
          </a:p>
          <a:p>
            <a:r>
              <a:rPr lang="en-CA" b="1" dirty="0"/>
              <a:t>Resolution:</a:t>
            </a:r>
            <a:r>
              <a:rPr lang="en-CA" dirty="0"/>
              <a:t> High resolution image have more fine-grained features</a:t>
            </a:r>
            <a:endParaRPr lang="en-US" dirty="0"/>
          </a:p>
        </p:txBody>
      </p:sp>
      <p:pic>
        <p:nvPicPr>
          <p:cNvPr id="5" name="Picture 4" descr="Chart, line chart&#10;&#10;Description automatically generated">
            <a:extLst>
              <a:ext uri="{FF2B5EF4-FFF2-40B4-BE49-F238E27FC236}">
                <a16:creationId xmlns:a16="http://schemas.microsoft.com/office/drawing/2014/main" id="{05E7DE5F-CC2F-9F79-050D-514B6F6A8337}"/>
              </a:ext>
            </a:extLst>
          </p:cNvPr>
          <p:cNvPicPr>
            <a:picLocks noChangeAspect="1"/>
          </p:cNvPicPr>
          <p:nvPr/>
        </p:nvPicPr>
        <p:blipFill>
          <a:blip r:embed="rId3"/>
          <a:stretch>
            <a:fillRect/>
          </a:stretch>
        </p:blipFill>
        <p:spPr>
          <a:xfrm>
            <a:off x="1593850" y="4500563"/>
            <a:ext cx="8775700" cy="2182810"/>
          </a:xfrm>
          <a:prstGeom prst="rect">
            <a:avLst/>
          </a:prstGeom>
        </p:spPr>
      </p:pic>
    </p:spTree>
    <p:extLst>
      <p:ext uri="{BB962C8B-B14F-4D97-AF65-F5344CB8AC3E}">
        <p14:creationId xmlns:p14="http://schemas.microsoft.com/office/powerpoint/2010/main" val="39976506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box and whisker chart&#10;&#10;Description automatically generated">
            <a:extLst>
              <a:ext uri="{FF2B5EF4-FFF2-40B4-BE49-F238E27FC236}">
                <a16:creationId xmlns:a16="http://schemas.microsoft.com/office/drawing/2014/main" id="{59EAD353-BFD5-BEEB-4BB6-D9FA9AE0463E}"/>
              </a:ext>
            </a:extLst>
          </p:cNvPr>
          <p:cNvPicPr>
            <a:picLocks noChangeAspect="1"/>
          </p:cNvPicPr>
          <p:nvPr/>
        </p:nvPicPr>
        <p:blipFill>
          <a:blip r:embed="rId2"/>
          <a:stretch>
            <a:fillRect/>
          </a:stretch>
        </p:blipFill>
        <p:spPr>
          <a:xfrm>
            <a:off x="0" y="355679"/>
            <a:ext cx="12192000" cy="5660867"/>
          </a:xfrm>
          <a:prstGeom prst="rect">
            <a:avLst/>
          </a:prstGeom>
        </p:spPr>
      </p:pic>
      <p:sp>
        <p:nvSpPr>
          <p:cNvPr id="5" name="TextBox 4">
            <a:extLst>
              <a:ext uri="{FF2B5EF4-FFF2-40B4-BE49-F238E27FC236}">
                <a16:creationId xmlns:a16="http://schemas.microsoft.com/office/drawing/2014/main" id="{C8D6992A-921B-6F64-3757-48781FC3C6D7}"/>
              </a:ext>
            </a:extLst>
          </p:cNvPr>
          <p:cNvSpPr txBox="1"/>
          <p:nvPr/>
        </p:nvSpPr>
        <p:spPr>
          <a:xfrm>
            <a:off x="171450" y="6211669"/>
            <a:ext cx="10023513" cy="646331"/>
          </a:xfrm>
          <a:prstGeom prst="rect">
            <a:avLst/>
          </a:prstGeom>
          <a:noFill/>
        </p:spPr>
        <p:txBody>
          <a:bodyPr wrap="none" rtlCol="0">
            <a:spAutoFit/>
          </a:bodyPr>
          <a:lstStyle/>
          <a:p>
            <a:r>
              <a:rPr lang="en-US" dirty="0" err="1"/>
              <a:t>Mingxing</a:t>
            </a:r>
            <a:r>
              <a:rPr lang="en-US" dirty="0"/>
              <a:t> Tan, Quoc V. Le 2020  </a:t>
            </a:r>
            <a:r>
              <a:rPr lang="en-CA" dirty="0" err="1"/>
              <a:t>EfficientNet</a:t>
            </a:r>
            <a:r>
              <a:rPr lang="en-CA" dirty="0"/>
              <a:t>: Rethinking Model Scaling for Convolutional Neural Networks </a:t>
            </a:r>
          </a:p>
          <a:p>
            <a:endParaRPr lang="en-US" dirty="0"/>
          </a:p>
        </p:txBody>
      </p:sp>
    </p:spTree>
    <p:extLst>
      <p:ext uri="{BB962C8B-B14F-4D97-AF65-F5344CB8AC3E}">
        <p14:creationId xmlns:p14="http://schemas.microsoft.com/office/powerpoint/2010/main" val="354003045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10;&#10;Description automatically generated">
            <a:extLst>
              <a:ext uri="{FF2B5EF4-FFF2-40B4-BE49-F238E27FC236}">
                <a16:creationId xmlns:a16="http://schemas.microsoft.com/office/drawing/2014/main" id="{C465D97A-EEDA-B07A-4EF5-1AE8E101C183}"/>
              </a:ext>
            </a:extLst>
          </p:cNvPr>
          <p:cNvPicPr>
            <a:picLocks noGrp="1" noChangeAspect="1"/>
          </p:cNvPicPr>
          <p:nvPr>
            <p:ph idx="1"/>
          </p:nvPr>
        </p:nvPicPr>
        <p:blipFill>
          <a:blip r:embed="rId2"/>
          <a:stretch>
            <a:fillRect/>
          </a:stretch>
        </p:blipFill>
        <p:spPr>
          <a:xfrm>
            <a:off x="2114551" y="1032509"/>
            <a:ext cx="7427373" cy="5625466"/>
          </a:xfrm>
        </p:spPr>
      </p:pic>
    </p:spTree>
    <p:extLst>
      <p:ext uri="{BB962C8B-B14F-4D97-AF65-F5344CB8AC3E}">
        <p14:creationId xmlns:p14="http://schemas.microsoft.com/office/powerpoint/2010/main" val="423799175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5A13BB-37DA-448C-74F4-FDFC000448D7}"/>
              </a:ext>
            </a:extLst>
          </p:cNvPr>
          <p:cNvSpPr>
            <a:spLocks noGrp="1"/>
          </p:cNvSpPr>
          <p:nvPr>
            <p:ph type="title"/>
          </p:nvPr>
        </p:nvSpPr>
        <p:spPr>
          <a:xfrm>
            <a:off x="838200" y="365126"/>
            <a:ext cx="10515600" cy="806450"/>
          </a:xfrm>
        </p:spPr>
        <p:txBody>
          <a:bodyPr/>
          <a:lstStyle/>
          <a:p>
            <a:r>
              <a:rPr lang="en-CA" dirty="0"/>
              <a:t>compound scaling method </a:t>
            </a:r>
            <a:endParaRPr lang="en-US" dirty="0"/>
          </a:p>
        </p:txBody>
      </p:sp>
      <p:pic>
        <p:nvPicPr>
          <p:cNvPr id="5" name="Content Placeholder 4" descr="Text, letter&#10;&#10;Description automatically generated">
            <a:extLst>
              <a:ext uri="{FF2B5EF4-FFF2-40B4-BE49-F238E27FC236}">
                <a16:creationId xmlns:a16="http://schemas.microsoft.com/office/drawing/2014/main" id="{0821101F-0F61-F4D1-E918-28F26187782C}"/>
              </a:ext>
            </a:extLst>
          </p:cNvPr>
          <p:cNvPicPr>
            <a:picLocks noGrp="1" noChangeAspect="1"/>
          </p:cNvPicPr>
          <p:nvPr>
            <p:ph idx="1"/>
          </p:nvPr>
        </p:nvPicPr>
        <p:blipFill>
          <a:blip r:embed="rId3"/>
          <a:stretch>
            <a:fillRect/>
          </a:stretch>
        </p:blipFill>
        <p:spPr>
          <a:xfrm>
            <a:off x="171450" y="1410494"/>
            <a:ext cx="6273800" cy="3606800"/>
          </a:xfrm>
        </p:spPr>
      </p:pic>
      <p:sp>
        <p:nvSpPr>
          <p:cNvPr id="6" name="TextBox 5">
            <a:extLst>
              <a:ext uri="{FF2B5EF4-FFF2-40B4-BE49-F238E27FC236}">
                <a16:creationId xmlns:a16="http://schemas.microsoft.com/office/drawing/2014/main" id="{0C441A54-EA2D-F454-4BFA-D1B63C9A7E03}"/>
              </a:ext>
            </a:extLst>
          </p:cNvPr>
          <p:cNvSpPr txBox="1"/>
          <p:nvPr/>
        </p:nvSpPr>
        <p:spPr>
          <a:xfrm>
            <a:off x="171450" y="6211669"/>
            <a:ext cx="10023513" cy="646331"/>
          </a:xfrm>
          <a:prstGeom prst="rect">
            <a:avLst/>
          </a:prstGeom>
          <a:noFill/>
        </p:spPr>
        <p:txBody>
          <a:bodyPr wrap="none" rtlCol="0">
            <a:spAutoFit/>
          </a:bodyPr>
          <a:lstStyle/>
          <a:p>
            <a:r>
              <a:rPr lang="en-US" dirty="0" err="1"/>
              <a:t>Mingxing</a:t>
            </a:r>
            <a:r>
              <a:rPr lang="en-US" dirty="0"/>
              <a:t> Tan, Quoc V. Le 2020  </a:t>
            </a:r>
            <a:r>
              <a:rPr lang="en-CA" dirty="0" err="1"/>
              <a:t>EfficientNet</a:t>
            </a:r>
            <a:r>
              <a:rPr lang="en-CA" dirty="0"/>
              <a:t>: Rethinking Model Scaling for Convolutional Neural Networks </a:t>
            </a:r>
          </a:p>
          <a:p>
            <a:endParaRPr lang="en-US" dirty="0"/>
          </a:p>
        </p:txBody>
      </p:sp>
      <p:sp>
        <p:nvSpPr>
          <p:cNvPr id="7" name="TextBox 6">
            <a:extLst>
              <a:ext uri="{FF2B5EF4-FFF2-40B4-BE49-F238E27FC236}">
                <a16:creationId xmlns:a16="http://schemas.microsoft.com/office/drawing/2014/main" id="{81AA189D-D2BB-FB44-E783-17AD8293869F}"/>
              </a:ext>
            </a:extLst>
          </p:cNvPr>
          <p:cNvSpPr txBox="1"/>
          <p:nvPr/>
        </p:nvSpPr>
        <p:spPr>
          <a:xfrm>
            <a:off x="6536759" y="1526888"/>
            <a:ext cx="5299641" cy="3046988"/>
          </a:xfrm>
          <a:prstGeom prst="rect">
            <a:avLst/>
          </a:prstGeom>
          <a:noFill/>
        </p:spPr>
        <p:txBody>
          <a:bodyPr wrap="square" rtlCol="0">
            <a:spAutoFit/>
          </a:bodyPr>
          <a:lstStyle/>
          <a:p>
            <a:r>
              <a:rPr lang="en-CA" sz="2400" dirty="0"/>
              <a:t>where </a:t>
            </a:r>
            <a:r>
              <a:rPr lang="el-GR" sz="2400" dirty="0"/>
              <a:t>α, β, γ </a:t>
            </a:r>
            <a:r>
              <a:rPr lang="en-CA" sz="2400" dirty="0"/>
              <a:t>are constants that can be determined by a small grid search. Intuitively, </a:t>
            </a:r>
            <a:r>
              <a:rPr lang="el-GR" sz="2400" dirty="0"/>
              <a:t>φ </a:t>
            </a:r>
            <a:r>
              <a:rPr lang="en-CA" sz="2400" dirty="0"/>
              <a:t>is a user-specified </a:t>
            </a:r>
            <a:r>
              <a:rPr lang="en-CA" sz="2400" dirty="0" err="1"/>
              <a:t>coeffi</a:t>
            </a:r>
            <a:r>
              <a:rPr lang="en-CA" sz="2400" dirty="0"/>
              <a:t>- </a:t>
            </a:r>
            <a:r>
              <a:rPr lang="en-CA" sz="2400" dirty="0" err="1"/>
              <a:t>cient</a:t>
            </a:r>
            <a:r>
              <a:rPr lang="en-CA" sz="2400" dirty="0"/>
              <a:t> that controls how many more resources are available for model scaling, while </a:t>
            </a:r>
            <a:r>
              <a:rPr lang="el-GR" sz="2400" dirty="0"/>
              <a:t>α, β, γ </a:t>
            </a:r>
            <a:r>
              <a:rPr lang="en-CA" sz="2400" dirty="0"/>
              <a:t>specify how to assign these extra resources to network width, depth, </a:t>
            </a:r>
          </a:p>
          <a:p>
            <a:endParaRPr lang="en-US" sz="2400" dirty="0"/>
          </a:p>
        </p:txBody>
      </p:sp>
    </p:spTree>
    <p:extLst>
      <p:ext uri="{BB962C8B-B14F-4D97-AF65-F5344CB8AC3E}">
        <p14:creationId xmlns:p14="http://schemas.microsoft.com/office/powerpoint/2010/main" val="149602594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129A-BBB6-EB36-7402-86D010854C86}"/>
              </a:ext>
            </a:extLst>
          </p:cNvPr>
          <p:cNvSpPr>
            <a:spLocks noGrp="1"/>
          </p:cNvSpPr>
          <p:nvPr>
            <p:ph type="title"/>
          </p:nvPr>
        </p:nvSpPr>
        <p:spPr/>
        <p:txBody>
          <a:bodyPr/>
          <a:lstStyle/>
          <a:p>
            <a:r>
              <a:rPr lang="en-US" dirty="0"/>
              <a:t>Vertical edge detection</a:t>
            </a:r>
          </a:p>
        </p:txBody>
      </p:sp>
      <p:graphicFrame>
        <p:nvGraphicFramePr>
          <p:cNvPr id="4" name="Table 8">
            <a:extLst>
              <a:ext uri="{FF2B5EF4-FFF2-40B4-BE49-F238E27FC236}">
                <a16:creationId xmlns:a16="http://schemas.microsoft.com/office/drawing/2014/main" id="{C6D37AFB-814D-813A-7289-7DEE3123B856}"/>
              </a:ext>
            </a:extLst>
          </p:cNvPr>
          <p:cNvGraphicFramePr>
            <a:graphicFrameLocks noGrp="1"/>
          </p:cNvGraphicFramePr>
          <p:nvPr>
            <p:ph idx="1"/>
            <p:extLst>
              <p:ext uri="{D42A27DB-BD31-4B8C-83A1-F6EECF244321}">
                <p14:modId xmlns:p14="http://schemas.microsoft.com/office/powerpoint/2010/main" val="34320266"/>
              </p:ext>
            </p:extLst>
          </p:nvPr>
        </p:nvGraphicFramePr>
        <p:xfrm>
          <a:off x="838200" y="1825624"/>
          <a:ext cx="3897384" cy="3241674"/>
        </p:xfrm>
        <a:graphic>
          <a:graphicData uri="http://schemas.openxmlformats.org/drawingml/2006/table">
            <a:tbl>
              <a:tblPr firstRow="1" bandRow="1">
                <a:tableStyleId>{5940675A-B579-460E-94D1-54222C63F5DA}</a:tableStyleId>
              </a:tblPr>
              <a:tblGrid>
                <a:gridCol w="649564">
                  <a:extLst>
                    <a:ext uri="{9D8B030D-6E8A-4147-A177-3AD203B41FA5}">
                      <a16:colId xmlns:a16="http://schemas.microsoft.com/office/drawing/2014/main" val="2471437838"/>
                    </a:ext>
                  </a:extLst>
                </a:gridCol>
                <a:gridCol w="649564">
                  <a:extLst>
                    <a:ext uri="{9D8B030D-6E8A-4147-A177-3AD203B41FA5}">
                      <a16:colId xmlns:a16="http://schemas.microsoft.com/office/drawing/2014/main" val="4254794061"/>
                    </a:ext>
                  </a:extLst>
                </a:gridCol>
                <a:gridCol w="649564">
                  <a:extLst>
                    <a:ext uri="{9D8B030D-6E8A-4147-A177-3AD203B41FA5}">
                      <a16:colId xmlns:a16="http://schemas.microsoft.com/office/drawing/2014/main" val="3296321481"/>
                    </a:ext>
                  </a:extLst>
                </a:gridCol>
                <a:gridCol w="649564">
                  <a:extLst>
                    <a:ext uri="{9D8B030D-6E8A-4147-A177-3AD203B41FA5}">
                      <a16:colId xmlns:a16="http://schemas.microsoft.com/office/drawing/2014/main" val="2684408139"/>
                    </a:ext>
                  </a:extLst>
                </a:gridCol>
                <a:gridCol w="649564">
                  <a:extLst>
                    <a:ext uri="{9D8B030D-6E8A-4147-A177-3AD203B41FA5}">
                      <a16:colId xmlns:a16="http://schemas.microsoft.com/office/drawing/2014/main" val="1043152028"/>
                    </a:ext>
                  </a:extLst>
                </a:gridCol>
                <a:gridCol w="649564">
                  <a:extLst>
                    <a:ext uri="{9D8B030D-6E8A-4147-A177-3AD203B41FA5}">
                      <a16:colId xmlns:a16="http://schemas.microsoft.com/office/drawing/2014/main" val="2063554531"/>
                    </a:ext>
                  </a:extLst>
                </a:gridCol>
              </a:tblGrid>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2942916105"/>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446499360"/>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214812796"/>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530532713"/>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095325727"/>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4245982981"/>
                  </a:ext>
                </a:extLst>
              </a:tr>
            </a:tbl>
          </a:graphicData>
        </a:graphic>
      </p:graphicFrame>
      <p:graphicFrame>
        <p:nvGraphicFramePr>
          <p:cNvPr id="5" name="Table 10">
            <a:extLst>
              <a:ext uri="{FF2B5EF4-FFF2-40B4-BE49-F238E27FC236}">
                <a16:creationId xmlns:a16="http://schemas.microsoft.com/office/drawing/2014/main" id="{0C78B7ED-7F00-36B0-21B0-796E49950A98}"/>
              </a:ext>
            </a:extLst>
          </p:cNvPr>
          <p:cNvGraphicFramePr>
            <a:graphicFrameLocks noGrp="1"/>
          </p:cNvGraphicFramePr>
          <p:nvPr>
            <p:extLst>
              <p:ext uri="{D42A27DB-BD31-4B8C-83A1-F6EECF244321}">
                <p14:modId xmlns:p14="http://schemas.microsoft.com/office/powerpoint/2010/main" val="1423722659"/>
              </p:ext>
            </p:extLst>
          </p:nvPr>
        </p:nvGraphicFramePr>
        <p:xfrm>
          <a:off x="5844850" y="2647772"/>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graphicFrame>
        <p:nvGraphicFramePr>
          <p:cNvPr id="6" name="Table 15">
            <a:extLst>
              <a:ext uri="{FF2B5EF4-FFF2-40B4-BE49-F238E27FC236}">
                <a16:creationId xmlns:a16="http://schemas.microsoft.com/office/drawing/2014/main" id="{9BC22603-582F-CFBD-AFA9-5F6974DAECD0}"/>
              </a:ext>
            </a:extLst>
          </p:cNvPr>
          <p:cNvGraphicFramePr>
            <a:graphicFrameLocks noGrp="1"/>
          </p:cNvGraphicFramePr>
          <p:nvPr>
            <p:extLst>
              <p:ext uri="{D42A27DB-BD31-4B8C-83A1-F6EECF244321}">
                <p14:modId xmlns:p14="http://schemas.microsoft.com/office/powerpoint/2010/main" val="4047856628"/>
              </p:ext>
            </p:extLst>
          </p:nvPr>
        </p:nvGraphicFramePr>
        <p:xfrm>
          <a:off x="8776564" y="2294891"/>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92017860"/>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070618621"/>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109981387"/>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D539B-DB5B-BA41-17B2-5D1DDD75C15C}"/>
                  </a:ext>
                </a:extLst>
              </p:cNvPr>
              <p:cNvSpPr txBox="1"/>
              <p:nvPr/>
            </p:nvSpPr>
            <p:spPr>
              <a:xfrm>
                <a:off x="5104980" y="3331211"/>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D2D539B-DB5B-BA41-17B2-5D1DDD75C15C}"/>
                  </a:ext>
                </a:extLst>
              </p:cNvPr>
              <p:cNvSpPr txBox="1">
                <a:spLocks noRot="1" noChangeAspect="1" noMove="1" noResize="1" noEditPoints="1" noAdjustHandles="1" noChangeArrowheads="1" noChangeShapeType="1" noTextEdit="1"/>
              </p:cNvSpPr>
              <p:nvPr/>
            </p:nvSpPr>
            <p:spPr>
              <a:xfrm>
                <a:off x="5104980" y="3331211"/>
                <a:ext cx="407278" cy="430887"/>
              </a:xfrm>
              <a:prstGeom prst="rect">
                <a:avLst/>
              </a:prstGeom>
              <a:blipFill>
                <a:blip r:embed="rId2"/>
                <a:stretch>
                  <a:fillRect/>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CD151EFC-3D58-193E-1550-30E55E1D02A3}"/>
              </a:ext>
            </a:extLst>
          </p:cNvPr>
          <p:cNvSpPr/>
          <p:nvPr/>
        </p:nvSpPr>
        <p:spPr>
          <a:xfrm>
            <a:off x="7808972" y="3231159"/>
            <a:ext cx="635000" cy="387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10;&#10;Description automatically generated with medium confidence">
            <a:extLst>
              <a:ext uri="{FF2B5EF4-FFF2-40B4-BE49-F238E27FC236}">
                <a16:creationId xmlns:a16="http://schemas.microsoft.com/office/drawing/2014/main" id="{F4EFE5F6-3858-E5A1-0EBC-E13B9BDD8A8E}"/>
              </a:ext>
            </a:extLst>
          </p:cNvPr>
          <p:cNvPicPr>
            <a:picLocks noChangeAspect="1"/>
          </p:cNvPicPr>
          <p:nvPr/>
        </p:nvPicPr>
        <p:blipFill>
          <a:blip r:embed="rId3"/>
          <a:stretch>
            <a:fillRect/>
          </a:stretch>
        </p:blipFill>
        <p:spPr>
          <a:xfrm>
            <a:off x="2590800" y="5403850"/>
            <a:ext cx="660400" cy="673100"/>
          </a:xfrm>
          <a:prstGeom prst="rect">
            <a:avLst/>
          </a:prstGeom>
        </p:spPr>
      </p:pic>
      <p:pic>
        <p:nvPicPr>
          <p:cNvPr id="11" name="Picture 10" descr="A picture containing rectangle&#10;&#10;Description automatically generated">
            <a:extLst>
              <a:ext uri="{FF2B5EF4-FFF2-40B4-BE49-F238E27FC236}">
                <a16:creationId xmlns:a16="http://schemas.microsoft.com/office/drawing/2014/main" id="{B1429E2F-95AC-2296-1C36-FFBC9BC99EC6}"/>
              </a:ext>
            </a:extLst>
          </p:cNvPr>
          <p:cNvPicPr>
            <a:picLocks noChangeAspect="1"/>
          </p:cNvPicPr>
          <p:nvPr/>
        </p:nvPicPr>
        <p:blipFill>
          <a:blip r:embed="rId4"/>
          <a:stretch>
            <a:fillRect/>
          </a:stretch>
        </p:blipFill>
        <p:spPr>
          <a:xfrm>
            <a:off x="6432223" y="5372100"/>
            <a:ext cx="647700" cy="62230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4B991296-7515-3D89-F0F1-5D92790EEAB1}"/>
              </a:ext>
            </a:extLst>
          </p:cNvPr>
          <p:cNvPicPr>
            <a:picLocks noChangeAspect="1"/>
          </p:cNvPicPr>
          <p:nvPr/>
        </p:nvPicPr>
        <p:blipFill>
          <a:blip r:embed="rId5"/>
          <a:stretch>
            <a:fillRect/>
          </a:stretch>
        </p:blipFill>
        <p:spPr>
          <a:xfrm>
            <a:off x="9734982" y="5403850"/>
            <a:ext cx="660400" cy="647700"/>
          </a:xfrm>
          <a:prstGeom prst="rect">
            <a:avLst/>
          </a:prstGeom>
        </p:spPr>
      </p:pic>
      <p:sp>
        <p:nvSpPr>
          <p:cNvPr id="14" name="TextBox 13">
            <a:extLst>
              <a:ext uri="{FF2B5EF4-FFF2-40B4-BE49-F238E27FC236}">
                <a16:creationId xmlns:a16="http://schemas.microsoft.com/office/drawing/2014/main" id="{999372A3-EAC2-4326-6066-EBA0871A7EC6}"/>
              </a:ext>
            </a:extLst>
          </p:cNvPr>
          <p:cNvSpPr txBox="1"/>
          <p:nvPr/>
        </p:nvSpPr>
        <p:spPr>
          <a:xfrm>
            <a:off x="6096000" y="6373851"/>
            <a:ext cx="1921167" cy="369332"/>
          </a:xfrm>
          <a:prstGeom prst="rect">
            <a:avLst/>
          </a:prstGeom>
          <a:noFill/>
        </p:spPr>
        <p:txBody>
          <a:bodyPr wrap="none" rtlCol="0">
            <a:spAutoFit/>
          </a:bodyPr>
          <a:lstStyle/>
          <a:p>
            <a:r>
              <a:rPr lang="en-US" dirty="0"/>
              <a:t>Source Andrew Ng</a:t>
            </a:r>
          </a:p>
        </p:txBody>
      </p:sp>
    </p:spTree>
    <p:extLst>
      <p:ext uri="{BB962C8B-B14F-4D97-AF65-F5344CB8AC3E}">
        <p14:creationId xmlns:p14="http://schemas.microsoft.com/office/powerpoint/2010/main" val="21837119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13818-F24B-D4DB-0706-EF53FA362013}"/>
              </a:ext>
            </a:extLst>
          </p:cNvPr>
          <p:cNvSpPr>
            <a:spLocks noGrp="1"/>
          </p:cNvSpPr>
          <p:nvPr>
            <p:ph type="title"/>
          </p:nvPr>
        </p:nvSpPr>
        <p:spPr>
          <a:xfrm>
            <a:off x="349250" y="365125"/>
            <a:ext cx="11004550" cy="739775"/>
          </a:xfrm>
        </p:spPr>
        <p:txBody>
          <a:bodyPr>
            <a:normAutofit/>
          </a:bodyPr>
          <a:lstStyle/>
          <a:p>
            <a:pPr algn="ctr"/>
            <a:r>
              <a:rPr lang="en-US" sz="3600" b="1" dirty="0"/>
              <a:t>Using open-source implementation and transfer learning</a:t>
            </a:r>
          </a:p>
        </p:txBody>
      </p:sp>
      <p:sp>
        <p:nvSpPr>
          <p:cNvPr id="3" name="Content Placeholder 2">
            <a:extLst>
              <a:ext uri="{FF2B5EF4-FFF2-40B4-BE49-F238E27FC236}">
                <a16:creationId xmlns:a16="http://schemas.microsoft.com/office/drawing/2014/main" id="{A965EB84-BBD6-B1D3-AAAE-E9A9AF940061}"/>
              </a:ext>
            </a:extLst>
          </p:cNvPr>
          <p:cNvSpPr>
            <a:spLocks noGrp="1"/>
          </p:cNvSpPr>
          <p:nvPr>
            <p:ph idx="1"/>
          </p:nvPr>
        </p:nvSpPr>
        <p:spPr>
          <a:xfrm>
            <a:off x="501650" y="1625600"/>
            <a:ext cx="11493500" cy="4445000"/>
          </a:xfrm>
        </p:spPr>
        <p:txBody>
          <a:bodyPr>
            <a:normAutofit/>
          </a:bodyPr>
          <a:lstStyle/>
          <a:p>
            <a:r>
              <a:rPr lang="en-CA" dirty="0"/>
              <a:t> ‘Standing on the shoulder of giants’.</a:t>
            </a:r>
          </a:p>
          <a:p>
            <a:r>
              <a:rPr lang="en-CA" dirty="0"/>
              <a:t>With transfer learning, instead of starting the learning process from scratch, we leverage </a:t>
            </a:r>
            <a:r>
              <a:rPr lang="en-CA" b="1" dirty="0"/>
              <a:t>pre-trained models </a:t>
            </a:r>
            <a:r>
              <a:rPr lang="en-CA" dirty="0"/>
              <a:t>to avoid training from scratch</a:t>
            </a:r>
          </a:p>
          <a:p>
            <a:r>
              <a:rPr lang="en-CA" dirty="0"/>
              <a:t>A pre-trained model is a model that was trained on a large benchmark dataset. For example: MS COCO, VGG, Inception, </a:t>
            </a:r>
            <a:r>
              <a:rPr lang="en-CA" dirty="0" err="1"/>
              <a:t>MobileNet</a:t>
            </a:r>
            <a:r>
              <a:rPr lang="en-CA" dirty="0"/>
              <a:t> etc.</a:t>
            </a:r>
          </a:p>
          <a:p>
            <a:r>
              <a:rPr lang="en-CA" dirty="0"/>
              <a:t>Three ways to repurpose a pre-trained model</a:t>
            </a:r>
          </a:p>
          <a:p>
            <a:pPr lvl="1"/>
            <a:r>
              <a:rPr lang="en-CA" dirty="0"/>
              <a:t>Train the entire model: </a:t>
            </a:r>
          </a:p>
          <a:p>
            <a:pPr lvl="1"/>
            <a:r>
              <a:rPr lang="en-CA" dirty="0"/>
              <a:t>Train some layers and leave the others frozen</a:t>
            </a:r>
          </a:p>
          <a:p>
            <a:pPr lvl="1"/>
            <a:r>
              <a:rPr lang="en-CA" dirty="0"/>
              <a:t>Freeze the convolutional base.</a:t>
            </a:r>
            <a:endParaRPr lang="en-US" dirty="0"/>
          </a:p>
          <a:p>
            <a:pPr marL="0" indent="0">
              <a:buNone/>
            </a:pPr>
            <a:endParaRPr lang="en-US" dirty="0"/>
          </a:p>
        </p:txBody>
      </p:sp>
    </p:spTree>
    <p:extLst>
      <p:ext uri="{BB962C8B-B14F-4D97-AF65-F5344CB8AC3E}">
        <p14:creationId xmlns:p14="http://schemas.microsoft.com/office/powerpoint/2010/main" val="23762999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B4AB028-CEA1-81A4-9600-2C81BB0F03D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6375" y="0"/>
            <a:ext cx="11272838" cy="632889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CDEC44EB-1279-B5BC-E589-33B5F7819F92}"/>
              </a:ext>
            </a:extLst>
          </p:cNvPr>
          <p:cNvSpPr txBox="1"/>
          <p:nvPr/>
        </p:nvSpPr>
        <p:spPr>
          <a:xfrm>
            <a:off x="469900" y="6328893"/>
            <a:ext cx="10436190" cy="369332"/>
          </a:xfrm>
          <a:prstGeom prst="rect">
            <a:avLst/>
          </a:prstGeom>
          <a:noFill/>
        </p:spPr>
        <p:txBody>
          <a:bodyPr wrap="none" rtlCol="0">
            <a:spAutoFit/>
          </a:bodyPr>
          <a:lstStyle/>
          <a:p>
            <a:r>
              <a:rPr lang="en-US" dirty="0"/>
              <a:t>Source: https://</a:t>
            </a:r>
            <a:r>
              <a:rPr lang="en-US" dirty="0" err="1"/>
              <a:t>medium.com</a:t>
            </a:r>
            <a:r>
              <a:rPr lang="en-US" dirty="0"/>
              <a:t>/towards-data-science/transfer-learning-from-pre-trained-models-f2393f124751</a:t>
            </a:r>
          </a:p>
        </p:txBody>
      </p:sp>
    </p:spTree>
    <p:extLst>
      <p:ext uri="{BB962C8B-B14F-4D97-AF65-F5344CB8AC3E}">
        <p14:creationId xmlns:p14="http://schemas.microsoft.com/office/powerpoint/2010/main" val="38672533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D148-8EDB-D314-59DB-9E38F0A1BF1C}"/>
              </a:ext>
            </a:extLst>
          </p:cNvPr>
          <p:cNvSpPr>
            <a:spLocks noGrp="1"/>
          </p:cNvSpPr>
          <p:nvPr>
            <p:ph type="title"/>
          </p:nvPr>
        </p:nvSpPr>
        <p:spPr>
          <a:xfrm>
            <a:off x="838200" y="365125"/>
            <a:ext cx="10515600" cy="650875"/>
          </a:xfrm>
        </p:spPr>
        <p:txBody>
          <a:bodyPr>
            <a:normAutofit fontScale="90000"/>
          </a:bodyPr>
          <a:lstStyle/>
          <a:p>
            <a:r>
              <a:rPr lang="en-CA" dirty="0"/>
              <a:t>Repurposing a pre-trained model</a:t>
            </a:r>
            <a:endParaRPr lang="en-US" dirty="0"/>
          </a:p>
        </p:txBody>
      </p:sp>
      <p:sp>
        <p:nvSpPr>
          <p:cNvPr id="3" name="Content Placeholder 2">
            <a:extLst>
              <a:ext uri="{FF2B5EF4-FFF2-40B4-BE49-F238E27FC236}">
                <a16:creationId xmlns:a16="http://schemas.microsoft.com/office/drawing/2014/main" id="{989298F5-F5C8-86C9-4041-A1A9D38B9D94}"/>
              </a:ext>
            </a:extLst>
          </p:cNvPr>
          <p:cNvSpPr>
            <a:spLocks noGrp="1"/>
          </p:cNvSpPr>
          <p:nvPr>
            <p:ph idx="1"/>
          </p:nvPr>
        </p:nvSpPr>
        <p:spPr>
          <a:xfrm>
            <a:off x="355600" y="1231900"/>
            <a:ext cx="11480800" cy="5473700"/>
          </a:xfrm>
        </p:spPr>
        <p:txBody>
          <a:bodyPr>
            <a:normAutofit fontScale="92500" lnSpcReduction="10000"/>
          </a:bodyPr>
          <a:lstStyle/>
          <a:p>
            <a:r>
              <a:rPr lang="en-CA" b="1" dirty="0"/>
              <a:t>Strategy 1: Train the entire model.</a:t>
            </a:r>
            <a:r>
              <a:rPr lang="en-CA" dirty="0"/>
              <a:t> use the architecture of the pre-trained model and train it according to your dataset. need a large dataset (and a lot of computational power).</a:t>
            </a:r>
          </a:p>
          <a:p>
            <a:r>
              <a:rPr lang="en-CA" b="1" dirty="0"/>
              <a:t>Strategy 2: Train some layers and leave the others frozen. </a:t>
            </a:r>
            <a:r>
              <a:rPr lang="en-CA" dirty="0"/>
              <a:t>lower layers refer to general features (problem independent), while higher layers refer to specific features (problem dependent). If you’ve a small dataset and a large number of parameters, you’ll leave more layers frozen to avoid overfitting. If the dataset is large and the number of parameters is small, you can improve your model by training more layers to the new task since overfitting is not an issue.</a:t>
            </a:r>
          </a:p>
          <a:p>
            <a:r>
              <a:rPr lang="en-CA" b="1" dirty="0"/>
              <a:t>Strategy 3: Freeze the convolutional base. </a:t>
            </a:r>
            <a:r>
              <a:rPr lang="en-CA" dirty="0"/>
              <a:t>This case corresponds to an extreme situation of the train/freeze trade-off. The main idea is to keep the convolutional base in its original form and then use its outputs to feed the classifier. You’re using the pre-trained model as a fixed feature extraction mechanism, which can be useful if you’re short on computational power, your dataset is small, and/or pre-trained model solves a problem very similar to the one you want to solve.</a:t>
            </a:r>
          </a:p>
          <a:p>
            <a:endParaRPr lang="en-US" dirty="0"/>
          </a:p>
        </p:txBody>
      </p:sp>
    </p:spTree>
    <p:extLst>
      <p:ext uri="{BB962C8B-B14F-4D97-AF65-F5344CB8AC3E}">
        <p14:creationId xmlns:p14="http://schemas.microsoft.com/office/powerpoint/2010/main" val="2454403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5BD3BD-1348-CD6A-7AE2-D8714DA2351E}"/>
              </a:ext>
            </a:extLst>
          </p:cNvPr>
          <p:cNvPicPr>
            <a:picLocks noChangeAspect="1"/>
          </p:cNvPicPr>
          <p:nvPr/>
        </p:nvPicPr>
        <p:blipFill>
          <a:blip r:embed="rId3"/>
          <a:stretch>
            <a:fillRect/>
          </a:stretch>
        </p:blipFill>
        <p:spPr>
          <a:xfrm>
            <a:off x="3014663" y="2715545"/>
            <a:ext cx="9177337" cy="4142455"/>
          </a:xfrm>
          <a:prstGeom prst="rect">
            <a:avLst/>
          </a:prstGeom>
        </p:spPr>
      </p:pic>
      <p:sp>
        <p:nvSpPr>
          <p:cNvPr id="2" name="Title 1">
            <a:extLst>
              <a:ext uri="{FF2B5EF4-FFF2-40B4-BE49-F238E27FC236}">
                <a16:creationId xmlns:a16="http://schemas.microsoft.com/office/drawing/2014/main" id="{D6DC9DB8-3142-6247-FF45-0190E587BB86}"/>
              </a:ext>
            </a:extLst>
          </p:cNvPr>
          <p:cNvSpPr>
            <a:spLocks noGrp="1"/>
          </p:cNvSpPr>
          <p:nvPr>
            <p:ph type="title"/>
          </p:nvPr>
        </p:nvSpPr>
        <p:spPr>
          <a:xfrm>
            <a:off x="838200" y="365125"/>
            <a:ext cx="10515600" cy="600075"/>
          </a:xfrm>
        </p:spPr>
        <p:txBody>
          <a:bodyPr>
            <a:normAutofit fontScale="90000"/>
          </a:bodyPr>
          <a:lstStyle/>
          <a:p>
            <a:r>
              <a:rPr lang="en-CA" b="1" dirty="0"/>
              <a:t> Transfer learning process</a:t>
            </a:r>
            <a:endParaRPr lang="en-US" dirty="0"/>
          </a:p>
        </p:txBody>
      </p:sp>
      <p:sp>
        <p:nvSpPr>
          <p:cNvPr id="3" name="Content Placeholder 2">
            <a:extLst>
              <a:ext uri="{FF2B5EF4-FFF2-40B4-BE49-F238E27FC236}">
                <a16:creationId xmlns:a16="http://schemas.microsoft.com/office/drawing/2014/main" id="{2959E849-6073-9556-4303-0822A2F28C8E}"/>
              </a:ext>
            </a:extLst>
          </p:cNvPr>
          <p:cNvSpPr>
            <a:spLocks noGrp="1"/>
          </p:cNvSpPr>
          <p:nvPr>
            <p:ph idx="1"/>
          </p:nvPr>
        </p:nvSpPr>
        <p:spPr>
          <a:xfrm>
            <a:off x="471487" y="1270000"/>
            <a:ext cx="11329987" cy="4906963"/>
          </a:xfrm>
        </p:spPr>
        <p:txBody>
          <a:bodyPr>
            <a:normAutofit/>
          </a:bodyPr>
          <a:lstStyle/>
          <a:p>
            <a:r>
              <a:rPr lang="en-CA" b="1" dirty="0"/>
              <a:t>Select a pre-trained model</a:t>
            </a:r>
            <a:r>
              <a:rPr lang="en-CA" dirty="0"/>
              <a:t>.  Available models on </a:t>
            </a:r>
            <a:r>
              <a:rPr lang="en-CA" dirty="0" err="1"/>
              <a:t>Keras</a:t>
            </a:r>
            <a:r>
              <a:rPr lang="en-CA" dirty="0"/>
              <a:t>: </a:t>
            </a:r>
            <a:r>
              <a:rPr lang="en-CA" dirty="0">
                <a:hlinkClick r:id="rId4"/>
              </a:rPr>
              <a:t>https://keras.io/api/applications/</a:t>
            </a:r>
            <a:r>
              <a:rPr lang="en-CA" dirty="0"/>
              <a:t> </a:t>
            </a:r>
          </a:p>
          <a:p>
            <a:r>
              <a:rPr lang="en-CA" b="1" dirty="0"/>
              <a:t>Classify your problem according to the Size-Similarity Matrix.</a:t>
            </a:r>
            <a:r>
              <a:rPr lang="en-CA" dirty="0"/>
              <a:t> </a:t>
            </a:r>
          </a:p>
          <a:p>
            <a:r>
              <a:rPr lang="en-CA" b="1" dirty="0"/>
              <a:t>Fine-tune your model. </a:t>
            </a:r>
            <a:endParaRPr lang="en-US" dirty="0"/>
          </a:p>
        </p:txBody>
      </p:sp>
    </p:spTree>
    <p:extLst>
      <p:ext uri="{BB962C8B-B14F-4D97-AF65-F5344CB8AC3E}">
        <p14:creationId xmlns:p14="http://schemas.microsoft.com/office/powerpoint/2010/main" val="322252520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D3D888-9AFA-FFD1-0693-82198534E16E}"/>
              </a:ext>
            </a:extLst>
          </p:cNvPr>
          <p:cNvSpPr>
            <a:spLocks noGrp="1"/>
          </p:cNvSpPr>
          <p:nvPr>
            <p:ph type="title"/>
          </p:nvPr>
        </p:nvSpPr>
        <p:spPr>
          <a:xfrm>
            <a:off x="368300" y="339725"/>
            <a:ext cx="11734800" cy="841375"/>
          </a:xfrm>
        </p:spPr>
        <p:txBody>
          <a:bodyPr>
            <a:normAutofit/>
          </a:bodyPr>
          <a:lstStyle/>
          <a:p>
            <a:r>
              <a:rPr lang="en-CA" sz="4000" b="1" dirty="0"/>
              <a:t>Classifiers on top of deep convolutional neural networks</a:t>
            </a:r>
            <a:endParaRPr lang="en-US" sz="4000" dirty="0"/>
          </a:p>
        </p:txBody>
      </p:sp>
      <p:sp>
        <p:nvSpPr>
          <p:cNvPr id="3" name="Content Placeholder 2">
            <a:extLst>
              <a:ext uri="{FF2B5EF4-FFF2-40B4-BE49-F238E27FC236}">
                <a16:creationId xmlns:a16="http://schemas.microsoft.com/office/drawing/2014/main" id="{2BCC9EC5-BD58-A8FB-6B4D-FA694A1FCEBE}"/>
              </a:ext>
            </a:extLst>
          </p:cNvPr>
          <p:cNvSpPr>
            <a:spLocks noGrp="1"/>
          </p:cNvSpPr>
          <p:nvPr>
            <p:ph idx="1"/>
          </p:nvPr>
        </p:nvSpPr>
        <p:spPr>
          <a:xfrm>
            <a:off x="838200" y="1346200"/>
            <a:ext cx="10541000" cy="5511799"/>
          </a:xfrm>
        </p:spPr>
        <p:txBody>
          <a:bodyPr>
            <a:normAutofit/>
          </a:bodyPr>
          <a:lstStyle/>
          <a:p>
            <a:r>
              <a:rPr lang="en-CA" b="1" dirty="0"/>
              <a:t>Fully-connected layers. </a:t>
            </a:r>
            <a:r>
              <a:rPr lang="en-CA" dirty="0"/>
              <a:t>For image classification problems, the standard approach is to use a stack of fully-connected layers followed by a </a:t>
            </a:r>
            <a:r>
              <a:rPr lang="en-CA" dirty="0" err="1"/>
              <a:t>softmax</a:t>
            </a:r>
            <a:r>
              <a:rPr lang="en-CA" dirty="0"/>
              <a:t> activated layer (</a:t>
            </a:r>
            <a:r>
              <a:rPr lang="en-CA" dirty="0" err="1"/>
              <a:t>Krizhevsky</a:t>
            </a:r>
            <a:r>
              <a:rPr lang="en-CA" dirty="0"/>
              <a:t> et al. 2012, </a:t>
            </a:r>
            <a:r>
              <a:rPr lang="en-CA" dirty="0" err="1"/>
              <a:t>Simonyan</a:t>
            </a:r>
            <a:r>
              <a:rPr lang="en-CA" dirty="0"/>
              <a:t> &amp; Zisserman 2014, </a:t>
            </a:r>
            <a:r>
              <a:rPr lang="en-CA" dirty="0" err="1"/>
              <a:t>Zeiler</a:t>
            </a:r>
            <a:r>
              <a:rPr lang="en-CA" dirty="0"/>
              <a:t> &amp; Fergus 2014). The </a:t>
            </a:r>
            <a:r>
              <a:rPr lang="en-CA" dirty="0" err="1"/>
              <a:t>softmax</a:t>
            </a:r>
            <a:r>
              <a:rPr lang="en-CA" dirty="0"/>
              <a:t> layer outputs the probability distribution over each possible class label</a:t>
            </a:r>
          </a:p>
          <a:p>
            <a:r>
              <a:rPr lang="en-CA" b="1" dirty="0"/>
              <a:t>Global average pooling. </a:t>
            </a:r>
            <a:r>
              <a:rPr lang="en-CA" dirty="0"/>
              <a:t>proposed by Lin et al. (2013). In this approach, we add a global average pooling layer and feed its output directly into the </a:t>
            </a:r>
            <a:r>
              <a:rPr lang="en-CA" dirty="0" err="1"/>
              <a:t>softmax</a:t>
            </a:r>
            <a:r>
              <a:rPr lang="en-CA" dirty="0"/>
              <a:t> activated layer. </a:t>
            </a:r>
          </a:p>
          <a:p>
            <a:r>
              <a:rPr lang="en-CA" b="1" dirty="0"/>
              <a:t>Linear support vector machines.</a:t>
            </a:r>
            <a:r>
              <a:rPr lang="en-CA" dirty="0"/>
              <a:t> According to Tang (2013), we can improve classification accuracy by training a linear SVM classifier on the features extracted by the convolutional base. </a:t>
            </a:r>
            <a:endParaRPr lang="en-US" dirty="0"/>
          </a:p>
        </p:txBody>
      </p:sp>
    </p:spTree>
    <p:extLst>
      <p:ext uri="{BB962C8B-B14F-4D97-AF65-F5344CB8AC3E}">
        <p14:creationId xmlns:p14="http://schemas.microsoft.com/office/powerpoint/2010/main" val="11977053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AEEB-8118-160D-C118-DEA667F8D7DD}"/>
              </a:ext>
            </a:extLst>
          </p:cNvPr>
          <p:cNvSpPr>
            <a:spLocks noGrp="1"/>
          </p:cNvSpPr>
          <p:nvPr>
            <p:ph type="title"/>
          </p:nvPr>
        </p:nvSpPr>
        <p:spPr/>
        <p:txBody>
          <a:bodyPr>
            <a:normAutofit/>
          </a:bodyPr>
          <a:lstStyle/>
          <a:p>
            <a:r>
              <a:rPr lang="en-CA" b="1" dirty="0"/>
              <a:t>Data Augmentation</a:t>
            </a:r>
            <a:endParaRPr lang="en-US" dirty="0"/>
          </a:p>
        </p:txBody>
      </p:sp>
      <p:sp>
        <p:nvSpPr>
          <p:cNvPr id="3" name="Content Placeholder 2">
            <a:extLst>
              <a:ext uri="{FF2B5EF4-FFF2-40B4-BE49-F238E27FC236}">
                <a16:creationId xmlns:a16="http://schemas.microsoft.com/office/drawing/2014/main" id="{D70C03DE-9A52-8190-6E56-799BC5F3CD44}"/>
              </a:ext>
            </a:extLst>
          </p:cNvPr>
          <p:cNvSpPr>
            <a:spLocks noGrp="1"/>
          </p:cNvSpPr>
          <p:nvPr>
            <p:ph idx="1"/>
          </p:nvPr>
        </p:nvSpPr>
        <p:spPr/>
        <p:txBody>
          <a:bodyPr/>
          <a:lstStyle/>
          <a:p>
            <a:r>
              <a:rPr lang="en-CA" b="1" dirty="0"/>
              <a:t>Popular Augmentation Techniques</a:t>
            </a:r>
          </a:p>
          <a:p>
            <a:r>
              <a:rPr lang="en-US" dirty="0"/>
              <a:t>Flip, Rotation, Scale, </a:t>
            </a:r>
          </a:p>
          <a:p>
            <a:r>
              <a:rPr lang="en-US" dirty="0"/>
              <a:t>Crop: r</a:t>
            </a:r>
            <a:r>
              <a:rPr lang="en-CA" dirty="0" err="1"/>
              <a:t>andomly</a:t>
            </a:r>
            <a:r>
              <a:rPr lang="en-CA" dirty="0"/>
              <a:t> sample a section from the original image.  We then resize this section to the original image size</a:t>
            </a:r>
            <a:endParaRPr lang="en-US" dirty="0"/>
          </a:p>
          <a:p>
            <a:r>
              <a:rPr lang="en-CA" dirty="0"/>
              <a:t>Translation: moving the image along the X or Y direction (or both).</a:t>
            </a:r>
          </a:p>
          <a:p>
            <a:r>
              <a:rPr lang="en-CA" dirty="0"/>
              <a:t>Gaussian Noise: random black and white pixels spread through the image</a:t>
            </a:r>
            <a:endParaRPr lang="en-CA" b="1" dirty="0"/>
          </a:p>
          <a:p>
            <a:endParaRPr lang="en-CA" b="1" dirty="0"/>
          </a:p>
          <a:p>
            <a:endParaRPr lang="en-US" dirty="0"/>
          </a:p>
        </p:txBody>
      </p:sp>
    </p:spTree>
    <p:extLst>
      <p:ext uri="{BB962C8B-B14F-4D97-AF65-F5344CB8AC3E}">
        <p14:creationId xmlns:p14="http://schemas.microsoft.com/office/powerpoint/2010/main" val="22887094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4F064-FE2F-B5B0-9B82-338FAE1D90FA}"/>
              </a:ext>
            </a:extLst>
          </p:cNvPr>
          <p:cNvSpPr>
            <a:spLocks noGrp="1"/>
          </p:cNvSpPr>
          <p:nvPr>
            <p:ph type="title"/>
          </p:nvPr>
        </p:nvSpPr>
        <p:spPr/>
        <p:txBody>
          <a:bodyPr/>
          <a:lstStyle/>
          <a:p>
            <a:r>
              <a:rPr lang="en-US" dirty="0"/>
              <a:t>Transfer learning example code</a:t>
            </a:r>
          </a:p>
        </p:txBody>
      </p:sp>
      <p:sp>
        <p:nvSpPr>
          <p:cNvPr id="3" name="Content Placeholder 2">
            <a:extLst>
              <a:ext uri="{FF2B5EF4-FFF2-40B4-BE49-F238E27FC236}">
                <a16:creationId xmlns:a16="http://schemas.microsoft.com/office/drawing/2014/main" id="{61772A9A-5426-BB0F-FBD4-812107A2BE9F}"/>
              </a:ext>
            </a:extLst>
          </p:cNvPr>
          <p:cNvSpPr>
            <a:spLocks noGrp="1"/>
          </p:cNvSpPr>
          <p:nvPr>
            <p:ph idx="1"/>
          </p:nvPr>
        </p:nvSpPr>
        <p:spPr/>
        <p:txBody>
          <a:bodyPr/>
          <a:lstStyle/>
          <a:p>
            <a:r>
              <a:rPr lang="en-US" dirty="0">
                <a:hlinkClick r:id="rId2"/>
              </a:rPr>
              <a:t>https://colab.research.google.com/github/tensorflow/docs/blob/snapshot-keras/site/en/guide/keras/transfer_learning.ipynb</a:t>
            </a:r>
            <a:endParaRPr lang="en-US" dirty="0"/>
          </a:p>
          <a:p>
            <a:endParaRPr lang="en-US" dirty="0"/>
          </a:p>
        </p:txBody>
      </p:sp>
    </p:spTree>
    <p:extLst>
      <p:ext uri="{BB962C8B-B14F-4D97-AF65-F5344CB8AC3E}">
        <p14:creationId xmlns:p14="http://schemas.microsoft.com/office/powerpoint/2010/main" val="3567392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68EC3-AD8C-ABD8-04A2-D3377DA4DDF9}"/>
              </a:ext>
            </a:extLst>
          </p:cNvPr>
          <p:cNvSpPr>
            <a:spLocks noGrp="1"/>
          </p:cNvSpPr>
          <p:nvPr>
            <p:ph type="title"/>
          </p:nvPr>
        </p:nvSpPr>
        <p:spPr/>
        <p:txBody>
          <a:bodyPr/>
          <a:lstStyle/>
          <a:p>
            <a:r>
              <a:rPr lang="en-US" dirty="0"/>
              <a:t>Project 2:</a:t>
            </a:r>
          </a:p>
        </p:txBody>
      </p:sp>
      <p:sp>
        <p:nvSpPr>
          <p:cNvPr id="3" name="Content Placeholder 2">
            <a:extLst>
              <a:ext uri="{FF2B5EF4-FFF2-40B4-BE49-F238E27FC236}">
                <a16:creationId xmlns:a16="http://schemas.microsoft.com/office/drawing/2014/main" id="{FFE165B0-DE0F-531E-B414-8CF436848DFB}"/>
              </a:ext>
            </a:extLst>
          </p:cNvPr>
          <p:cNvSpPr>
            <a:spLocks noGrp="1"/>
          </p:cNvSpPr>
          <p:nvPr>
            <p:ph idx="1"/>
          </p:nvPr>
        </p:nvSpPr>
        <p:spPr/>
        <p:txBody>
          <a:bodyPr/>
          <a:lstStyle/>
          <a:p>
            <a:r>
              <a:rPr lang="en-US" dirty="0"/>
              <a:t>Download data from </a:t>
            </a:r>
            <a:r>
              <a:rPr lang="en-US" dirty="0" err="1"/>
              <a:t>kaggle</a:t>
            </a:r>
            <a:r>
              <a:rPr lang="en-US" dirty="0"/>
              <a:t>, store in your local directory: </a:t>
            </a:r>
            <a:r>
              <a:rPr lang="en-US" dirty="0">
                <a:hlinkClick r:id="rId2"/>
              </a:rPr>
              <a:t>https://www.kaggle.com/datasets/sid4sal/alpaca-dataset-small</a:t>
            </a:r>
            <a:endParaRPr lang="en-US" dirty="0"/>
          </a:p>
          <a:p>
            <a:r>
              <a:rPr lang="en-US" dirty="0"/>
              <a:t>Use </a:t>
            </a:r>
            <a:r>
              <a:rPr lang="en-CA" dirty="0" err="1"/>
              <a:t>tf.keras.utils.image_dataset_from_directory</a:t>
            </a:r>
            <a:r>
              <a:rPr lang="en-CA" dirty="0"/>
              <a:t> function to access the data</a:t>
            </a:r>
          </a:p>
          <a:p>
            <a:r>
              <a:rPr lang="en-CA" dirty="0"/>
              <a:t>Take a look at 9 of the images from the training set.</a:t>
            </a:r>
          </a:p>
          <a:p>
            <a:r>
              <a:rPr lang="en-CA" dirty="0"/>
              <a:t>Preprocess and Augment Training Data</a:t>
            </a:r>
          </a:p>
          <a:p>
            <a:r>
              <a:rPr lang="en-CA" dirty="0"/>
              <a:t>Using MobileNetV2 for Transfer Learning</a:t>
            </a:r>
          </a:p>
          <a:p>
            <a:endParaRPr lang="en-US" dirty="0"/>
          </a:p>
        </p:txBody>
      </p:sp>
    </p:spTree>
    <p:extLst>
      <p:ext uri="{BB962C8B-B14F-4D97-AF65-F5344CB8AC3E}">
        <p14:creationId xmlns:p14="http://schemas.microsoft.com/office/powerpoint/2010/main" val="3823866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8">
            <a:extLst>
              <a:ext uri="{FF2B5EF4-FFF2-40B4-BE49-F238E27FC236}">
                <a16:creationId xmlns:a16="http://schemas.microsoft.com/office/drawing/2014/main" id="{4B01631E-541D-633D-6918-711F81291D3A}"/>
              </a:ext>
            </a:extLst>
          </p:cNvPr>
          <p:cNvGraphicFramePr>
            <a:graphicFrameLocks/>
          </p:cNvGraphicFramePr>
          <p:nvPr>
            <p:extLst>
              <p:ext uri="{D42A27DB-BD31-4B8C-83A1-F6EECF244321}">
                <p14:modId xmlns:p14="http://schemas.microsoft.com/office/powerpoint/2010/main" val="3219314298"/>
              </p:ext>
            </p:extLst>
          </p:nvPr>
        </p:nvGraphicFramePr>
        <p:xfrm>
          <a:off x="800100" y="187326"/>
          <a:ext cx="3568698" cy="3108960"/>
        </p:xfrm>
        <a:graphic>
          <a:graphicData uri="http://schemas.openxmlformats.org/drawingml/2006/table">
            <a:tbl>
              <a:tblPr firstRow="1" bandRow="1">
                <a:tableStyleId>{5940675A-B579-460E-94D1-54222C63F5DA}</a:tableStyleId>
              </a:tblPr>
              <a:tblGrid>
                <a:gridCol w="594783">
                  <a:extLst>
                    <a:ext uri="{9D8B030D-6E8A-4147-A177-3AD203B41FA5}">
                      <a16:colId xmlns:a16="http://schemas.microsoft.com/office/drawing/2014/main" val="2471437838"/>
                    </a:ext>
                  </a:extLst>
                </a:gridCol>
                <a:gridCol w="594783">
                  <a:extLst>
                    <a:ext uri="{9D8B030D-6E8A-4147-A177-3AD203B41FA5}">
                      <a16:colId xmlns:a16="http://schemas.microsoft.com/office/drawing/2014/main" val="4254794061"/>
                    </a:ext>
                  </a:extLst>
                </a:gridCol>
                <a:gridCol w="594783">
                  <a:extLst>
                    <a:ext uri="{9D8B030D-6E8A-4147-A177-3AD203B41FA5}">
                      <a16:colId xmlns:a16="http://schemas.microsoft.com/office/drawing/2014/main" val="3296321481"/>
                    </a:ext>
                  </a:extLst>
                </a:gridCol>
                <a:gridCol w="594783">
                  <a:extLst>
                    <a:ext uri="{9D8B030D-6E8A-4147-A177-3AD203B41FA5}">
                      <a16:colId xmlns:a16="http://schemas.microsoft.com/office/drawing/2014/main" val="2684408139"/>
                    </a:ext>
                  </a:extLst>
                </a:gridCol>
                <a:gridCol w="594783">
                  <a:extLst>
                    <a:ext uri="{9D8B030D-6E8A-4147-A177-3AD203B41FA5}">
                      <a16:colId xmlns:a16="http://schemas.microsoft.com/office/drawing/2014/main" val="1043152028"/>
                    </a:ext>
                  </a:extLst>
                </a:gridCol>
                <a:gridCol w="594783">
                  <a:extLst>
                    <a:ext uri="{9D8B030D-6E8A-4147-A177-3AD203B41FA5}">
                      <a16:colId xmlns:a16="http://schemas.microsoft.com/office/drawing/2014/main" val="2063554531"/>
                    </a:ext>
                  </a:extLst>
                </a:gridCol>
              </a:tblGrid>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2942916105"/>
                  </a:ext>
                </a:extLst>
              </a:tr>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446499360"/>
                  </a:ext>
                </a:extLst>
              </a:tr>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214812796"/>
                  </a:ext>
                </a:extLst>
              </a:tr>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530532713"/>
                  </a:ext>
                </a:extLst>
              </a:tr>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095325727"/>
                  </a:ext>
                </a:extLst>
              </a:tr>
              <a:tr h="491596">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4245982981"/>
                  </a:ext>
                </a:extLst>
              </a:tr>
            </a:tbl>
          </a:graphicData>
        </a:graphic>
      </p:graphicFrame>
      <p:graphicFrame>
        <p:nvGraphicFramePr>
          <p:cNvPr id="5" name="Table 10">
            <a:extLst>
              <a:ext uri="{FF2B5EF4-FFF2-40B4-BE49-F238E27FC236}">
                <a16:creationId xmlns:a16="http://schemas.microsoft.com/office/drawing/2014/main" id="{E6929150-1D42-413C-BC02-7B0712B07577}"/>
              </a:ext>
            </a:extLst>
          </p:cNvPr>
          <p:cNvGraphicFramePr>
            <a:graphicFrameLocks noGrp="1"/>
          </p:cNvGraphicFramePr>
          <p:nvPr>
            <p:extLst>
              <p:ext uri="{D42A27DB-BD31-4B8C-83A1-F6EECF244321}">
                <p14:modId xmlns:p14="http://schemas.microsoft.com/office/powerpoint/2010/main" val="805686959"/>
              </p:ext>
            </p:extLst>
          </p:nvPr>
        </p:nvGraphicFramePr>
        <p:xfrm>
          <a:off x="5806750" y="1009474"/>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graphicFrame>
        <p:nvGraphicFramePr>
          <p:cNvPr id="6" name="Table 15">
            <a:extLst>
              <a:ext uri="{FF2B5EF4-FFF2-40B4-BE49-F238E27FC236}">
                <a16:creationId xmlns:a16="http://schemas.microsoft.com/office/drawing/2014/main" id="{71F73F49-844E-0201-9798-4969C6BE8A4D}"/>
              </a:ext>
            </a:extLst>
          </p:cNvPr>
          <p:cNvGraphicFramePr>
            <a:graphicFrameLocks noGrp="1"/>
          </p:cNvGraphicFramePr>
          <p:nvPr>
            <p:extLst>
              <p:ext uri="{D42A27DB-BD31-4B8C-83A1-F6EECF244321}">
                <p14:modId xmlns:p14="http://schemas.microsoft.com/office/powerpoint/2010/main" val="946645115"/>
              </p:ext>
            </p:extLst>
          </p:nvPr>
        </p:nvGraphicFramePr>
        <p:xfrm>
          <a:off x="8738464" y="876590"/>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92017860"/>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070618621"/>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109981387"/>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410373897"/>
                  </a:ext>
                </a:extLst>
              </a:tr>
            </a:tbl>
          </a:graphicData>
        </a:graphic>
      </p:graphicFrame>
      <p:graphicFrame>
        <p:nvGraphicFramePr>
          <p:cNvPr id="7" name="Table 8">
            <a:extLst>
              <a:ext uri="{FF2B5EF4-FFF2-40B4-BE49-F238E27FC236}">
                <a16:creationId xmlns:a16="http://schemas.microsoft.com/office/drawing/2014/main" id="{4828C4F0-1D44-2449-368F-E65F7048A76D}"/>
              </a:ext>
            </a:extLst>
          </p:cNvPr>
          <p:cNvGraphicFramePr>
            <a:graphicFrameLocks/>
          </p:cNvGraphicFramePr>
          <p:nvPr>
            <p:extLst>
              <p:ext uri="{D42A27DB-BD31-4B8C-83A1-F6EECF244321}">
                <p14:modId xmlns:p14="http://schemas.microsoft.com/office/powerpoint/2010/main" val="2027661624"/>
              </p:ext>
            </p:extLst>
          </p:nvPr>
        </p:nvGraphicFramePr>
        <p:xfrm>
          <a:off x="800100" y="3616326"/>
          <a:ext cx="3568698" cy="3108960"/>
        </p:xfrm>
        <a:graphic>
          <a:graphicData uri="http://schemas.openxmlformats.org/drawingml/2006/table">
            <a:tbl>
              <a:tblPr firstRow="1" bandRow="1">
                <a:tableStyleId>{5940675A-B579-460E-94D1-54222C63F5DA}</a:tableStyleId>
              </a:tblPr>
              <a:tblGrid>
                <a:gridCol w="594783">
                  <a:extLst>
                    <a:ext uri="{9D8B030D-6E8A-4147-A177-3AD203B41FA5}">
                      <a16:colId xmlns:a16="http://schemas.microsoft.com/office/drawing/2014/main" val="2471437838"/>
                    </a:ext>
                  </a:extLst>
                </a:gridCol>
                <a:gridCol w="594783">
                  <a:extLst>
                    <a:ext uri="{9D8B030D-6E8A-4147-A177-3AD203B41FA5}">
                      <a16:colId xmlns:a16="http://schemas.microsoft.com/office/drawing/2014/main" val="4254794061"/>
                    </a:ext>
                  </a:extLst>
                </a:gridCol>
                <a:gridCol w="594783">
                  <a:extLst>
                    <a:ext uri="{9D8B030D-6E8A-4147-A177-3AD203B41FA5}">
                      <a16:colId xmlns:a16="http://schemas.microsoft.com/office/drawing/2014/main" val="3296321481"/>
                    </a:ext>
                  </a:extLst>
                </a:gridCol>
                <a:gridCol w="594783">
                  <a:extLst>
                    <a:ext uri="{9D8B030D-6E8A-4147-A177-3AD203B41FA5}">
                      <a16:colId xmlns:a16="http://schemas.microsoft.com/office/drawing/2014/main" val="2684408139"/>
                    </a:ext>
                  </a:extLst>
                </a:gridCol>
                <a:gridCol w="594783">
                  <a:extLst>
                    <a:ext uri="{9D8B030D-6E8A-4147-A177-3AD203B41FA5}">
                      <a16:colId xmlns:a16="http://schemas.microsoft.com/office/drawing/2014/main" val="1043152028"/>
                    </a:ext>
                  </a:extLst>
                </a:gridCol>
                <a:gridCol w="594783">
                  <a:extLst>
                    <a:ext uri="{9D8B030D-6E8A-4147-A177-3AD203B41FA5}">
                      <a16:colId xmlns:a16="http://schemas.microsoft.com/office/drawing/2014/main" val="2063554531"/>
                    </a:ext>
                  </a:extLst>
                </a:gridCol>
              </a:tblGrid>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2942916105"/>
                  </a:ext>
                </a:extLst>
              </a:tr>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3446499360"/>
                  </a:ext>
                </a:extLst>
              </a:tr>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3214812796"/>
                  </a:ext>
                </a:extLst>
              </a:tr>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530532713"/>
                  </a:ext>
                </a:extLst>
              </a:tr>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3095325727"/>
                  </a:ext>
                </a:extLst>
              </a:tr>
              <a:tr h="423651">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extLst>
                  <a:ext uri="{0D108BD9-81ED-4DB2-BD59-A6C34878D82A}">
                    <a16:rowId xmlns:a16="http://schemas.microsoft.com/office/drawing/2014/main" val="4245982981"/>
                  </a:ext>
                </a:extLst>
              </a:tr>
            </a:tbl>
          </a:graphicData>
        </a:graphic>
      </p:graphicFrame>
      <p:graphicFrame>
        <p:nvGraphicFramePr>
          <p:cNvPr id="8" name="Table 10">
            <a:extLst>
              <a:ext uri="{FF2B5EF4-FFF2-40B4-BE49-F238E27FC236}">
                <a16:creationId xmlns:a16="http://schemas.microsoft.com/office/drawing/2014/main" id="{6F0602BD-E098-E736-7D64-B9AD7E610A45}"/>
              </a:ext>
            </a:extLst>
          </p:cNvPr>
          <p:cNvGraphicFramePr>
            <a:graphicFrameLocks noGrp="1"/>
          </p:cNvGraphicFramePr>
          <p:nvPr>
            <p:extLst>
              <p:ext uri="{D42A27DB-BD31-4B8C-83A1-F6EECF244321}">
                <p14:modId xmlns:p14="http://schemas.microsoft.com/office/powerpoint/2010/main" val="1738535356"/>
              </p:ext>
            </p:extLst>
          </p:nvPr>
        </p:nvGraphicFramePr>
        <p:xfrm>
          <a:off x="5705150" y="4294047"/>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graphicFrame>
        <p:nvGraphicFramePr>
          <p:cNvPr id="9" name="Table 15">
            <a:extLst>
              <a:ext uri="{FF2B5EF4-FFF2-40B4-BE49-F238E27FC236}">
                <a16:creationId xmlns:a16="http://schemas.microsoft.com/office/drawing/2014/main" id="{D2B52E52-2A3F-DA8E-3256-032E4BEDBB4E}"/>
              </a:ext>
            </a:extLst>
          </p:cNvPr>
          <p:cNvGraphicFramePr>
            <a:graphicFrameLocks noGrp="1"/>
          </p:cNvGraphicFramePr>
          <p:nvPr>
            <p:extLst>
              <p:ext uri="{D42A27DB-BD31-4B8C-83A1-F6EECF244321}">
                <p14:modId xmlns:p14="http://schemas.microsoft.com/office/powerpoint/2010/main" val="1772645667"/>
              </p:ext>
            </p:extLst>
          </p:nvPr>
        </p:nvGraphicFramePr>
        <p:xfrm>
          <a:off x="8738464" y="4085593"/>
          <a:ext cx="2577236" cy="1863548"/>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400" dirty="0"/>
                        <a:t>0</a:t>
                      </a:r>
                    </a:p>
                  </a:txBody>
                  <a:tcPr/>
                </a:tc>
                <a:tc>
                  <a:txBody>
                    <a:bodyPr/>
                    <a:lstStyle/>
                    <a:p>
                      <a:pPr algn="ctr"/>
                      <a:r>
                        <a:rPr lang="en-US" sz="2400" dirty="0"/>
                        <a:t>-30</a:t>
                      </a:r>
                    </a:p>
                  </a:txBody>
                  <a:tcPr/>
                </a:tc>
                <a:tc>
                  <a:txBody>
                    <a:bodyPr/>
                    <a:lstStyle/>
                    <a:p>
                      <a:pPr algn="ctr"/>
                      <a:r>
                        <a:rPr lang="en-US" sz="2400" dirty="0"/>
                        <a:t>-30</a:t>
                      </a:r>
                    </a:p>
                  </a:txBody>
                  <a:tcPr/>
                </a:tc>
                <a:tc>
                  <a:txBody>
                    <a:bodyPr/>
                    <a:lstStyle/>
                    <a:p>
                      <a:pPr algn="ctr"/>
                      <a:r>
                        <a:rPr lang="en-US" sz="2400" dirty="0"/>
                        <a:t>0</a:t>
                      </a:r>
                    </a:p>
                  </a:txBody>
                  <a:tcPr/>
                </a:tc>
                <a:extLst>
                  <a:ext uri="{0D108BD9-81ED-4DB2-BD59-A6C34878D82A}">
                    <a16:rowId xmlns:a16="http://schemas.microsoft.com/office/drawing/2014/main" val="392017860"/>
                  </a:ext>
                </a:extLst>
              </a:tr>
              <a:tr h="465887">
                <a:tc>
                  <a:txBody>
                    <a:bodyPr/>
                    <a:lstStyle/>
                    <a:p>
                      <a:pPr algn="ctr"/>
                      <a:r>
                        <a:rPr lang="en-US" sz="2400" dirty="0"/>
                        <a:t>0</a:t>
                      </a:r>
                    </a:p>
                  </a:txBody>
                  <a:tcPr/>
                </a:tc>
                <a:tc>
                  <a:txBody>
                    <a:bodyPr/>
                    <a:lstStyle/>
                    <a:p>
                      <a:pPr algn="ctr"/>
                      <a:r>
                        <a:rPr lang="en-US" sz="2400" dirty="0"/>
                        <a:t>-30</a:t>
                      </a:r>
                    </a:p>
                  </a:txBody>
                  <a:tcPr/>
                </a:tc>
                <a:tc>
                  <a:txBody>
                    <a:bodyPr/>
                    <a:lstStyle/>
                    <a:p>
                      <a:pPr algn="ctr"/>
                      <a:r>
                        <a:rPr lang="en-US" sz="2400" dirty="0"/>
                        <a:t>-30</a:t>
                      </a:r>
                    </a:p>
                  </a:txBody>
                  <a:tcPr/>
                </a:tc>
                <a:tc>
                  <a:txBody>
                    <a:bodyPr/>
                    <a:lstStyle/>
                    <a:p>
                      <a:pPr algn="ctr"/>
                      <a:r>
                        <a:rPr lang="en-US" sz="2400" dirty="0"/>
                        <a:t>0</a:t>
                      </a:r>
                    </a:p>
                  </a:txBody>
                  <a:tcPr/>
                </a:tc>
                <a:extLst>
                  <a:ext uri="{0D108BD9-81ED-4DB2-BD59-A6C34878D82A}">
                    <a16:rowId xmlns:a16="http://schemas.microsoft.com/office/drawing/2014/main" val="2070618621"/>
                  </a:ext>
                </a:extLst>
              </a:tr>
              <a:tr h="465887">
                <a:tc>
                  <a:txBody>
                    <a:bodyPr/>
                    <a:lstStyle/>
                    <a:p>
                      <a:pPr algn="ctr"/>
                      <a:r>
                        <a:rPr lang="en-US" sz="2400" dirty="0"/>
                        <a:t>0</a:t>
                      </a:r>
                    </a:p>
                  </a:txBody>
                  <a:tcPr/>
                </a:tc>
                <a:tc>
                  <a:txBody>
                    <a:bodyPr/>
                    <a:lstStyle/>
                    <a:p>
                      <a:pPr algn="ctr"/>
                      <a:r>
                        <a:rPr lang="en-US" sz="2400" dirty="0"/>
                        <a:t>-30</a:t>
                      </a:r>
                    </a:p>
                  </a:txBody>
                  <a:tcPr/>
                </a:tc>
                <a:tc>
                  <a:txBody>
                    <a:bodyPr/>
                    <a:lstStyle/>
                    <a:p>
                      <a:pPr algn="ctr"/>
                      <a:r>
                        <a:rPr lang="en-US" sz="2400" dirty="0"/>
                        <a:t>-30</a:t>
                      </a:r>
                    </a:p>
                  </a:txBody>
                  <a:tcPr/>
                </a:tc>
                <a:tc>
                  <a:txBody>
                    <a:bodyPr/>
                    <a:lstStyle/>
                    <a:p>
                      <a:pPr algn="ctr"/>
                      <a:r>
                        <a:rPr lang="en-US" sz="2400" dirty="0"/>
                        <a:t>0</a:t>
                      </a:r>
                    </a:p>
                  </a:txBody>
                  <a:tcPr/>
                </a:tc>
                <a:extLst>
                  <a:ext uri="{0D108BD9-81ED-4DB2-BD59-A6C34878D82A}">
                    <a16:rowId xmlns:a16="http://schemas.microsoft.com/office/drawing/2014/main" val="2109981387"/>
                  </a:ext>
                </a:extLst>
              </a:tr>
              <a:tr h="465887">
                <a:tc>
                  <a:txBody>
                    <a:bodyPr/>
                    <a:lstStyle/>
                    <a:p>
                      <a:pPr algn="ctr"/>
                      <a:r>
                        <a:rPr lang="en-US" sz="2400" dirty="0"/>
                        <a:t>0</a:t>
                      </a:r>
                    </a:p>
                  </a:txBody>
                  <a:tcPr/>
                </a:tc>
                <a:tc>
                  <a:txBody>
                    <a:bodyPr/>
                    <a:lstStyle/>
                    <a:p>
                      <a:pPr algn="ctr"/>
                      <a:r>
                        <a:rPr lang="en-US" sz="2400" dirty="0"/>
                        <a:t>-30</a:t>
                      </a:r>
                    </a:p>
                  </a:txBody>
                  <a:tcPr/>
                </a:tc>
                <a:tc>
                  <a:txBody>
                    <a:bodyPr/>
                    <a:lstStyle/>
                    <a:p>
                      <a:pPr algn="ctr"/>
                      <a:r>
                        <a:rPr lang="en-US" sz="2400" dirty="0"/>
                        <a:t>-30</a:t>
                      </a:r>
                    </a:p>
                  </a:txBody>
                  <a:tcPr/>
                </a:tc>
                <a:tc>
                  <a:txBody>
                    <a:bodyPr/>
                    <a:lstStyle/>
                    <a:p>
                      <a:pPr algn="ctr"/>
                      <a:r>
                        <a:rPr lang="en-US" sz="2400" dirty="0"/>
                        <a:t>0</a:t>
                      </a:r>
                    </a:p>
                  </a:txBody>
                  <a:tcPr/>
                </a:tc>
                <a:extLst>
                  <a:ext uri="{0D108BD9-81ED-4DB2-BD59-A6C34878D82A}">
                    <a16:rowId xmlns:a16="http://schemas.microsoft.com/office/drawing/2014/main" val="3410373897"/>
                  </a:ext>
                </a:extLst>
              </a:tr>
            </a:tbl>
          </a:graphicData>
        </a:graphic>
      </p:graphicFrame>
      <p:pic>
        <p:nvPicPr>
          <p:cNvPr id="10" name="Picture 9" descr="Shape&#10;&#10;Description automatically generated with medium confidence">
            <a:extLst>
              <a:ext uri="{FF2B5EF4-FFF2-40B4-BE49-F238E27FC236}">
                <a16:creationId xmlns:a16="http://schemas.microsoft.com/office/drawing/2014/main" id="{075F396F-B085-A929-D28C-6B55A2D7E048}"/>
              </a:ext>
            </a:extLst>
          </p:cNvPr>
          <p:cNvPicPr>
            <a:picLocks noChangeAspect="1"/>
          </p:cNvPicPr>
          <p:nvPr/>
        </p:nvPicPr>
        <p:blipFill>
          <a:blip r:embed="rId2"/>
          <a:stretch>
            <a:fillRect/>
          </a:stretch>
        </p:blipFill>
        <p:spPr>
          <a:xfrm>
            <a:off x="4427374" y="540040"/>
            <a:ext cx="660400" cy="673100"/>
          </a:xfrm>
          <a:prstGeom prst="rect">
            <a:avLst/>
          </a:prstGeom>
        </p:spPr>
      </p:pic>
      <p:pic>
        <p:nvPicPr>
          <p:cNvPr id="12" name="Picture 11" descr="A picture containing logo&#10;&#10;Description automatically generated">
            <a:extLst>
              <a:ext uri="{FF2B5EF4-FFF2-40B4-BE49-F238E27FC236}">
                <a16:creationId xmlns:a16="http://schemas.microsoft.com/office/drawing/2014/main" id="{4C15E701-AE2A-1247-52B6-00D1EBFD2DAE}"/>
              </a:ext>
            </a:extLst>
          </p:cNvPr>
          <p:cNvPicPr>
            <a:picLocks noChangeAspect="1"/>
          </p:cNvPicPr>
          <p:nvPr/>
        </p:nvPicPr>
        <p:blipFill>
          <a:blip r:embed="rId3"/>
          <a:stretch>
            <a:fillRect/>
          </a:stretch>
        </p:blipFill>
        <p:spPr>
          <a:xfrm>
            <a:off x="9557180" y="117764"/>
            <a:ext cx="660400" cy="647700"/>
          </a:xfrm>
          <a:prstGeom prst="rect">
            <a:avLst/>
          </a:prstGeom>
        </p:spPr>
      </p:pic>
      <p:pic>
        <p:nvPicPr>
          <p:cNvPr id="14" name="Picture 13" descr="Icon&#10;&#10;Description automatically generated">
            <a:extLst>
              <a:ext uri="{FF2B5EF4-FFF2-40B4-BE49-F238E27FC236}">
                <a16:creationId xmlns:a16="http://schemas.microsoft.com/office/drawing/2014/main" id="{4C1FF8C6-7061-6979-18A6-4DF4D6B81644}"/>
              </a:ext>
            </a:extLst>
          </p:cNvPr>
          <p:cNvPicPr>
            <a:picLocks noChangeAspect="1"/>
          </p:cNvPicPr>
          <p:nvPr/>
        </p:nvPicPr>
        <p:blipFill>
          <a:blip r:embed="rId4"/>
          <a:stretch>
            <a:fillRect/>
          </a:stretch>
        </p:blipFill>
        <p:spPr>
          <a:xfrm>
            <a:off x="4444998" y="3653792"/>
            <a:ext cx="642776" cy="590659"/>
          </a:xfrm>
          <a:prstGeom prst="rect">
            <a:avLst/>
          </a:prstGeom>
        </p:spPr>
      </p:pic>
      <p:pic>
        <p:nvPicPr>
          <p:cNvPr id="15" name="Picture 14" descr="A picture containing rectangle&#10;&#10;Description automatically generated">
            <a:extLst>
              <a:ext uri="{FF2B5EF4-FFF2-40B4-BE49-F238E27FC236}">
                <a16:creationId xmlns:a16="http://schemas.microsoft.com/office/drawing/2014/main" id="{DD9BF288-3291-9BFE-EA13-AC5E0EFD7646}"/>
              </a:ext>
            </a:extLst>
          </p:cNvPr>
          <p:cNvPicPr>
            <a:picLocks noChangeAspect="1"/>
          </p:cNvPicPr>
          <p:nvPr/>
        </p:nvPicPr>
        <p:blipFill>
          <a:blip r:embed="rId5"/>
          <a:stretch>
            <a:fillRect/>
          </a:stretch>
        </p:blipFill>
        <p:spPr>
          <a:xfrm>
            <a:off x="6265419" y="2752726"/>
            <a:ext cx="647700" cy="622300"/>
          </a:xfrm>
          <a:prstGeom prst="rect">
            <a:avLst/>
          </a:prstGeom>
        </p:spPr>
      </p:pic>
      <p:pic>
        <p:nvPicPr>
          <p:cNvPr id="17" name="Picture 16" descr="Icon&#10;&#10;Description automatically generated">
            <a:extLst>
              <a:ext uri="{FF2B5EF4-FFF2-40B4-BE49-F238E27FC236}">
                <a16:creationId xmlns:a16="http://schemas.microsoft.com/office/drawing/2014/main" id="{9985FC18-2240-883A-9D61-A7F95328E862}"/>
              </a:ext>
            </a:extLst>
          </p:cNvPr>
          <p:cNvPicPr>
            <a:picLocks noChangeAspect="1"/>
          </p:cNvPicPr>
          <p:nvPr/>
        </p:nvPicPr>
        <p:blipFill>
          <a:blip r:embed="rId6"/>
          <a:stretch>
            <a:fillRect/>
          </a:stretch>
        </p:blipFill>
        <p:spPr>
          <a:xfrm>
            <a:off x="9509770" y="3318512"/>
            <a:ext cx="755220" cy="71547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DA95CEE-E574-1644-8A96-23185D12B3DF}"/>
                  </a:ext>
                </a:extLst>
              </p:cNvPr>
              <p:cNvSpPr txBox="1"/>
              <p:nvPr/>
            </p:nvSpPr>
            <p:spPr>
              <a:xfrm>
                <a:off x="4909830" y="2002578"/>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8" name="TextBox 17">
                <a:extLst>
                  <a:ext uri="{FF2B5EF4-FFF2-40B4-BE49-F238E27FC236}">
                    <a16:creationId xmlns:a16="http://schemas.microsoft.com/office/drawing/2014/main" id="{2DA95CEE-E574-1644-8A96-23185D12B3DF}"/>
                  </a:ext>
                </a:extLst>
              </p:cNvPr>
              <p:cNvSpPr txBox="1">
                <a:spLocks noRot="1" noChangeAspect="1" noMove="1" noResize="1" noEditPoints="1" noAdjustHandles="1" noChangeArrowheads="1" noChangeShapeType="1" noTextEdit="1"/>
              </p:cNvSpPr>
              <p:nvPr/>
            </p:nvSpPr>
            <p:spPr>
              <a:xfrm>
                <a:off x="4909830" y="2002578"/>
                <a:ext cx="407278"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EC05ED19-55CB-D836-4CD6-0B12D7DDC799}"/>
                  </a:ext>
                </a:extLst>
              </p:cNvPr>
              <p:cNvSpPr txBox="1"/>
              <p:nvPr/>
            </p:nvSpPr>
            <p:spPr>
              <a:xfrm>
                <a:off x="4909830" y="4955362"/>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19" name="TextBox 18">
                <a:extLst>
                  <a:ext uri="{FF2B5EF4-FFF2-40B4-BE49-F238E27FC236}">
                    <a16:creationId xmlns:a16="http://schemas.microsoft.com/office/drawing/2014/main" id="{EC05ED19-55CB-D836-4CD6-0B12D7DDC799}"/>
                  </a:ext>
                </a:extLst>
              </p:cNvPr>
              <p:cNvSpPr txBox="1">
                <a:spLocks noRot="1" noChangeAspect="1" noMove="1" noResize="1" noEditPoints="1" noAdjustHandles="1" noChangeArrowheads="1" noChangeShapeType="1" noTextEdit="1"/>
              </p:cNvSpPr>
              <p:nvPr/>
            </p:nvSpPr>
            <p:spPr>
              <a:xfrm>
                <a:off x="4909830" y="4955362"/>
                <a:ext cx="407278"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ED46C8C-AACC-206A-2DA8-66779847152F}"/>
                  </a:ext>
                </a:extLst>
              </p:cNvPr>
              <p:cNvSpPr txBox="1"/>
              <p:nvPr/>
            </p:nvSpPr>
            <p:spPr>
              <a:xfrm>
                <a:off x="7880388" y="1571270"/>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20" name="TextBox 19">
                <a:extLst>
                  <a:ext uri="{FF2B5EF4-FFF2-40B4-BE49-F238E27FC236}">
                    <a16:creationId xmlns:a16="http://schemas.microsoft.com/office/drawing/2014/main" id="{2ED46C8C-AACC-206A-2DA8-66779847152F}"/>
                  </a:ext>
                </a:extLst>
              </p:cNvPr>
              <p:cNvSpPr txBox="1">
                <a:spLocks noRot="1" noChangeAspect="1" noMove="1" noResize="1" noEditPoints="1" noAdjustHandles="1" noChangeArrowheads="1" noChangeShapeType="1" noTextEdit="1"/>
              </p:cNvSpPr>
              <p:nvPr/>
            </p:nvSpPr>
            <p:spPr>
              <a:xfrm>
                <a:off x="7880388" y="1571270"/>
                <a:ext cx="349455" cy="430887"/>
              </a:xfrm>
              <a:prstGeom prst="rect">
                <a:avLst/>
              </a:prstGeom>
              <a:blipFill>
                <a:blip r:embed="rId9"/>
                <a:stretch>
                  <a:fillRect l="-10714" r="-10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446CA14-D19A-6C61-FF51-25F5419FD6F9}"/>
                  </a:ext>
                </a:extLst>
              </p:cNvPr>
              <p:cNvSpPr txBox="1"/>
              <p:nvPr/>
            </p:nvSpPr>
            <p:spPr>
              <a:xfrm>
                <a:off x="7915638" y="4855843"/>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3446CA14-D19A-6C61-FF51-25F5419FD6F9}"/>
                  </a:ext>
                </a:extLst>
              </p:cNvPr>
              <p:cNvSpPr txBox="1">
                <a:spLocks noRot="1" noChangeAspect="1" noMove="1" noResize="1" noEditPoints="1" noAdjustHandles="1" noChangeArrowheads="1" noChangeShapeType="1" noTextEdit="1"/>
              </p:cNvSpPr>
              <p:nvPr/>
            </p:nvSpPr>
            <p:spPr>
              <a:xfrm>
                <a:off x="7915638" y="4855843"/>
                <a:ext cx="349455" cy="430887"/>
              </a:xfrm>
              <a:prstGeom prst="rect">
                <a:avLst/>
              </a:prstGeom>
              <a:blipFill>
                <a:blip r:embed="rId10"/>
                <a:stretch>
                  <a:fillRect l="-10714" r="-10714"/>
                </a:stretch>
              </a:blipFill>
            </p:spPr>
            <p:txBody>
              <a:bodyPr/>
              <a:lstStyle/>
              <a:p>
                <a:r>
                  <a:rPr lang="en-US">
                    <a:noFill/>
                  </a:rPr>
                  <a:t> </a:t>
                </a:r>
              </a:p>
            </p:txBody>
          </p:sp>
        </mc:Fallback>
      </mc:AlternateContent>
      <p:sp>
        <p:nvSpPr>
          <p:cNvPr id="22" name="TextBox 21">
            <a:extLst>
              <a:ext uri="{FF2B5EF4-FFF2-40B4-BE49-F238E27FC236}">
                <a16:creationId xmlns:a16="http://schemas.microsoft.com/office/drawing/2014/main" id="{71B05335-04A1-7102-BCE9-46CC86AD7DD6}"/>
              </a:ext>
            </a:extLst>
          </p:cNvPr>
          <p:cNvSpPr txBox="1"/>
          <p:nvPr/>
        </p:nvSpPr>
        <p:spPr>
          <a:xfrm>
            <a:off x="6096000" y="6373851"/>
            <a:ext cx="1921167" cy="369332"/>
          </a:xfrm>
          <a:prstGeom prst="rect">
            <a:avLst/>
          </a:prstGeom>
          <a:noFill/>
        </p:spPr>
        <p:txBody>
          <a:bodyPr wrap="none" rtlCol="0">
            <a:spAutoFit/>
          </a:bodyPr>
          <a:lstStyle/>
          <a:p>
            <a:r>
              <a:rPr lang="en-US" dirty="0"/>
              <a:t>Source Andrew Ng</a:t>
            </a:r>
          </a:p>
        </p:txBody>
      </p:sp>
    </p:spTree>
    <p:extLst>
      <p:ext uri="{BB962C8B-B14F-4D97-AF65-F5344CB8AC3E}">
        <p14:creationId xmlns:p14="http://schemas.microsoft.com/office/powerpoint/2010/main" val="40671940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B1D21-8E3E-604A-EF08-FBA42A5854C7}"/>
              </a:ext>
            </a:extLst>
          </p:cNvPr>
          <p:cNvSpPr>
            <a:spLocks noGrp="1"/>
          </p:cNvSpPr>
          <p:nvPr>
            <p:ph type="title"/>
          </p:nvPr>
        </p:nvSpPr>
        <p:spPr/>
        <p:txBody>
          <a:bodyPr/>
          <a:lstStyle/>
          <a:p>
            <a:r>
              <a:rPr lang="en-US" dirty="0"/>
              <a:t>Edge Detection Methods</a:t>
            </a:r>
          </a:p>
        </p:txBody>
      </p:sp>
      <p:sp>
        <p:nvSpPr>
          <p:cNvPr id="3" name="Content Placeholder 2">
            <a:extLst>
              <a:ext uri="{FF2B5EF4-FFF2-40B4-BE49-F238E27FC236}">
                <a16:creationId xmlns:a16="http://schemas.microsoft.com/office/drawing/2014/main" id="{2880745F-1742-C31D-3F3E-B1ED4F297CFF}"/>
              </a:ext>
            </a:extLst>
          </p:cNvPr>
          <p:cNvSpPr>
            <a:spLocks noGrp="1"/>
          </p:cNvSpPr>
          <p:nvPr>
            <p:ph idx="1"/>
          </p:nvPr>
        </p:nvSpPr>
        <p:spPr/>
        <p:txBody>
          <a:bodyPr/>
          <a:lstStyle/>
          <a:p>
            <a:r>
              <a:rPr lang="en-CA" dirty="0"/>
              <a:t>Sobel edge detector</a:t>
            </a:r>
          </a:p>
          <a:p>
            <a:pPr lvl="1"/>
            <a:r>
              <a:rPr lang="en-CA" dirty="0"/>
              <a:t>The Sobel edge enhancement filter has the advantage of providing differentiating (which gives the edge response) and smoothing (which reduces noise) concurrently.</a:t>
            </a:r>
          </a:p>
          <a:p>
            <a:pPr marL="0" indent="0">
              <a:buNone/>
            </a:pPr>
            <a:br>
              <a:rPr lang="en-CA" dirty="0"/>
            </a:br>
            <a:endParaRPr lang="en-US" dirty="0"/>
          </a:p>
        </p:txBody>
      </p:sp>
      <p:sp>
        <p:nvSpPr>
          <p:cNvPr id="8" name="TextBox 7">
            <a:extLst>
              <a:ext uri="{FF2B5EF4-FFF2-40B4-BE49-F238E27FC236}">
                <a16:creationId xmlns:a16="http://schemas.microsoft.com/office/drawing/2014/main" id="{762E6759-76CF-1898-9C40-568263376609}"/>
              </a:ext>
            </a:extLst>
          </p:cNvPr>
          <p:cNvSpPr txBox="1"/>
          <p:nvPr/>
        </p:nvSpPr>
        <p:spPr>
          <a:xfrm>
            <a:off x="3256466" y="3334364"/>
            <a:ext cx="3978974" cy="461665"/>
          </a:xfrm>
          <a:prstGeom prst="rect">
            <a:avLst/>
          </a:prstGeom>
          <a:noFill/>
        </p:spPr>
        <p:txBody>
          <a:bodyPr wrap="none" rtlCol="0">
            <a:spAutoFit/>
          </a:bodyPr>
          <a:lstStyle/>
          <a:p>
            <a:r>
              <a:rPr lang="en-US" sz="2400" dirty="0"/>
              <a:t>Put more weight in the middle</a:t>
            </a:r>
          </a:p>
        </p:txBody>
      </p:sp>
      <p:grpSp>
        <p:nvGrpSpPr>
          <p:cNvPr id="6" name="Group 5">
            <a:extLst>
              <a:ext uri="{FF2B5EF4-FFF2-40B4-BE49-F238E27FC236}">
                <a16:creationId xmlns:a16="http://schemas.microsoft.com/office/drawing/2014/main" id="{75D8E56B-AA56-58AE-0A63-1AB4BB7C5E03}"/>
              </a:ext>
            </a:extLst>
          </p:cNvPr>
          <p:cNvGrpSpPr/>
          <p:nvPr/>
        </p:nvGrpSpPr>
        <p:grpSpPr>
          <a:xfrm>
            <a:off x="1202626" y="3707201"/>
            <a:ext cx="6292850" cy="2234406"/>
            <a:chOff x="4870450" y="4001294"/>
            <a:chExt cx="6292850" cy="2234406"/>
          </a:xfrm>
        </p:grpSpPr>
        <p:pic>
          <p:nvPicPr>
            <p:cNvPr id="5" name="Picture 4" descr="A picture containing text, clock&#10;&#10;Description automatically generated">
              <a:extLst>
                <a:ext uri="{FF2B5EF4-FFF2-40B4-BE49-F238E27FC236}">
                  <a16:creationId xmlns:a16="http://schemas.microsoft.com/office/drawing/2014/main" id="{BC29B5EA-7B3F-E386-A0F3-F5EFCAE520E0}"/>
                </a:ext>
              </a:extLst>
            </p:cNvPr>
            <p:cNvPicPr>
              <a:picLocks noChangeAspect="1"/>
            </p:cNvPicPr>
            <p:nvPr/>
          </p:nvPicPr>
          <p:blipFill>
            <a:blip r:embed="rId2"/>
            <a:stretch>
              <a:fillRect/>
            </a:stretch>
          </p:blipFill>
          <p:spPr>
            <a:xfrm>
              <a:off x="4870450" y="4197802"/>
              <a:ext cx="6292850" cy="2037898"/>
            </a:xfrm>
            <a:prstGeom prst="rect">
              <a:avLst/>
            </a:prstGeom>
          </p:spPr>
        </p:pic>
        <p:cxnSp>
          <p:nvCxnSpPr>
            <p:cNvPr id="10" name="Straight Arrow Connector 9">
              <a:extLst>
                <a:ext uri="{FF2B5EF4-FFF2-40B4-BE49-F238E27FC236}">
                  <a16:creationId xmlns:a16="http://schemas.microsoft.com/office/drawing/2014/main" id="{21C91BA7-53CB-D159-6658-650A0D65E2EF}"/>
                </a:ext>
              </a:extLst>
            </p:cNvPr>
            <p:cNvCxnSpPr>
              <a:cxnSpLocks/>
            </p:cNvCxnSpPr>
            <p:nvPr/>
          </p:nvCxnSpPr>
          <p:spPr>
            <a:xfrm flipH="1">
              <a:off x="7734300" y="4001294"/>
              <a:ext cx="812800" cy="112006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5FD1045-C5A3-FF7B-433B-92BB95D73E73}"/>
                </a:ext>
              </a:extLst>
            </p:cNvPr>
            <p:cNvCxnSpPr>
              <a:cxnSpLocks/>
            </p:cNvCxnSpPr>
            <p:nvPr/>
          </p:nvCxnSpPr>
          <p:spPr>
            <a:xfrm>
              <a:off x="9226550" y="4001294"/>
              <a:ext cx="541686" cy="60772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sp>
        <p:nvSpPr>
          <p:cNvPr id="16" name="Rectangle 15">
            <a:extLst>
              <a:ext uri="{FF2B5EF4-FFF2-40B4-BE49-F238E27FC236}">
                <a16:creationId xmlns:a16="http://schemas.microsoft.com/office/drawing/2014/main" id="{0565F0BC-9901-00A6-6BA3-5FBFF8DC666B}"/>
              </a:ext>
            </a:extLst>
          </p:cNvPr>
          <p:cNvSpPr/>
          <p:nvPr/>
        </p:nvSpPr>
        <p:spPr>
          <a:xfrm>
            <a:off x="939800" y="6392322"/>
            <a:ext cx="10312400" cy="369332"/>
          </a:xfrm>
          <a:prstGeom prst="rect">
            <a:avLst/>
          </a:prstGeom>
        </p:spPr>
        <p:txBody>
          <a:bodyPr wrap="square">
            <a:spAutoFit/>
          </a:bodyPr>
          <a:lstStyle/>
          <a:p>
            <a:r>
              <a:rPr lang="en-US" dirty="0"/>
              <a:t>Source: https://</a:t>
            </a:r>
            <a:r>
              <a:rPr lang="en-US" dirty="0" err="1"/>
              <a:t>docs.opencv.org</a:t>
            </a:r>
            <a:r>
              <a:rPr lang="en-US" dirty="0"/>
              <a:t>/3.4/d2/d2c/</a:t>
            </a:r>
            <a:r>
              <a:rPr lang="en-US" dirty="0" err="1"/>
              <a:t>tutorial_sobel_derivatives.html</a:t>
            </a:r>
            <a:endParaRPr lang="en-US" dirty="0"/>
          </a:p>
        </p:txBody>
      </p:sp>
      <p:sp>
        <p:nvSpPr>
          <p:cNvPr id="19" name="TextBox 18">
            <a:extLst>
              <a:ext uri="{FF2B5EF4-FFF2-40B4-BE49-F238E27FC236}">
                <a16:creationId xmlns:a16="http://schemas.microsoft.com/office/drawing/2014/main" id="{C9F5AA7A-D660-BF3B-7DC1-91E17AB91676}"/>
              </a:ext>
            </a:extLst>
          </p:cNvPr>
          <p:cNvSpPr txBox="1"/>
          <p:nvPr/>
        </p:nvSpPr>
        <p:spPr>
          <a:xfrm>
            <a:off x="5104842" y="5710836"/>
            <a:ext cx="2604944" cy="369332"/>
          </a:xfrm>
          <a:prstGeom prst="rect">
            <a:avLst/>
          </a:prstGeom>
          <a:noFill/>
        </p:spPr>
        <p:txBody>
          <a:bodyPr wrap="none" rtlCol="0">
            <a:spAutoFit/>
          </a:bodyPr>
          <a:lstStyle/>
          <a:p>
            <a:r>
              <a:rPr lang="en-US" dirty="0"/>
              <a:t>Horizontal edge detector</a:t>
            </a:r>
          </a:p>
        </p:txBody>
      </p:sp>
      <p:sp>
        <p:nvSpPr>
          <p:cNvPr id="4" name="Rectangle 3">
            <a:extLst>
              <a:ext uri="{FF2B5EF4-FFF2-40B4-BE49-F238E27FC236}">
                <a16:creationId xmlns:a16="http://schemas.microsoft.com/office/drawing/2014/main" id="{EAF8C2D9-4C9B-A2C6-C0A1-839106FEE887}"/>
              </a:ext>
            </a:extLst>
          </p:cNvPr>
          <p:cNvSpPr/>
          <p:nvPr/>
        </p:nvSpPr>
        <p:spPr>
          <a:xfrm>
            <a:off x="8305486" y="4353060"/>
            <a:ext cx="3205672" cy="1569660"/>
          </a:xfrm>
          <a:prstGeom prst="rect">
            <a:avLst/>
          </a:prstGeom>
        </p:spPr>
        <p:txBody>
          <a:bodyPr wrap="square">
            <a:spAutoFit/>
          </a:bodyPr>
          <a:lstStyle/>
          <a:p>
            <a:r>
              <a:rPr lang="en-CA" sz="2400" dirty="0" err="1">
                <a:solidFill>
                  <a:srgbClr val="292929"/>
                </a:solidFill>
                <a:latin typeface="charter" panose="02040503050506020203" pitchFamily="18" charset="0"/>
              </a:rPr>
              <a:t>Gy</a:t>
            </a:r>
            <a:r>
              <a:rPr lang="en-CA" sz="2400" dirty="0">
                <a:solidFill>
                  <a:srgbClr val="292929"/>
                </a:solidFill>
                <a:latin typeface="charter" panose="02040503050506020203" pitchFamily="18" charset="0"/>
              </a:rPr>
              <a:t> and Gx are gradient x direction and y direction respectively.</a:t>
            </a:r>
            <a:endParaRPr lang="en-US" sz="2400" dirty="0"/>
          </a:p>
        </p:txBody>
      </p:sp>
      <p:sp>
        <p:nvSpPr>
          <p:cNvPr id="14" name="TextBox 13">
            <a:extLst>
              <a:ext uri="{FF2B5EF4-FFF2-40B4-BE49-F238E27FC236}">
                <a16:creationId xmlns:a16="http://schemas.microsoft.com/office/drawing/2014/main" id="{89E24B82-C70B-36CD-9C92-858CF7F7321F}"/>
              </a:ext>
            </a:extLst>
          </p:cNvPr>
          <p:cNvSpPr txBox="1"/>
          <p:nvPr/>
        </p:nvSpPr>
        <p:spPr>
          <a:xfrm>
            <a:off x="1612342" y="5736236"/>
            <a:ext cx="2255297" cy="369332"/>
          </a:xfrm>
          <a:prstGeom prst="rect">
            <a:avLst/>
          </a:prstGeom>
          <a:noFill/>
        </p:spPr>
        <p:txBody>
          <a:bodyPr wrap="none" rtlCol="0">
            <a:spAutoFit/>
          </a:bodyPr>
          <a:lstStyle/>
          <a:p>
            <a:r>
              <a:rPr lang="en-US" dirty="0"/>
              <a:t>Vertical edge detector</a:t>
            </a:r>
          </a:p>
        </p:txBody>
      </p:sp>
    </p:spTree>
    <p:extLst>
      <p:ext uri="{BB962C8B-B14F-4D97-AF65-F5344CB8AC3E}">
        <p14:creationId xmlns:p14="http://schemas.microsoft.com/office/powerpoint/2010/main" val="19023340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6CE1F-3EEF-8105-84BD-29ED0D373E00}"/>
              </a:ext>
            </a:extLst>
          </p:cNvPr>
          <p:cNvSpPr>
            <a:spLocks noGrp="1"/>
          </p:cNvSpPr>
          <p:nvPr>
            <p:ph type="title"/>
          </p:nvPr>
        </p:nvSpPr>
        <p:spPr>
          <a:xfrm>
            <a:off x="838200" y="365125"/>
            <a:ext cx="10515600" cy="625475"/>
          </a:xfrm>
        </p:spPr>
        <p:txBody>
          <a:bodyPr>
            <a:normAutofit fontScale="90000"/>
          </a:bodyPr>
          <a:lstStyle/>
          <a:p>
            <a:r>
              <a:rPr lang="en-CA" dirty="0"/>
              <a:t>Prewitt edge detector</a:t>
            </a:r>
            <a:endParaRPr lang="en-US" dirty="0"/>
          </a:p>
        </p:txBody>
      </p:sp>
      <p:pic>
        <p:nvPicPr>
          <p:cNvPr id="5" name="Content Placeholder 4" descr="A picture containing text, clock&#10;&#10;Description automatically generated">
            <a:extLst>
              <a:ext uri="{FF2B5EF4-FFF2-40B4-BE49-F238E27FC236}">
                <a16:creationId xmlns:a16="http://schemas.microsoft.com/office/drawing/2014/main" id="{4239A5FA-7E01-2BA7-3AF7-359F1B0C0522}"/>
              </a:ext>
            </a:extLst>
          </p:cNvPr>
          <p:cNvPicPr>
            <a:picLocks noGrp="1" noChangeAspect="1"/>
          </p:cNvPicPr>
          <p:nvPr>
            <p:ph idx="1"/>
          </p:nvPr>
        </p:nvPicPr>
        <p:blipFill>
          <a:blip r:embed="rId2"/>
          <a:stretch>
            <a:fillRect/>
          </a:stretch>
        </p:blipFill>
        <p:spPr>
          <a:xfrm>
            <a:off x="2025649" y="2777330"/>
            <a:ext cx="7450036" cy="2734470"/>
          </a:xfrm>
        </p:spPr>
      </p:pic>
      <p:sp>
        <p:nvSpPr>
          <p:cNvPr id="6" name="TextBox 5">
            <a:extLst>
              <a:ext uri="{FF2B5EF4-FFF2-40B4-BE49-F238E27FC236}">
                <a16:creationId xmlns:a16="http://schemas.microsoft.com/office/drawing/2014/main" id="{5DD3789E-992D-8D04-EFFE-6FEBB79350B0}"/>
              </a:ext>
            </a:extLst>
          </p:cNvPr>
          <p:cNvSpPr txBox="1"/>
          <p:nvPr/>
        </p:nvSpPr>
        <p:spPr>
          <a:xfrm>
            <a:off x="838200" y="1551016"/>
            <a:ext cx="10825241" cy="830997"/>
          </a:xfrm>
          <a:prstGeom prst="rect">
            <a:avLst/>
          </a:prstGeom>
          <a:noFill/>
        </p:spPr>
        <p:txBody>
          <a:bodyPr wrap="square" rtlCol="0">
            <a:spAutoFit/>
          </a:bodyPr>
          <a:lstStyle/>
          <a:p>
            <a:r>
              <a:rPr lang="en-CA" sz="2400" dirty="0"/>
              <a:t>This operator does not place any emphasis on the pixels that are closer to the center of the mask.</a:t>
            </a:r>
            <a:endParaRPr lang="en-US" sz="2400" dirty="0"/>
          </a:p>
        </p:txBody>
      </p:sp>
      <p:sp>
        <p:nvSpPr>
          <p:cNvPr id="7" name="Rectangle 6">
            <a:extLst>
              <a:ext uri="{FF2B5EF4-FFF2-40B4-BE49-F238E27FC236}">
                <a16:creationId xmlns:a16="http://schemas.microsoft.com/office/drawing/2014/main" id="{4867F1B8-7A43-EF1F-9DEC-62AD30093EBD}"/>
              </a:ext>
            </a:extLst>
          </p:cNvPr>
          <p:cNvSpPr/>
          <p:nvPr/>
        </p:nvSpPr>
        <p:spPr>
          <a:xfrm>
            <a:off x="939800" y="6392322"/>
            <a:ext cx="10312400" cy="369332"/>
          </a:xfrm>
          <a:prstGeom prst="rect">
            <a:avLst/>
          </a:prstGeom>
        </p:spPr>
        <p:txBody>
          <a:bodyPr wrap="square">
            <a:spAutoFit/>
          </a:bodyPr>
          <a:lstStyle/>
          <a:p>
            <a:r>
              <a:rPr lang="en-US" dirty="0"/>
              <a:t>Source: https://</a:t>
            </a:r>
            <a:r>
              <a:rPr lang="en-US" dirty="0" err="1"/>
              <a:t>docs.opencv.org</a:t>
            </a:r>
            <a:r>
              <a:rPr lang="en-US" dirty="0"/>
              <a:t>/3.4/d2/d2c/</a:t>
            </a:r>
            <a:r>
              <a:rPr lang="en-US" dirty="0" err="1"/>
              <a:t>tutorial_sobel_derivatives.html</a:t>
            </a:r>
            <a:endParaRPr lang="en-US" dirty="0"/>
          </a:p>
        </p:txBody>
      </p:sp>
    </p:spTree>
    <p:extLst>
      <p:ext uri="{BB962C8B-B14F-4D97-AF65-F5344CB8AC3E}">
        <p14:creationId xmlns:p14="http://schemas.microsoft.com/office/powerpoint/2010/main" val="363727650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8469</TotalTime>
  <Words>7525</Words>
  <Application>Microsoft Macintosh PowerPoint</Application>
  <PresentationFormat>Widescreen</PresentationFormat>
  <Paragraphs>1044</Paragraphs>
  <Slides>67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Calibri Light</vt:lpstr>
      <vt:lpstr>Cambria Math</vt:lpstr>
      <vt:lpstr>charter</vt:lpstr>
      <vt:lpstr>Office Theme</vt:lpstr>
      <vt:lpstr>Convolutional Neural Networks</vt:lpstr>
      <vt:lpstr>What is Convolutional Neural Networks</vt:lpstr>
      <vt:lpstr>Convolutional Layer</vt:lpstr>
      <vt:lpstr>Why convolution operation</vt:lpstr>
      <vt:lpstr>PowerPoint Presentation</vt:lpstr>
      <vt:lpstr>Vertical edge detection</vt:lpstr>
      <vt:lpstr>PowerPoint Presentation</vt:lpstr>
      <vt:lpstr>Edge Detection Methods</vt:lpstr>
      <vt:lpstr>Prewitt edge detector</vt:lpstr>
      <vt:lpstr>Laplacian Operator</vt:lpstr>
      <vt:lpstr>Learning weight for the filter</vt:lpstr>
      <vt:lpstr>Padding</vt:lpstr>
      <vt:lpstr>Padding</vt:lpstr>
      <vt:lpstr>Valid and Same convolutions</vt:lpstr>
      <vt:lpstr>Stride</vt:lpstr>
      <vt:lpstr>Cross-correlation vs convolution</vt:lpstr>
      <vt:lpstr>Cross-correlation and convolution</vt:lpstr>
      <vt:lpstr>Convolutions over volume</vt:lpstr>
      <vt:lpstr>Multiple filters</vt:lpstr>
      <vt:lpstr>Convolutional Network</vt:lpstr>
      <vt:lpstr>Number of parameters for one layer</vt:lpstr>
      <vt:lpstr>Summery of notation</vt:lpstr>
      <vt:lpstr>Convolutional Neural Network Example</vt:lpstr>
      <vt:lpstr>Pooling Layers</vt:lpstr>
      <vt:lpstr>Pooling layer example</vt:lpstr>
      <vt:lpstr>Typical structure of CNN</vt:lpstr>
      <vt:lpstr>Why Convolutions?</vt:lpstr>
      <vt:lpstr>Convolutional Neural Network </vt:lpstr>
      <vt:lpstr>CNN architectures</vt:lpstr>
      <vt:lpstr>Classic Convolutional Neural Network  </vt:lpstr>
      <vt:lpstr>PowerPoint Presentation</vt:lpstr>
      <vt:lpstr>LeNet-5</vt:lpstr>
      <vt:lpstr>AlexNet</vt:lpstr>
      <vt:lpstr>PowerPoint Presentation</vt:lpstr>
      <vt:lpstr>VGGNet 16(2014)</vt:lpstr>
      <vt:lpstr>Will stacking more layers make network learning better?</vt:lpstr>
      <vt:lpstr>ResNets Deep Residual Learning</vt:lpstr>
      <vt:lpstr>ResNet</vt:lpstr>
      <vt:lpstr>ResNet</vt:lpstr>
      <vt:lpstr>Why do residual networks work?</vt:lpstr>
      <vt:lpstr>Network in Network, 1x1 Convolutions</vt:lpstr>
      <vt:lpstr>1x1 Convolutions  expand channels</vt:lpstr>
      <vt:lpstr>1 x 1 convolution shrink channels</vt:lpstr>
      <vt:lpstr>Naïve inception module</vt:lpstr>
      <vt:lpstr>Why?</vt:lpstr>
      <vt:lpstr>Computational cost </vt:lpstr>
      <vt:lpstr>Naïve inception module</vt:lpstr>
      <vt:lpstr>MobileNet (separable convolutions)</vt:lpstr>
      <vt:lpstr>Spatial Separable Convolution</vt:lpstr>
      <vt:lpstr>Normal convolutions</vt:lpstr>
      <vt:lpstr>Depthwise Separable Convolutions</vt:lpstr>
      <vt:lpstr>The depthwise convolution</vt:lpstr>
      <vt:lpstr>Disadvantages with Depthwise Separable Convolutions </vt:lpstr>
      <vt:lpstr>MobileNet Architecture</vt:lpstr>
      <vt:lpstr>PowerPoint Presentation</vt:lpstr>
      <vt:lpstr>EfficientNet</vt:lpstr>
      <vt:lpstr>PowerPoint Presentation</vt:lpstr>
      <vt:lpstr>PowerPoint Presentation</vt:lpstr>
      <vt:lpstr>compound scaling method </vt:lpstr>
      <vt:lpstr>Using open-source implementation and transfer learning</vt:lpstr>
      <vt:lpstr>PowerPoint Presentation</vt:lpstr>
      <vt:lpstr>Repurposing a pre-trained model</vt:lpstr>
      <vt:lpstr> Transfer learning process</vt:lpstr>
      <vt:lpstr>Classifiers on top of deep convolutional neural networks</vt:lpstr>
      <vt:lpstr>Data Augmentation</vt:lpstr>
      <vt:lpstr>Transfer learning example code</vt:lpstr>
      <vt:lpstr>Project 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Convolutional Neural Networks</dc:title>
  <dc:creator>Qingrun Zhang</dc:creator>
  <cp:lastModifiedBy>Qingrun Zhang</cp:lastModifiedBy>
  <cp:revision>152</cp:revision>
  <dcterms:created xsi:type="dcterms:W3CDTF">2022-05-30T16:23:28Z</dcterms:created>
  <dcterms:modified xsi:type="dcterms:W3CDTF">2022-06-27T23:12:26Z</dcterms:modified>
</cp:coreProperties>
</file>